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1.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notesSlides/notesSlide2.xml" ContentType="application/vnd.openxmlformats-officedocument.presentationml.notesSlide+xml"/>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notesSlides/notesSlide3.xml" ContentType="application/vnd.openxmlformats-officedocument.presentationml.notesSlide+xml"/>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notesSlides/notesSlide4.xml" ContentType="application/vnd.openxmlformats-officedocument.presentationml.notesSlide+xml"/>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notesSlides/notesSlide5.xml" ContentType="application/vnd.openxmlformats-officedocument.presentationml.notesSlide+xml"/>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notesSlides/notesSlide8.xml" ContentType="application/vnd.openxmlformats-officedocument.presentationml.notesSlide+xml"/>
  <Override PartName="/ppt/embeddings/oleObject89.bin" ContentType="application/vnd.openxmlformats-officedocument.oleObject"/>
  <Override PartName="/ppt/embeddings/oleObject90.bin" ContentType="application/vnd.openxmlformats-officedocument.oleObject"/>
  <Override PartName="/ppt/notesSlides/notesSlide9.xml" ContentType="application/vnd.openxmlformats-officedocument.presentationml.notesSlide+xml"/>
  <Override PartName="/ppt/embeddings/oleObject91.bin" ContentType="application/vnd.openxmlformats-officedocument.oleObject"/>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9" r:id="rId1"/>
  </p:sldMasterIdLst>
  <p:notesMasterIdLst>
    <p:notesMasterId r:id="rId66"/>
  </p:notesMasterIdLst>
  <p:sldIdLst>
    <p:sldId id="256" r:id="rId2"/>
    <p:sldId id="570" r:id="rId3"/>
    <p:sldId id="432" r:id="rId4"/>
    <p:sldId id="385" r:id="rId5"/>
    <p:sldId id="522" r:id="rId6"/>
    <p:sldId id="524" r:id="rId7"/>
    <p:sldId id="505" r:id="rId8"/>
    <p:sldId id="506" r:id="rId9"/>
    <p:sldId id="507" r:id="rId10"/>
    <p:sldId id="525" r:id="rId11"/>
    <p:sldId id="566" r:id="rId12"/>
    <p:sldId id="530" r:id="rId13"/>
    <p:sldId id="509" r:id="rId14"/>
    <p:sldId id="511" r:id="rId15"/>
    <p:sldId id="515" r:id="rId16"/>
    <p:sldId id="516" r:id="rId17"/>
    <p:sldId id="517" r:id="rId18"/>
    <p:sldId id="546" r:id="rId19"/>
    <p:sldId id="571" r:id="rId20"/>
    <p:sldId id="547" r:id="rId21"/>
    <p:sldId id="548" r:id="rId22"/>
    <p:sldId id="526" r:id="rId23"/>
    <p:sldId id="512" r:id="rId24"/>
    <p:sldId id="513" r:id="rId25"/>
    <p:sldId id="527" r:id="rId26"/>
    <p:sldId id="538" r:id="rId27"/>
    <p:sldId id="540" r:id="rId28"/>
    <p:sldId id="550" r:id="rId29"/>
    <p:sldId id="543" r:id="rId30"/>
    <p:sldId id="549" r:id="rId31"/>
    <p:sldId id="551" r:id="rId32"/>
    <p:sldId id="523" r:id="rId33"/>
    <p:sldId id="574" r:id="rId34"/>
    <p:sldId id="498" r:id="rId35"/>
    <p:sldId id="499" r:id="rId36"/>
    <p:sldId id="500" r:id="rId37"/>
    <p:sldId id="521" r:id="rId38"/>
    <p:sldId id="502" r:id="rId39"/>
    <p:sldId id="503" r:id="rId40"/>
    <p:sldId id="569" r:id="rId41"/>
    <p:sldId id="504" r:id="rId42"/>
    <p:sldId id="493" r:id="rId43"/>
    <p:sldId id="568" r:id="rId44"/>
    <p:sldId id="501" r:id="rId45"/>
    <p:sldId id="572" r:id="rId46"/>
    <p:sldId id="573" r:id="rId47"/>
    <p:sldId id="495" r:id="rId48"/>
    <p:sldId id="575" r:id="rId49"/>
    <p:sldId id="576" r:id="rId50"/>
    <p:sldId id="494" r:id="rId51"/>
    <p:sldId id="496" r:id="rId52"/>
    <p:sldId id="520" r:id="rId53"/>
    <p:sldId id="497" r:id="rId54"/>
    <p:sldId id="559" r:id="rId55"/>
    <p:sldId id="577" r:id="rId56"/>
    <p:sldId id="561" r:id="rId57"/>
    <p:sldId id="563" r:id="rId58"/>
    <p:sldId id="562" r:id="rId59"/>
    <p:sldId id="579" r:id="rId60"/>
    <p:sldId id="578" r:id="rId61"/>
    <p:sldId id="532" r:id="rId62"/>
    <p:sldId id="535" r:id="rId63"/>
    <p:sldId id="537" r:id="rId64"/>
    <p:sldId id="558" r:id="rId65"/>
  </p:sldIdLst>
  <p:sldSz cx="9144000" cy="6858000" type="screen4x3"/>
  <p:notesSz cx="7099300" cy="10234613"/>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5pPr>
    <a:lvl6pPr marL="2286000" algn="l" defTabSz="457200" rtl="0" eaLnBrk="1" latinLnBrk="0" hangingPunct="1">
      <a:defRPr kumimoji="1" kern="1200">
        <a:solidFill>
          <a:schemeClr val="tx1"/>
        </a:solidFill>
        <a:latin typeface="Arial" charset="0"/>
        <a:ea typeface="ＭＳ Ｐゴシック" charset="0"/>
        <a:cs typeface="ＭＳ Ｐゴシック" charset="0"/>
      </a:defRPr>
    </a:lvl6pPr>
    <a:lvl7pPr marL="2743200" algn="l" defTabSz="457200" rtl="0" eaLnBrk="1" latinLnBrk="0" hangingPunct="1">
      <a:defRPr kumimoji="1" kern="1200">
        <a:solidFill>
          <a:schemeClr val="tx1"/>
        </a:solidFill>
        <a:latin typeface="Arial" charset="0"/>
        <a:ea typeface="ＭＳ Ｐゴシック" charset="0"/>
        <a:cs typeface="ＭＳ Ｐゴシック" charset="0"/>
      </a:defRPr>
    </a:lvl7pPr>
    <a:lvl8pPr marL="3200400" algn="l" defTabSz="457200" rtl="0" eaLnBrk="1" latinLnBrk="0" hangingPunct="1">
      <a:defRPr kumimoji="1" kern="1200">
        <a:solidFill>
          <a:schemeClr val="tx1"/>
        </a:solidFill>
        <a:latin typeface="Arial" charset="0"/>
        <a:ea typeface="ＭＳ Ｐゴシック" charset="0"/>
        <a:cs typeface="ＭＳ Ｐゴシック" charset="0"/>
      </a:defRPr>
    </a:lvl8pPr>
    <a:lvl9pPr marL="3657600" algn="l" defTabSz="457200" rtl="0" eaLnBrk="1" latinLnBrk="0" hangingPunct="1">
      <a:defRPr kumimoji="1"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292"/>
    <a:srgbClr val="99CC00"/>
    <a:srgbClr val="006600"/>
    <a:srgbClr val="333333"/>
    <a:srgbClr val="5F5F5F"/>
    <a:srgbClr val="FF6600"/>
    <a:srgbClr val="4D4DFF"/>
    <a:srgbClr val="737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8" d="100"/>
          <a:sy n="98" d="100"/>
        </p:scale>
        <p:origin x="-106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3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image" Target="../media/image1.emf"/><Relationship Id="rId2"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 Id="rId2" Type="http://schemas.openxmlformats.org/officeDocument/2006/relationships/image" Target="../media/image48.wmf"/><Relationship Id="rId3"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 Id="rId2" Type="http://schemas.openxmlformats.org/officeDocument/2006/relationships/image" Target="../media/image48.wmf"/><Relationship Id="rId3"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6.emf"/><Relationship Id="rId8" Type="http://schemas.openxmlformats.org/officeDocument/2006/relationships/image" Target="../media/image57.emf"/><Relationship Id="rId1" Type="http://schemas.openxmlformats.org/officeDocument/2006/relationships/image" Target="../media/image50.emf"/><Relationship Id="rId2"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wmf"/><Relationship Id="rId6" Type="http://schemas.openxmlformats.org/officeDocument/2006/relationships/image" Target="../media/image64.wmf"/><Relationship Id="rId1" Type="http://schemas.openxmlformats.org/officeDocument/2006/relationships/image" Target="../media/image59.emf"/><Relationship Id="rId2" Type="http://schemas.openxmlformats.org/officeDocument/2006/relationships/image" Target="../media/image6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1" Type="http://schemas.openxmlformats.org/officeDocument/2006/relationships/image" Target="../media/image65.emf"/><Relationship Id="rId2" Type="http://schemas.openxmlformats.org/officeDocument/2006/relationships/image" Target="../media/image6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2.wmf"/><Relationship Id="rId2" Type="http://schemas.openxmlformats.org/officeDocument/2006/relationships/image" Target="../media/image73.wmf"/><Relationship Id="rId3"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1" Type="http://schemas.openxmlformats.org/officeDocument/2006/relationships/image" Target="NULL"/></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0.wmf"/><Relationship Id="rId4" Type="http://schemas.openxmlformats.org/officeDocument/2006/relationships/image" Target="../media/image81.wmf"/><Relationship Id="rId1" Type="http://schemas.openxmlformats.org/officeDocument/2006/relationships/image" Target="../media/image78.wmf"/><Relationship Id="rId2"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5" Type="http://schemas.openxmlformats.org/officeDocument/2006/relationships/image" Target="../media/image9.emf"/><Relationship Id="rId1" Type="http://schemas.openxmlformats.org/officeDocument/2006/relationships/image" Target="../media/image5.emf"/><Relationship Id="rId2"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2.emf"/><Relationship Id="rId2" Type="http://schemas.openxmlformats.org/officeDocument/2006/relationships/image" Target="../media/image83.emf"/><Relationship Id="rId3" Type="http://schemas.openxmlformats.org/officeDocument/2006/relationships/image" Target="../media/image8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wmf"/><Relationship Id="rId3"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4" Type="http://schemas.openxmlformats.org/officeDocument/2006/relationships/image" Target="../media/image17.wmf"/><Relationship Id="rId5" Type="http://schemas.openxmlformats.org/officeDocument/2006/relationships/image" Target="../media/image18.wmf"/><Relationship Id="rId6" Type="http://schemas.openxmlformats.org/officeDocument/2006/relationships/image" Target="../media/image19.wmf"/><Relationship Id="rId1" Type="http://schemas.openxmlformats.org/officeDocument/2006/relationships/image" Target="../media/image14.wmf"/><Relationship Id="rId2"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4" Type="http://schemas.openxmlformats.org/officeDocument/2006/relationships/image" Target="../media/image23.wmf"/><Relationship Id="rId1" Type="http://schemas.openxmlformats.org/officeDocument/2006/relationships/image" Target="../media/image20.wmf"/><Relationship Id="rId2"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image" Target="../media/image26.emf"/><Relationship Id="rId2"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image" Target="../media/image31.emf"/><Relationship Id="rId2"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wmf"/><Relationship Id="rId6" Type="http://schemas.openxmlformats.org/officeDocument/2006/relationships/image" Target="../media/image40.emf"/><Relationship Id="rId7" Type="http://schemas.openxmlformats.org/officeDocument/2006/relationships/image" Target="../media/image41.emf"/><Relationship Id="rId1" Type="http://schemas.openxmlformats.org/officeDocument/2006/relationships/image" Target="../media/image35.emf"/><Relationship Id="rId2"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1" Type="http://schemas.openxmlformats.org/officeDocument/2006/relationships/image" Target="../media/image42.emf"/><Relationship Id="rId2"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defTabSz="990600">
              <a:defRPr sz="1300">
                <a:ea typeface="ＭＳ Ｐゴシック" charset="0"/>
                <a:cs typeface="ＭＳ Ｐゴシック" charset="0"/>
              </a:defRPr>
            </a:lvl1pPr>
          </a:lstStyle>
          <a:p>
            <a:pPr>
              <a:defRPr/>
            </a:pPr>
            <a:endParaRPr lang="en-US" altLang="ja-JP"/>
          </a:p>
        </p:txBody>
      </p:sp>
      <p:sp>
        <p:nvSpPr>
          <p:cNvPr id="6147"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algn="r" defTabSz="990600">
              <a:defRPr sz="1300">
                <a:ea typeface="ＭＳ Ｐゴシック" charset="0"/>
                <a:cs typeface="ＭＳ Ｐゴシック" charset="0"/>
              </a:defRPr>
            </a:lvl1pPr>
          </a:lstStyle>
          <a:p>
            <a:pPr>
              <a:defRPr/>
            </a:pPr>
            <a:endParaRPr lang="en-US" altLang="ja-JP"/>
          </a:p>
        </p:txBody>
      </p:sp>
      <p:sp>
        <p:nvSpPr>
          <p:cNvPr id="6148"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6149"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6150"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defTabSz="990600">
              <a:defRPr sz="1300">
                <a:ea typeface="ＭＳ Ｐゴシック" charset="0"/>
                <a:cs typeface="ＭＳ Ｐゴシック" charset="0"/>
              </a:defRPr>
            </a:lvl1pPr>
          </a:lstStyle>
          <a:p>
            <a:pPr>
              <a:defRPr/>
            </a:pPr>
            <a:endParaRPr lang="en-US" altLang="ja-JP"/>
          </a:p>
        </p:txBody>
      </p:sp>
      <p:sp>
        <p:nvSpPr>
          <p:cNvPr id="6151"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algn="r" defTabSz="990600">
              <a:defRPr sz="1300" smtClean="0"/>
            </a:lvl1pPr>
          </a:lstStyle>
          <a:p>
            <a:pPr>
              <a:defRPr/>
            </a:pPr>
            <a:fld id="{6415F019-B8E3-AE47-900C-2A780FCA14E7}" type="slidenum">
              <a:rPr lang="en-US" altLang="ja-JP"/>
              <a:pPr>
                <a:defRPr/>
              </a:pPr>
              <a:t>‹#›</a:t>
            </a:fld>
            <a:endParaRPr lang="en-US" altLang="ja-JP"/>
          </a:p>
        </p:txBody>
      </p:sp>
    </p:spTree>
    <p:extLst>
      <p:ext uri="{BB962C8B-B14F-4D97-AF65-F5344CB8AC3E}">
        <p14:creationId xmlns:p14="http://schemas.microsoft.com/office/powerpoint/2010/main" val="35951859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charset="0"/>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charset="0"/>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charset="0"/>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charset="0"/>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charset="0"/>
        <a:cs typeface="ＭＳ Ｐ明朝" charset="0"/>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スライド イメージ プレースホルダー 1"/>
          <p:cNvSpPr>
            <a:spLocks noGrp="1" noRot="1" noChangeAspect="1" noTextEdit="1"/>
          </p:cNvSpPr>
          <p:nvPr>
            <p:ph type="sldImg"/>
          </p:nvPr>
        </p:nvSpPr>
        <p:spPr>
          <a:xfrm>
            <a:off x="992188" y="768350"/>
            <a:ext cx="5114925" cy="3836988"/>
          </a:xfrm>
          <a:ln/>
        </p:spPr>
      </p:sp>
      <p:sp>
        <p:nvSpPr>
          <p:cNvPr id="33794" name="ノート プレースホルダー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ja-JP"/>
              <a:t>So we have adopted the real-space finite-difference pseudopotential method to perform large scale DFT calculations on massively parallel computers.</a:t>
            </a:r>
          </a:p>
          <a:p>
            <a:pPr>
              <a:defRPr/>
            </a:pPr>
            <a:r>
              <a:rPr lang="en-US" altLang="ja-JP"/>
              <a:t>In the real-space method, we introduce a grid in real space, and compute all the quantities on each grid point. The differential operation is replaced by the finite difference operation with sufficiently higher order scheme. Accuracy of calculations is controlled by reducing the grid spacing.</a:t>
            </a:r>
          </a:p>
          <a:p>
            <a:pPr>
              <a:defRPr/>
            </a:pPr>
            <a:endParaRPr lang="en-US" altLang="ja-JP"/>
          </a:p>
          <a:p>
            <a:pPr>
              <a:defRPr/>
            </a:pPr>
            <a:r>
              <a:rPr lang="en-US" altLang="ja-JP"/>
              <a:t>The integrals are also replaced by the summation over grid points.</a:t>
            </a:r>
          </a:p>
          <a:p>
            <a:pPr>
              <a:defRPr/>
            </a:pPr>
            <a:endParaRPr lang="en-US" altLang="ja-JP"/>
          </a:p>
          <a:p>
            <a:pPr>
              <a:defRPr/>
            </a:pPr>
            <a:r>
              <a:rPr lang="en-US" altLang="ja-JP"/>
              <a:t>We rely on the pseudopotential method, which mimic the  ionic potentials for valence electrons.</a:t>
            </a:r>
          </a:p>
          <a:p>
            <a:pPr>
              <a:defRPr/>
            </a:pPr>
            <a:r>
              <a:rPr lang="en-US" altLang="ja-JP"/>
              <a:t>The pseudopotential is smoother than the Coulomb potential, so we can use relatively coarse grid spacing (even near the origin of the potential). </a:t>
            </a:r>
          </a:p>
          <a:p>
            <a:pPr>
              <a:defRPr/>
            </a:pPr>
            <a:endParaRPr lang="en-US" altLang="ja-JP"/>
          </a:p>
          <a:p>
            <a:pPr>
              <a:defRPr/>
            </a:pPr>
            <a:endParaRPr lang="ja-JP"/>
          </a:p>
        </p:txBody>
      </p:sp>
      <p:sp>
        <p:nvSpPr>
          <p:cNvPr id="33795" name="スライド番号プレースホルダー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kumimoji="1">
                <a:solidFill>
                  <a:schemeClr val="tx1"/>
                </a:solidFill>
                <a:latin typeface="Arial" charset="0"/>
                <a:ea typeface="ＭＳ Ｐゴシック" charset="0"/>
                <a:cs typeface="ＭＳ Ｐゴシック" charset="0"/>
              </a:defRPr>
            </a:lvl1pPr>
            <a:lvl2pPr marL="742950" indent="-285750" defTabSz="989013" eaLnBrk="0" hangingPunct="0">
              <a:defRPr kumimoji="1">
                <a:solidFill>
                  <a:schemeClr val="tx1"/>
                </a:solidFill>
                <a:latin typeface="Arial" charset="0"/>
                <a:ea typeface="ＭＳ Ｐゴシック" charset="0"/>
              </a:defRPr>
            </a:lvl2pPr>
            <a:lvl3pPr marL="1143000" indent="-228600" defTabSz="989013" eaLnBrk="0" hangingPunct="0">
              <a:defRPr kumimoji="1">
                <a:solidFill>
                  <a:schemeClr val="tx1"/>
                </a:solidFill>
                <a:latin typeface="Arial" charset="0"/>
                <a:ea typeface="ＭＳ Ｐゴシック" charset="0"/>
              </a:defRPr>
            </a:lvl3pPr>
            <a:lvl4pPr marL="1600200" indent="-228600" defTabSz="989013" eaLnBrk="0" hangingPunct="0">
              <a:defRPr kumimoji="1">
                <a:solidFill>
                  <a:schemeClr val="tx1"/>
                </a:solidFill>
                <a:latin typeface="Arial" charset="0"/>
                <a:ea typeface="ＭＳ Ｐゴシック" charset="0"/>
              </a:defRPr>
            </a:lvl4pPr>
            <a:lvl5pPr marL="2057400" indent="-228600" defTabSz="989013" eaLnBrk="0" hangingPunct="0">
              <a:defRPr kumimoji="1">
                <a:solidFill>
                  <a:schemeClr val="tx1"/>
                </a:solidFill>
                <a:latin typeface="Arial" charset="0"/>
                <a:ea typeface="ＭＳ Ｐゴシック" charset="0"/>
              </a:defRPr>
            </a:lvl5pPr>
            <a:lvl6pPr marL="2514600" indent="-228600" defTabSz="989013" eaLnBrk="0" fontAlgn="base" hangingPunct="0">
              <a:spcBef>
                <a:spcPct val="0"/>
              </a:spcBef>
              <a:spcAft>
                <a:spcPct val="0"/>
              </a:spcAft>
              <a:defRPr kumimoji="1">
                <a:solidFill>
                  <a:schemeClr val="tx1"/>
                </a:solidFill>
                <a:latin typeface="Arial" charset="0"/>
                <a:ea typeface="ＭＳ Ｐゴシック" charset="0"/>
              </a:defRPr>
            </a:lvl6pPr>
            <a:lvl7pPr marL="2971800" indent="-228600" defTabSz="989013" eaLnBrk="0" fontAlgn="base" hangingPunct="0">
              <a:spcBef>
                <a:spcPct val="0"/>
              </a:spcBef>
              <a:spcAft>
                <a:spcPct val="0"/>
              </a:spcAft>
              <a:defRPr kumimoji="1">
                <a:solidFill>
                  <a:schemeClr val="tx1"/>
                </a:solidFill>
                <a:latin typeface="Arial" charset="0"/>
                <a:ea typeface="ＭＳ Ｐゴシック" charset="0"/>
              </a:defRPr>
            </a:lvl7pPr>
            <a:lvl8pPr marL="3429000" indent="-228600" defTabSz="989013" eaLnBrk="0" fontAlgn="base" hangingPunct="0">
              <a:spcBef>
                <a:spcPct val="0"/>
              </a:spcBef>
              <a:spcAft>
                <a:spcPct val="0"/>
              </a:spcAft>
              <a:defRPr kumimoji="1">
                <a:solidFill>
                  <a:schemeClr val="tx1"/>
                </a:solidFill>
                <a:latin typeface="Arial" charset="0"/>
                <a:ea typeface="ＭＳ Ｐゴシック" charset="0"/>
              </a:defRPr>
            </a:lvl8pPr>
            <a:lvl9pPr marL="3886200" indent="-228600" defTabSz="989013"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defRPr/>
            </a:pPr>
            <a:fld id="{8EA95D6C-EFC7-8748-92F3-AB6A4A30563C}" type="slidenum">
              <a:rPr lang="ja-JP" altLang="en-US" smtClean="0">
                <a:latin typeface="Calibri" charset="0"/>
              </a:rPr>
              <a:pPr eaLnBrk="1" hangingPunct="1">
                <a:defRPr/>
              </a:pPr>
              <a:t>11</a:t>
            </a:fld>
            <a:endParaRPr lang="en-US" altLang="ja-JP" smtClean="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2188" y="768350"/>
            <a:ext cx="5114925" cy="3836988"/>
          </a:xfrm>
        </p:spPr>
      </p:sp>
      <p:sp>
        <p:nvSpPr>
          <p:cNvPr id="3" name="ノート プレースホルダー 2"/>
          <p:cNvSpPr>
            <a:spLocks noGrp="1"/>
          </p:cNvSpPr>
          <p:nvPr>
            <p:ph type="body" idx="1"/>
          </p:nvPr>
        </p:nvSpPr>
        <p:spPr/>
        <p:txBody>
          <a:bodyPr/>
          <a:lstStyle/>
          <a:p>
            <a:pPr>
              <a:defRPr/>
            </a:pPr>
            <a:r>
              <a:rPr lang="en-US" altLang="ja-JP"/>
              <a:t>Our approach to perform such large scale first-principles calculations is relying on the computer power.</a:t>
            </a:r>
          </a:p>
          <a:p>
            <a:pPr>
              <a:defRPr/>
            </a:pPr>
            <a:r>
              <a:rPr lang="en-US" altLang="ja-JP"/>
              <a:t>In recent years, peta-flops supercomputers have been available.</a:t>
            </a:r>
          </a:p>
          <a:p>
            <a:pPr>
              <a:defRPr/>
            </a:pPr>
            <a:r>
              <a:rPr lang="en-US" altLang="ja-JP"/>
              <a:t>The K computer is a large-scale distributed memory peta-flops supercomputer in Kobe, Japan.</a:t>
            </a:r>
          </a:p>
          <a:p>
            <a:pPr>
              <a:defRPr/>
            </a:pPr>
            <a:r>
              <a:rPr lang="en-US" altLang="ja-JP"/>
              <a:t>And now the system is the rank 2 among the world’s TOP500 supercomputer ranking.</a:t>
            </a:r>
          </a:p>
          <a:p>
            <a:pPr>
              <a:defRPr/>
            </a:pPr>
            <a:r>
              <a:rPr lang="en-US" altLang="ja-JP"/>
              <a:t>The basic configuration of the K computer is shown here.</a:t>
            </a:r>
          </a:p>
          <a:p>
            <a:pPr>
              <a:defRPr/>
            </a:pPr>
            <a:r>
              <a:rPr lang="en-US" altLang="ja-JP"/>
              <a:t>The total number of CPUs is more than 80,000, and the total peak performance is more than 10 peta-flops.</a:t>
            </a:r>
          </a:p>
          <a:p>
            <a:pPr>
              <a:defRPr/>
            </a:pPr>
            <a:r>
              <a:rPr lang="en-US" altLang="ja-JP"/>
              <a:t>In order to use this massively parallel computer efficiently, we have developed our real-space first-principles calculations code. </a:t>
            </a:r>
          </a:p>
          <a:p>
            <a:pPr>
              <a:defRPr/>
            </a:pPr>
            <a:endParaRPr lang="en-US" altLang="ja-JP"/>
          </a:p>
          <a:p>
            <a:pPr>
              <a:defRPr/>
            </a:pPr>
            <a:endParaRPr lang="ja-JP" altLang="en-US"/>
          </a:p>
        </p:txBody>
      </p:sp>
      <p:sp>
        <p:nvSpPr>
          <p:cNvPr id="4" name="スライド番号プレースホルダー 3"/>
          <p:cNvSpPr>
            <a:spLocks noGrp="1"/>
          </p:cNvSpPr>
          <p:nvPr>
            <p:ph type="sldNum" sz="quarter" idx="5"/>
          </p:nvPr>
        </p:nvSpPr>
        <p:spPr/>
        <p:txBody>
          <a:bodyPr/>
          <a:lstStyle/>
          <a:p>
            <a:pPr>
              <a:defRPr/>
            </a:pPr>
            <a:fld id="{BDD3164F-DB12-A140-8EC5-283F93224469}" type="slidenum">
              <a:rPr lang="ja-JP" altLang="en-US"/>
              <a:pPr>
                <a:defRPr/>
              </a:pPr>
              <a:t>62</a:t>
            </a:fld>
            <a:endParaRPr lang="ja-JP"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2188" y="768350"/>
            <a:ext cx="5114925" cy="3836988"/>
          </a:xfrm>
        </p:spPr>
      </p:sp>
      <p:sp>
        <p:nvSpPr>
          <p:cNvPr id="3" name="ノート プレースホルダー 2"/>
          <p:cNvSpPr>
            <a:spLocks noGrp="1"/>
          </p:cNvSpPr>
          <p:nvPr>
            <p:ph type="body" idx="1"/>
          </p:nvPr>
        </p:nvSpPr>
        <p:spPr/>
        <p:txBody>
          <a:bodyPr/>
          <a:lstStyle/>
          <a:p>
            <a:pPr>
              <a:defRPr/>
            </a:pPr>
            <a:r>
              <a:rPr lang="en-US" altLang="ja-JP"/>
              <a:t>The Kohn-Sham equation is an eigenvalue problem. The algorithm we adopted is the subspace iteration method, which is a standard method for large-sparse eigenvalue problems.</a:t>
            </a:r>
          </a:p>
          <a:p>
            <a:pPr>
              <a:defRPr/>
            </a:pPr>
            <a:r>
              <a:rPr lang="en-US" altLang="ja-JP"/>
              <a:t>The procedure is constructed by 4 steps: conjugate-gradient method, ortho-normalization by Gram-Schmidt method, density potential update, and</a:t>
            </a:r>
            <a:r>
              <a:rPr lang="ja-JP" altLang="en-US"/>
              <a:t> </a:t>
            </a:r>
            <a:r>
              <a:rPr lang="en-US" altLang="ja-JP"/>
              <a:t>subspace diagonalization.</a:t>
            </a:r>
          </a:p>
          <a:p>
            <a:pPr>
              <a:defRPr/>
            </a:pPr>
            <a:r>
              <a:rPr lang="en-US" altLang="ja-JP"/>
              <a:t>This procedure is repeated until the self-consistent field is obtained.</a:t>
            </a:r>
          </a:p>
          <a:p>
            <a:pPr>
              <a:defRPr/>
            </a:pPr>
            <a:r>
              <a:rPr lang="en-US" altLang="ja-JP"/>
              <a:t>The self-consistent field calculations accounts for more than 99% of the total computational cost of the DFT calculations,</a:t>
            </a:r>
          </a:p>
          <a:p>
            <a:pPr>
              <a:defRPr/>
            </a:pPr>
            <a:r>
              <a:rPr lang="en-US" altLang="ja-JP"/>
              <a:t>Here we show the computational complexity of each procedure.</a:t>
            </a:r>
          </a:p>
          <a:p>
            <a:pPr>
              <a:defRPr/>
            </a:pPr>
            <a:r>
              <a:rPr lang="en-US" altLang="ja-JP"/>
              <a:t>N is the system size, here I mean the number of atoms in the system.</a:t>
            </a:r>
          </a:p>
          <a:p>
            <a:pPr>
              <a:defRPr/>
            </a:pPr>
            <a:r>
              <a:rPr lang="en-US" altLang="ja-JP"/>
              <a:t>And we can see that order N-cube in the Gram-Schmidt ortho-normalizatoin and Subspace-Diagonalization is the bottle necks of the program code.</a:t>
            </a:r>
          </a:p>
          <a:p>
            <a:pPr>
              <a:defRPr/>
            </a:pPr>
            <a:endParaRPr lang="en-US" altLang="ja-JP"/>
          </a:p>
        </p:txBody>
      </p:sp>
      <p:sp>
        <p:nvSpPr>
          <p:cNvPr id="4" name="スライド番号プレースホルダー 3"/>
          <p:cNvSpPr>
            <a:spLocks noGrp="1"/>
          </p:cNvSpPr>
          <p:nvPr>
            <p:ph type="sldNum" sz="quarter" idx="5"/>
          </p:nvPr>
        </p:nvSpPr>
        <p:spPr/>
        <p:txBody>
          <a:bodyPr/>
          <a:lstStyle/>
          <a:p>
            <a:pPr>
              <a:defRPr/>
            </a:pPr>
            <a:fld id="{2EB68182-9F90-F54D-B3A3-BE333C24E5BB}" type="slidenum">
              <a:rPr lang="ja-JP" altLang="en-US" smtClean="0"/>
              <a:pPr>
                <a:defRPr/>
              </a:pPr>
              <a:t>17</a:t>
            </a:fld>
            <a:endParaRPr lang="ja-JP"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2188" y="768350"/>
            <a:ext cx="5114925" cy="3836988"/>
          </a:xfrm>
        </p:spPr>
      </p:sp>
      <p:sp>
        <p:nvSpPr>
          <p:cNvPr id="3" name="ノート プレースホルダー 2"/>
          <p:cNvSpPr>
            <a:spLocks noGrp="1"/>
          </p:cNvSpPr>
          <p:nvPr>
            <p:ph type="body" idx="1"/>
          </p:nvPr>
        </p:nvSpPr>
        <p:spPr/>
        <p:txBody>
          <a:bodyPr/>
          <a:lstStyle/>
          <a:p>
            <a:pPr>
              <a:defRPr/>
            </a:pPr>
            <a:r>
              <a:rPr lang="en-US" altLang="ja-JP"/>
              <a:t>The Kohn-Sham equation is an eigenvalue problem. The algorithm we adopted is the subspace iteration method, which is a standard method for large-sparse eigenvalue problems.</a:t>
            </a:r>
          </a:p>
          <a:p>
            <a:pPr>
              <a:defRPr/>
            </a:pPr>
            <a:r>
              <a:rPr lang="en-US" altLang="ja-JP"/>
              <a:t>The procedure is constructed by 4 steps: conjugate-gradient method, ortho-normalization by Gram-Schmidt method, density potential update, and</a:t>
            </a:r>
            <a:r>
              <a:rPr lang="ja-JP" altLang="en-US"/>
              <a:t> </a:t>
            </a:r>
            <a:r>
              <a:rPr lang="en-US" altLang="ja-JP"/>
              <a:t>subspace diagonalization.</a:t>
            </a:r>
          </a:p>
          <a:p>
            <a:pPr>
              <a:defRPr/>
            </a:pPr>
            <a:r>
              <a:rPr lang="en-US" altLang="ja-JP"/>
              <a:t>This procedure is repeated until the self-consistent field is obtained.</a:t>
            </a:r>
          </a:p>
          <a:p>
            <a:pPr>
              <a:defRPr/>
            </a:pPr>
            <a:r>
              <a:rPr lang="en-US" altLang="ja-JP"/>
              <a:t>The self-consistent field calculations accounts for more than 99% of the total computational cost of the DFT calculations,</a:t>
            </a:r>
          </a:p>
          <a:p>
            <a:pPr>
              <a:defRPr/>
            </a:pPr>
            <a:r>
              <a:rPr lang="en-US" altLang="ja-JP"/>
              <a:t>Here we show the computational complexity of each procedure.</a:t>
            </a:r>
          </a:p>
          <a:p>
            <a:pPr>
              <a:defRPr/>
            </a:pPr>
            <a:r>
              <a:rPr lang="en-US" altLang="ja-JP"/>
              <a:t>N is the system size, here I mean the number of atoms in the system.</a:t>
            </a:r>
          </a:p>
          <a:p>
            <a:pPr>
              <a:defRPr/>
            </a:pPr>
            <a:r>
              <a:rPr lang="en-US" altLang="ja-JP"/>
              <a:t>And we can see that order N-cube in the Gram-Schmidt ortho-normalizatoin and Subspace-Diagonalization is the bottle necks of the program code.</a:t>
            </a:r>
          </a:p>
          <a:p>
            <a:pPr>
              <a:defRPr/>
            </a:pPr>
            <a:endParaRPr lang="en-US" altLang="ja-JP"/>
          </a:p>
        </p:txBody>
      </p:sp>
      <p:sp>
        <p:nvSpPr>
          <p:cNvPr id="4" name="スライド番号プレースホルダー 3"/>
          <p:cNvSpPr>
            <a:spLocks noGrp="1"/>
          </p:cNvSpPr>
          <p:nvPr>
            <p:ph type="sldNum" sz="quarter" idx="5"/>
          </p:nvPr>
        </p:nvSpPr>
        <p:spPr/>
        <p:txBody>
          <a:bodyPr/>
          <a:lstStyle/>
          <a:p>
            <a:pPr>
              <a:defRPr/>
            </a:pPr>
            <a:fld id="{2EB68182-9F90-F54D-B3A3-BE333C24E5BB}" type="slidenum">
              <a:rPr lang="ja-JP" altLang="en-US" smtClean="0"/>
              <a:pPr>
                <a:defRPr/>
              </a:pPr>
              <a:t>18</a:t>
            </a:fld>
            <a:endParaRPr lang="ja-JP"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2188" y="768350"/>
            <a:ext cx="5114925" cy="3836988"/>
          </a:xfrm>
        </p:spPr>
      </p:sp>
      <p:sp>
        <p:nvSpPr>
          <p:cNvPr id="3" name="ノート プレースホルダー 2"/>
          <p:cNvSpPr>
            <a:spLocks noGrp="1"/>
          </p:cNvSpPr>
          <p:nvPr>
            <p:ph type="body" idx="1"/>
          </p:nvPr>
        </p:nvSpPr>
        <p:spPr/>
        <p:txBody>
          <a:bodyPr/>
          <a:lstStyle/>
          <a:p>
            <a:pPr>
              <a:defRPr/>
            </a:pPr>
            <a:r>
              <a:rPr lang="en-US" altLang="ja-JP" sz="1100" dirty="0" smtClean="0">
                <a:latin typeface="+mn-ea"/>
              </a:rPr>
              <a:t>The computational bottleneck of our code is in Gram-Schmidt and Subspace </a:t>
            </a:r>
            <a:r>
              <a:rPr lang="en-US" altLang="ja-JP" sz="1100" dirty="0" err="1" smtClean="0">
                <a:latin typeface="+mn-ea"/>
              </a:rPr>
              <a:t>Diagonalization</a:t>
            </a:r>
            <a:r>
              <a:rPr lang="en-US" altLang="ja-JP" sz="1100" dirty="0" smtClean="0">
                <a:latin typeface="+mn-ea"/>
              </a:rPr>
              <a:t>. The computational costs of these routines are O(N3). </a:t>
            </a:r>
            <a:br>
              <a:rPr lang="en-US" altLang="ja-JP" sz="1100" dirty="0" smtClean="0">
                <a:latin typeface="+mn-ea"/>
              </a:rPr>
            </a:br>
            <a:r>
              <a:rPr lang="en-US" altLang="ja-JP" sz="1100" dirty="0" smtClean="0">
                <a:latin typeface="+mn-ea"/>
              </a:rPr>
              <a:t>However we can perform the almost all O(N3) computations with extremely high performance by utilizing Level 3 BLAS, the Basic Linear Algebra Subprograms.</a:t>
            </a:r>
          </a:p>
          <a:p>
            <a:pPr>
              <a:defRPr/>
            </a:pPr>
            <a:r>
              <a:rPr lang="en-US" altLang="ja-JP" sz="1100" dirty="0" smtClean="0"/>
              <a:t>In this slide, I show the algorithm of the Gram-Schmidt procedure.</a:t>
            </a:r>
            <a:r>
              <a:rPr lang="en-US" altLang="ja-JP" sz="1100" b="1" dirty="0" smtClean="0"/>
              <a:t> </a:t>
            </a:r>
            <a:r>
              <a:rPr lang="en-US" altLang="ja-JP" sz="1100" dirty="0" smtClean="0"/>
              <a:t>Here</a:t>
            </a:r>
            <a:r>
              <a:rPr lang="en-US" altLang="ja-JP" sz="1100" b="1" dirty="0" smtClean="0"/>
              <a:t>, “Phi</a:t>
            </a:r>
            <a:r>
              <a:rPr lang="en-US" altLang="ja-JP" sz="1100" dirty="0" smtClean="0"/>
              <a:t> “and “</a:t>
            </a:r>
            <a:r>
              <a:rPr lang="en-US" altLang="ja-JP" sz="1100" b="1" dirty="0" smtClean="0"/>
              <a:t>psi”</a:t>
            </a:r>
            <a:r>
              <a:rPr lang="en-US" altLang="ja-JP" sz="1100" dirty="0" smtClean="0"/>
              <a:t> are the orbitals and the </a:t>
            </a:r>
            <a:r>
              <a:rPr lang="en-US" altLang="ja-JP" sz="1100" dirty="0" err="1" smtClean="0"/>
              <a:t>ortho</a:t>
            </a:r>
            <a:r>
              <a:rPr lang="en-US" altLang="ja-JP" sz="1100" dirty="0" smtClean="0"/>
              <a:t>-normalized  orbitals, respectively. </a:t>
            </a:r>
          </a:p>
          <a:p>
            <a:pPr>
              <a:defRPr/>
            </a:pPr>
            <a:r>
              <a:rPr lang="en-US" altLang="ja-JP" sz="1100" dirty="0" smtClean="0"/>
              <a:t>When we have completed the </a:t>
            </a:r>
            <a:r>
              <a:rPr lang="en-US" altLang="ja-JP" sz="1100" dirty="0" err="1" smtClean="0"/>
              <a:t>ortho</a:t>
            </a:r>
            <a:r>
              <a:rPr lang="en-US" altLang="ja-JP" sz="1100" dirty="0" smtClean="0"/>
              <a:t>-normalization calculation till the 4</a:t>
            </a:r>
            <a:r>
              <a:rPr lang="en-US" altLang="ja-JP" sz="1100" baseline="30000" dirty="0" smtClean="0"/>
              <a:t>th</a:t>
            </a:r>
            <a:r>
              <a:rPr lang="en-US" altLang="ja-JP" sz="1100" dirty="0" smtClean="0"/>
              <a:t> orbital.</a:t>
            </a:r>
          </a:p>
          <a:p>
            <a:pPr>
              <a:defRPr/>
            </a:pPr>
            <a:r>
              <a:rPr lang="en-US" altLang="ja-JP" sz="1100" dirty="0" smtClean="0"/>
              <a:t>Then we can perform this part of calculations as matrix-by-matrix product, and we have a highly-tuned BLAS 3 routine for matrix-by-matrix product calculations, so that we can perform this type of calculations very efficiently.</a:t>
            </a:r>
          </a:p>
          <a:p>
            <a:pPr>
              <a:defRPr/>
            </a:pPr>
            <a:r>
              <a:rPr lang="en-US" altLang="ja-JP" sz="1100" dirty="0" smtClean="0"/>
              <a:t>In the first triangular part, we can also find a part which can be computed as matrix-by-matrix product. And we finally achieved a recursive algorithm like this.</a:t>
            </a:r>
          </a:p>
          <a:p>
            <a:pPr>
              <a:defRPr/>
            </a:pPr>
            <a:r>
              <a:rPr lang="en-US" altLang="ja-JP" sz="1100" dirty="0" smtClean="0"/>
              <a:t>By using this recursive algorithm, we can achieve 80 to 90% of the theoretical peak performance.</a:t>
            </a:r>
          </a:p>
          <a:p>
            <a:pPr fontAlgn="auto">
              <a:spcBef>
                <a:spcPts val="0"/>
              </a:spcBef>
              <a:spcAft>
                <a:spcPts val="0"/>
              </a:spcAft>
              <a:defRPr/>
            </a:pPr>
            <a:r>
              <a:rPr lang="en-US" altLang="ja-JP" sz="1100" dirty="0" smtClean="0">
                <a:latin typeface="+mn-ea"/>
              </a:rPr>
              <a:t>Almost same techniques can be used to the subspace </a:t>
            </a:r>
            <a:r>
              <a:rPr lang="en-US" altLang="ja-JP" sz="1100" dirty="0" err="1" smtClean="0">
                <a:latin typeface="+mn-ea"/>
              </a:rPr>
              <a:t>diagonalization</a:t>
            </a:r>
            <a:r>
              <a:rPr lang="en-US" altLang="ja-JP" sz="1100" dirty="0" smtClean="0">
                <a:latin typeface="+mn-ea"/>
              </a:rPr>
              <a:t> routine, so the almost all calculations of order-N-cube bottlenecks can be performed with close to the theoretical peak performance by using Level 3 BLAS.</a:t>
            </a:r>
            <a:r>
              <a:rPr lang="en-US" altLang="ja-JP" sz="1100" dirty="0" smtClean="0"/>
              <a:t> </a:t>
            </a:r>
          </a:p>
        </p:txBody>
      </p:sp>
      <p:sp>
        <p:nvSpPr>
          <p:cNvPr id="4" name="スライド番号プレースホルダー 3"/>
          <p:cNvSpPr>
            <a:spLocks noGrp="1"/>
          </p:cNvSpPr>
          <p:nvPr>
            <p:ph type="sldNum" sz="quarter" idx="5"/>
          </p:nvPr>
        </p:nvSpPr>
        <p:spPr/>
        <p:txBody>
          <a:bodyPr/>
          <a:lstStyle>
            <a:lvl1pPr defTabSz="990777">
              <a:defRPr kumimoji="1" sz="2400">
                <a:solidFill>
                  <a:schemeClr val="tx1"/>
                </a:solidFill>
                <a:latin typeface="Arial" pitchFamily="34" charset="0"/>
                <a:ea typeface="ＭＳ Ｐゴシック" pitchFamily="50" charset="-128"/>
              </a:defRPr>
            </a:lvl1pPr>
            <a:lvl2pPr marL="743083" indent="-285801" defTabSz="990777">
              <a:defRPr kumimoji="1" sz="2400">
                <a:solidFill>
                  <a:schemeClr val="tx1"/>
                </a:solidFill>
                <a:latin typeface="Arial" pitchFamily="34" charset="0"/>
                <a:ea typeface="ＭＳ Ｐゴシック" pitchFamily="50" charset="-128"/>
              </a:defRPr>
            </a:lvl2pPr>
            <a:lvl3pPr marL="1143204" indent="-228641" defTabSz="990777">
              <a:defRPr kumimoji="1" sz="2400">
                <a:solidFill>
                  <a:schemeClr val="tx1"/>
                </a:solidFill>
                <a:latin typeface="Arial" pitchFamily="34" charset="0"/>
                <a:ea typeface="ＭＳ Ｐゴシック" pitchFamily="50" charset="-128"/>
              </a:defRPr>
            </a:lvl3pPr>
            <a:lvl4pPr marL="1600487" indent="-228641" defTabSz="990777">
              <a:defRPr kumimoji="1" sz="2400">
                <a:solidFill>
                  <a:schemeClr val="tx1"/>
                </a:solidFill>
                <a:latin typeface="Arial" pitchFamily="34" charset="0"/>
                <a:ea typeface="ＭＳ Ｐゴシック" pitchFamily="50" charset="-128"/>
              </a:defRPr>
            </a:lvl4pPr>
            <a:lvl5pPr marL="2057768" indent="-228641" defTabSz="990777">
              <a:defRPr kumimoji="1" sz="2400">
                <a:solidFill>
                  <a:schemeClr val="tx1"/>
                </a:solidFill>
                <a:latin typeface="Arial" pitchFamily="34" charset="0"/>
                <a:ea typeface="ＭＳ Ｐゴシック" pitchFamily="50" charset="-128"/>
              </a:defRPr>
            </a:lvl5pPr>
            <a:lvl6pPr marL="2515049" indent="-228641" defTabSz="990777" fontAlgn="base">
              <a:spcBef>
                <a:spcPct val="0"/>
              </a:spcBef>
              <a:spcAft>
                <a:spcPct val="0"/>
              </a:spcAft>
              <a:defRPr kumimoji="1" sz="2400">
                <a:solidFill>
                  <a:schemeClr val="tx1"/>
                </a:solidFill>
                <a:latin typeface="Arial" pitchFamily="34" charset="0"/>
                <a:ea typeface="ＭＳ Ｐゴシック" pitchFamily="50" charset="-128"/>
              </a:defRPr>
            </a:lvl6pPr>
            <a:lvl7pPr marL="2972332" indent="-228641" defTabSz="990777" fontAlgn="base">
              <a:spcBef>
                <a:spcPct val="0"/>
              </a:spcBef>
              <a:spcAft>
                <a:spcPct val="0"/>
              </a:spcAft>
              <a:defRPr kumimoji="1" sz="2400">
                <a:solidFill>
                  <a:schemeClr val="tx1"/>
                </a:solidFill>
                <a:latin typeface="Arial" pitchFamily="34" charset="0"/>
                <a:ea typeface="ＭＳ Ｐゴシック" pitchFamily="50" charset="-128"/>
              </a:defRPr>
            </a:lvl7pPr>
            <a:lvl8pPr marL="3429613" indent="-228641" defTabSz="990777" fontAlgn="base">
              <a:spcBef>
                <a:spcPct val="0"/>
              </a:spcBef>
              <a:spcAft>
                <a:spcPct val="0"/>
              </a:spcAft>
              <a:defRPr kumimoji="1" sz="2400">
                <a:solidFill>
                  <a:schemeClr val="tx1"/>
                </a:solidFill>
                <a:latin typeface="Arial" pitchFamily="34" charset="0"/>
                <a:ea typeface="ＭＳ Ｐゴシック" pitchFamily="50" charset="-128"/>
              </a:defRPr>
            </a:lvl8pPr>
            <a:lvl9pPr marL="3886895" indent="-228641" defTabSz="990777" fontAlgn="base">
              <a:spcBef>
                <a:spcPct val="0"/>
              </a:spcBef>
              <a:spcAft>
                <a:spcPct val="0"/>
              </a:spcAft>
              <a:defRPr kumimoji="1" sz="2400">
                <a:solidFill>
                  <a:schemeClr val="tx1"/>
                </a:solidFill>
                <a:latin typeface="Arial" pitchFamily="34" charset="0"/>
                <a:ea typeface="ＭＳ Ｐゴシック" pitchFamily="50" charset="-128"/>
              </a:defRPr>
            </a:lvl9pPr>
          </a:lstStyle>
          <a:p>
            <a:pPr>
              <a:defRPr/>
            </a:pPr>
            <a:fld id="{B86CF848-7554-8A4C-9FA6-D8B297B1B543}" type="slidenum">
              <a:rPr lang="ja-JP" altLang="en-US" sz="1300"/>
              <a:pPr>
                <a:defRPr/>
              </a:pPr>
              <a:t>19</a:t>
            </a:fld>
            <a:endParaRPr lang="ja-JP"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2188" y="768350"/>
            <a:ext cx="5114925" cy="3836988"/>
          </a:xfrm>
        </p:spPr>
      </p:sp>
      <p:sp>
        <p:nvSpPr>
          <p:cNvPr id="3" name="ノート プレースホルダー 2"/>
          <p:cNvSpPr>
            <a:spLocks noGrp="1"/>
          </p:cNvSpPr>
          <p:nvPr>
            <p:ph type="body" idx="1"/>
          </p:nvPr>
        </p:nvSpPr>
        <p:spPr/>
        <p:txBody>
          <a:bodyPr/>
          <a:lstStyle/>
          <a:p>
            <a:pPr>
              <a:defRPr/>
            </a:pPr>
            <a:r>
              <a:rPr lang="en-US" altLang="ja-JP" sz="1100"/>
              <a:t>The K computer has many CPUs, about 80,000 CPUs in the full system.</a:t>
            </a:r>
          </a:p>
          <a:p>
            <a:pPr>
              <a:defRPr/>
            </a:pPr>
            <a:r>
              <a:rPr lang="en-US" altLang="ja-JP" sz="1100"/>
              <a:t>In order to use such large number of CPUs efficiently, and to perform ultra-large-scale simulations,</a:t>
            </a:r>
          </a:p>
          <a:p>
            <a:pPr>
              <a:defRPr/>
            </a:pPr>
            <a:r>
              <a:rPr lang="en-US" altLang="ja-JP" sz="1100"/>
              <a:t> we parallelize our RSDFT code by orbitals in addition to the parallelization in grid spaces.</a:t>
            </a:r>
          </a:p>
          <a:p>
            <a:pPr>
              <a:defRPr/>
            </a:pPr>
            <a:endParaRPr lang="en-US" altLang="ja-JP" sz="1100"/>
          </a:p>
          <a:p>
            <a:pPr>
              <a:defRPr/>
            </a:pPr>
            <a:r>
              <a:rPr lang="en-US" altLang="ja-JP" sz="1100"/>
              <a:t>Since the time of global communications, such as MPI_ALLREDUCE, is proportional to the logarithm of the number of processes Np,</a:t>
            </a:r>
          </a:p>
          <a:p>
            <a:pPr>
              <a:defRPr/>
            </a:pPr>
            <a:r>
              <a:rPr lang="en-US" altLang="ja-JP" sz="1100"/>
              <a:t>it is advantageous to reduce the number of processes attending to the global communications.</a:t>
            </a:r>
          </a:p>
          <a:p>
            <a:pPr>
              <a:defRPr/>
            </a:pPr>
            <a:endParaRPr lang="en-US" altLang="ja-JP" sz="1100"/>
          </a:p>
          <a:p>
            <a:pPr>
              <a:defRPr/>
            </a:pPr>
            <a:r>
              <a:rPr lang="en-US" altLang="ja-JP" sz="1100"/>
              <a:t>For this purpose, we divide the processes into several groups.</a:t>
            </a:r>
          </a:p>
          <a:p>
            <a:pPr>
              <a:defRPr/>
            </a:pPr>
            <a:r>
              <a:rPr lang="en-US" altLang="ja-JP" sz="1100"/>
              <a:t>In this slide, we show an example of 9 CPUs dividing into 3 groups.</a:t>
            </a:r>
          </a:p>
          <a:p>
            <a:pPr>
              <a:defRPr/>
            </a:pPr>
            <a:r>
              <a:rPr lang="en-US" altLang="ja-JP" sz="1100"/>
              <a:t>Each group is responsible for each orbital groups.</a:t>
            </a:r>
          </a:p>
          <a:p>
            <a:pPr>
              <a:defRPr/>
            </a:pPr>
            <a:endParaRPr lang="en-US" altLang="ja-JP" sz="1100"/>
          </a:p>
          <a:p>
            <a:pPr>
              <a:defRPr/>
            </a:pPr>
            <a:r>
              <a:rPr lang="en-US" altLang="ja-JP" sz="1100"/>
              <a:t>The number of processes in each group is reduced from this parallelization scheme,</a:t>
            </a:r>
          </a:p>
          <a:p>
            <a:pPr>
              <a:defRPr/>
            </a:pPr>
            <a:r>
              <a:rPr lang="en-US" altLang="ja-JP" sz="1100"/>
              <a:t> so  the cost of global communications are also reduced.</a:t>
            </a:r>
          </a:p>
          <a:p>
            <a:pPr>
              <a:defRPr/>
            </a:pPr>
            <a:endParaRPr lang="en-US" altLang="ja-JP" sz="1100"/>
          </a:p>
          <a:p>
            <a:pPr>
              <a:defRPr/>
            </a:pPr>
            <a:r>
              <a:rPr lang="en-US" altLang="ja-JP" sz="1100"/>
              <a:t>By this combination parallelization, grids &amp; orbitals parallelization,  the RSDFT can attain sufficient parallelism to use huge number of CPUs on the K computer.</a:t>
            </a:r>
          </a:p>
          <a:p>
            <a:pPr>
              <a:defRPr/>
            </a:pPr>
            <a:endParaRPr lang="en-US" altLang="ja-JP" sz="1100"/>
          </a:p>
        </p:txBody>
      </p:sp>
      <p:sp>
        <p:nvSpPr>
          <p:cNvPr id="4" name="スライド番号プレースホルダー 3"/>
          <p:cNvSpPr>
            <a:spLocks noGrp="1"/>
          </p:cNvSpPr>
          <p:nvPr>
            <p:ph type="sldNum" sz="quarter" idx="5"/>
          </p:nvPr>
        </p:nvSpPr>
        <p:spPr/>
        <p:txBody>
          <a:bodyPr/>
          <a:lstStyle>
            <a:lvl1pPr defTabSz="989013" eaLnBrk="0" hangingPunct="0">
              <a:defRPr kumimoji="1">
                <a:solidFill>
                  <a:schemeClr val="tx1"/>
                </a:solidFill>
                <a:latin typeface="Arial" charset="0"/>
                <a:ea typeface="ＭＳ Ｐゴシック" charset="0"/>
                <a:cs typeface="ＭＳ Ｐゴシック" charset="0"/>
              </a:defRPr>
            </a:lvl1pPr>
            <a:lvl2pPr marL="742950" indent="-285750" defTabSz="989013" eaLnBrk="0" hangingPunct="0">
              <a:defRPr kumimoji="1">
                <a:solidFill>
                  <a:schemeClr val="tx1"/>
                </a:solidFill>
                <a:latin typeface="Arial" charset="0"/>
                <a:ea typeface="ＭＳ Ｐゴシック" charset="0"/>
              </a:defRPr>
            </a:lvl2pPr>
            <a:lvl3pPr marL="1143000" indent="-228600" defTabSz="989013" eaLnBrk="0" hangingPunct="0">
              <a:defRPr kumimoji="1">
                <a:solidFill>
                  <a:schemeClr val="tx1"/>
                </a:solidFill>
                <a:latin typeface="Arial" charset="0"/>
                <a:ea typeface="ＭＳ Ｐゴシック" charset="0"/>
              </a:defRPr>
            </a:lvl3pPr>
            <a:lvl4pPr marL="1600200" indent="-228600" defTabSz="989013" eaLnBrk="0" hangingPunct="0">
              <a:defRPr kumimoji="1">
                <a:solidFill>
                  <a:schemeClr val="tx1"/>
                </a:solidFill>
                <a:latin typeface="Arial" charset="0"/>
                <a:ea typeface="ＭＳ Ｐゴシック" charset="0"/>
              </a:defRPr>
            </a:lvl4pPr>
            <a:lvl5pPr marL="2057400" indent="-228600" defTabSz="989013" eaLnBrk="0" hangingPunct="0">
              <a:defRPr kumimoji="1">
                <a:solidFill>
                  <a:schemeClr val="tx1"/>
                </a:solidFill>
                <a:latin typeface="Arial" charset="0"/>
                <a:ea typeface="ＭＳ Ｐゴシック" charset="0"/>
              </a:defRPr>
            </a:lvl5pPr>
            <a:lvl6pPr marL="2514600" indent="-228600" defTabSz="989013" eaLnBrk="0" fontAlgn="base" hangingPunct="0">
              <a:spcBef>
                <a:spcPct val="0"/>
              </a:spcBef>
              <a:spcAft>
                <a:spcPct val="0"/>
              </a:spcAft>
              <a:defRPr kumimoji="1">
                <a:solidFill>
                  <a:schemeClr val="tx1"/>
                </a:solidFill>
                <a:latin typeface="Arial" charset="0"/>
                <a:ea typeface="ＭＳ Ｐゴシック" charset="0"/>
              </a:defRPr>
            </a:lvl6pPr>
            <a:lvl7pPr marL="2971800" indent="-228600" defTabSz="989013" eaLnBrk="0" fontAlgn="base" hangingPunct="0">
              <a:spcBef>
                <a:spcPct val="0"/>
              </a:spcBef>
              <a:spcAft>
                <a:spcPct val="0"/>
              </a:spcAft>
              <a:defRPr kumimoji="1">
                <a:solidFill>
                  <a:schemeClr val="tx1"/>
                </a:solidFill>
                <a:latin typeface="Arial" charset="0"/>
                <a:ea typeface="ＭＳ Ｐゴシック" charset="0"/>
              </a:defRPr>
            </a:lvl7pPr>
            <a:lvl8pPr marL="3429000" indent="-228600" defTabSz="989013" eaLnBrk="0" fontAlgn="base" hangingPunct="0">
              <a:spcBef>
                <a:spcPct val="0"/>
              </a:spcBef>
              <a:spcAft>
                <a:spcPct val="0"/>
              </a:spcAft>
              <a:defRPr kumimoji="1">
                <a:solidFill>
                  <a:schemeClr val="tx1"/>
                </a:solidFill>
                <a:latin typeface="Arial" charset="0"/>
                <a:ea typeface="ＭＳ Ｐゴシック" charset="0"/>
              </a:defRPr>
            </a:lvl8pPr>
            <a:lvl9pPr marL="3886200" indent="-228600" defTabSz="989013"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defRPr/>
            </a:pPr>
            <a:fld id="{9B386571-F59E-1243-8E0F-F12C30BE8DF8}" type="slidenum">
              <a:rPr lang="ja-JP" altLang="en-US" smtClean="0"/>
              <a:pPr eaLnBrk="1" hangingPunct="1">
                <a:defRPr/>
              </a:pPr>
              <a:t>27</a:t>
            </a:fld>
            <a:endParaRPr lang="ja-JP"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スライド イメージ プレースホルダー 1"/>
          <p:cNvSpPr>
            <a:spLocks noGrp="1" noRot="1" noChangeAspect="1" noTextEdit="1"/>
          </p:cNvSpPr>
          <p:nvPr>
            <p:ph type="sldImg"/>
          </p:nvPr>
        </p:nvSpPr>
        <p:spPr>
          <a:xfrm>
            <a:off x="992188" y="768350"/>
            <a:ext cx="5114925" cy="3836988"/>
          </a:xfrm>
          <a:ln/>
        </p:spPr>
      </p:sp>
      <p:sp>
        <p:nvSpPr>
          <p:cNvPr id="33794" name="ノート プレースホルダー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ja-JP"/>
              <a:t> In the practical parallel computing, our real-space code divides the target region into several blocks, and each CPU is responsible for each moderate-size real-space block. To make the code efficient, the hybrid parallelization, that is, MPI for inter-CPUs and OpenMP for intra-CPU, is certainly necessary. </a:t>
            </a:r>
            <a:endParaRPr lang="ja-JP"/>
          </a:p>
          <a:p>
            <a:pPr>
              <a:defRPr/>
            </a:pPr>
            <a:endParaRPr lang="en-US" altLang="ja-JP"/>
          </a:p>
          <a:p>
            <a:pPr>
              <a:defRPr/>
            </a:pPr>
            <a:r>
              <a:rPr lang="en-US" altLang="ja-JP"/>
              <a:t>For the finite-difference calculations, we need to exchange the information between the adjacent CPUs,</a:t>
            </a:r>
          </a:p>
          <a:p>
            <a:pPr>
              <a:defRPr/>
            </a:pPr>
            <a:r>
              <a:rPr lang="en-US" altLang="ja-JP"/>
              <a:t> and for this purpose we use MPI_ISEND and MPI_IRECV for inter node communications.</a:t>
            </a:r>
          </a:p>
          <a:p>
            <a:pPr>
              <a:defRPr/>
            </a:pPr>
            <a:r>
              <a:rPr lang="en-US" altLang="ja-JP"/>
              <a:t>We also use the MPI_ALLREDUCE frequently in our code. This is used for global summation over grid points.</a:t>
            </a:r>
          </a:p>
          <a:p>
            <a:pPr>
              <a:defRPr/>
            </a:pPr>
            <a:r>
              <a:rPr lang="en-US" altLang="ja-JP"/>
              <a:t>These three MPI functions are used frequently in our RSDFT code.</a:t>
            </a:r>
          </a:p>
          <a:p>
            <a:pPr>
              <a:defRPr/>
            </a:pPr>
            <a:endParaRPr lang="en-US" altLang="ja-JP"/>
          </a:p>
          <a:p>
            <a:pPr>
              <a:defRPr/>
            </a:pPr>
            <a:endParaRPr lang="en-US" altLang="ja-JP"/>
          </a:p>
          <a:p>
            <a:pPr>
              <a:defRPr/>
            </a:pPr>
            <a:endParaRPr lang="en-US" altLang="ja-JP"/>
          </a:p>
          <a:p>
            <a:pPr>
              <a:defRPr/>
            </a:pPr>
            <a:endParaRPr lang="ja-JP" altLang="en-US"/>
          </a:p>
        </p:txBody>
      </p:sp>
      <p:sp>
        <p:nvSpPr>
          <p:cNvPr id="33795" name="スライド番号プレースホルダー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kumimoji="1">
                <a:solidFill>
                  <a:schemeClr val="tx1"/>
                </a:solidFill>
                <a:latin typeface="Arial" charset="0"/>
                <a:ea typeface="ＭＳ Ｐゴシック" charset="0"/>
                <a:cs typeface="ＭＳ Ｐゴシック" charset="0"/>
              </a:defRPr>
            </a:lvl1pPr>
            <a:lvl2pPr marL="742950" indent="-285750" defTabSz="989013" eaLnBrk="0" hangingPunct="0">
              <a:defRPr kumimoji="1">
                <a:solidFill>
                  <a:schemeClr val="tx1"/>
                </a:solidFill>
                <a:latin typeface="Arial" charset="0"/>
                <a:ea typeface="ＭＳ Ｐゴシック" charset="0"/>
              </a:defRPr>
            </a:lvl2pPr>
            <a:lvl3pPr marL="1143000" indent="-228600" defTabSz="989013" eaLnBrk="0" hangingPunct="0">
              <a:defRPr kumimoji="1">
                <a:solidFill>
                  <a:schemeClr val="tx1"/>
                </a:solidFill>
                <a:latin typeface="Arial" charset="0"/>
                <a:ea typeface="ＭＳ Ｐゴシック" charset="0"/>
              </a:defRPr>
            </a:lvl3pPr>
            <a:lvl4pPr marL="1600200" indent="-228600" defTabSz="989013" eaLnBrk="0" hangingPunct="0">
              <a:defRPr kumimoji="1">
                <a:solidFill>
                  <a:schemeClr val="tx1"/>
                </a:solidFill>
                <a:latin typeface="Arial" charset="0"/>
                <a:ea typeface="ＭＳ Ｐゴシック" charset="0"/>
              </a:defRPr>
            </a:lvl4pPr>
            <a:lvl5pPr marL="2057400" indent="-228600" defTabSz="989013" eaLnBrk="0" hangingPunct="0">
              <a:defRPr kumimoji="1">
                <a:solidFill>
                  <a:schemeClr val="tx1"/>
                </a:solidFill>
                <a:latin typeface="Arial" charset="0"/>
                <a:ea typeface="ＭＳ Ｐゴシック" charset="0"/>
              </a:defRPr>
            </a:lvl5pPr>
            <a:lvl6pPr marL="2514600" indent="-228600" defTabSz="989013" eaLnBrk="0" fontAlgn="base" hangingPunct="0">
              <a:spcBef>
                <a:spcPct val="0"/>
              </a:spcBef>
              <a:spcAft>
                <a:spcPct val="0"/>
              </a:spcAft>
              <a:defRPr kumimoji="1">
                <a:solidFill>
                  <a:schemeClr val="tx1"/>
                </a:solidFill>
                <a:latin typeface="Arial" charset="0"/>
                <a:ea typeface="ＭＳ Ｐゴシック" charset="0"/>
              </a:defRPr>
            </a:lvl6pPr>
            <a:lvl7pPr marL="2971800" indent="-228600" defTabSz="989013" eaLnBrk="0" fontAlgn="base" hangingPunct="0">
              <a:spcBef>
                <a:spcPct val="0"/>
              </a:spcBef>
              <a:spcAft>
                <a:spcPct val="0"/>
              </a:spcAft>
              <a:defRPr kumimoji="1">
                <a:solidFill>
                  <a:schemeClr val="tx1"/>
                </a:solidFill>
                <a:latin typeface="Arial" charset="0"/>
                <a:ea typeface="ＭＳ Ｐゴシック" charset="0"/>
              </a:defRPr>
            </a:lvl7pPr>
            <a:lvl8pPr marL="3429000" indent="-228600" defTabSz="989013" eaLnBrk="0" fontAlgn="base" hangingPunct="0">
              <a:spcBef>
                <a:spcPct val="0"/>
              </a:spcBef>
              <a:spcAft>
                <a:spcPct val="0"/>
              </a:spcAft>
              <a:defRPr kumimoji="1">
                <a:solidFill>
                  <a:schemeClr val="tx1"/>
                </a:solidFill>
                <a:latin typeface="Arial" charset="0"/>
                <a:ea typeface="ＭＳ Ｐゴシック" charset="0"/>
              </a:defRPr>
            </a:lvl8pPr>
            <a:lvl9pPr marL="3886200" indent="-228600" defTabSz="989013"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defRPr/>
            </a:pPr>
            <a:fld id="{2E0C0E68-54E2-CA40-BACB-981A21DF9E3F}" type="slidenum">
              <a:rPr lang="ja-JP" altLang="en-US" smtClean="0">
                <a:latin typeface="Calibri" charset="0"/>
              </a:rPr>
              <a:pPr eaLnBrk="1" hangingPunct="1">
                <a:defRPr/>
              </a:pPr>
              <a:t>29</a:t>
            </a:fld>
            <a:endParaRPr lang="en-US" altLang="ja-JP" smtClean="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スライド イメージ プレースホルダー 1"/>
          <p:cNvSpPr>
            <a:spLocks noGrp="1" noRot="1" noChangeAspect="1" noTextEdit="1"/>
          </p:cNvSpPr>
          <p:nvPr>
            <p:ph type="sldImg"/>
          </p:nvPr>
        </p:nvSpPr>
        <p:spPr>
          <a:xfrm>
            <a:off x="992188" y="768350"/>
            <a:ext cx="5114925" cy="3836988"/>
          </a:xfrm>
          <a:ln/>
        </p:spPr>
      </p:sp>
      <p:sp>
        <p:nvSpPr>
          <p:cNvPr id="33794" name="ノート プレースホルダー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ja-JP"/>
              <a:t>In addition to the grid parallelization, RSDFT code can perform parallelization with respect to orbital indices such as band, k-points, and spin.</a:t>
            </a:r>
          </a:p>
          <a:p>
            <a:pPr>
              <a:defRPr/>
            </a:pPr>
            <a:r>
              <a:rPr lang="en-US" altLang="ja-JP"/>
              <a:t>This slide show a summary of the parallelization scheme of the RSDFT code.</a:t>
            </a:r>
          </a:p>
          <a:p>
            <a:pPr>
              <a:defRPr/>
            </a:pPr>
            <a:r>
              <a:rPr lang="en-US" altLang="ja-JP"/>
              <a:t>The K computer has many CPUs, about 80,000 in the full system. In order to use such great number of CPUs efficiently, we divide the CPUs into several groups, and each group handles different Kohn-Sham orbitals.</a:t>
            </a:r>
          </a:p>
          <a:p>
            <a:pPr>
              <a:defRPr/>
            </a:pPr>
            <a:r>
              <a:rPr lang="en-US" altLang="ja-JP"/>
              <a:t>An example is shown here. In this case, we divide the 16 CPUs into 4 groups.</a:t>
            </a:r>
          </a:p>
          <a:p>
            <a:pPr>
              <a:defRPr/>
            </a:pPr>
            <a:r>
              <a:rPr lang="en-US" altLang="ja-JP"/>
              <a:t>This group and this group handle the Kohn-Sham orbitals with the same k-point indices, but the band indices are different from each other.</a:t>
            </a:r>
          </a:p>
          <a:p>
            <a:pPr>
              <a:defRPr/>
            </a:pPr>
            <a:r>
              <a:rPr lang="en-US" altLang="ja-JP"/>
              <a:t>And these two groups handle the Kohn-Sham orbitals with the other k-point indices.</a:t>
            </a:r>
          </a:p>
          <a:p>
            <a:pPr>
              <a:defRPr/>
            </a:pPr>
            <a:r>
              <a:rPr lang="en-US" altLang="ja-JP"/>
              <a:t>Grid-parallel calculations are performed within these 4 CPUs, and in each CPU we perform thread-parallel calculation by using the OpenMP.</a:t>
            </a:r>
          </a:p>
        </p:txBody>
      </p:sp>
      <p:sp>
        <p:nvSpPr>
          <p:cNvPr id="33795" name="スライド番号プレースホルダー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465">
              <a:defRPr kumimoji="1" sz="2400">
                <a:solidFill>
                  <a:schemeClr val="tx1"/>
                </a:solidFill>
                <a:latin typeface="Arial" pitchFamily="34" charset="0"/>
                <a:ea typeface="ＭＳ Ｐゴシック" pitchFamily="50" charset="-128"/>
              </a:defRPr>
            </a:lvl1pPr>
            <a:lvl2pPr marL="742849" indent="-285711" defTabSz="990465">
              <a:defRPr kumimoji="1" sz="2400">
                <a:solidFill>
                  <a:schemeClr val="tx1"/>
                </a:solidFill>
                <a:latin typeface="Arial" pitchFamily="34" charset="0"/>
                <a:ea typeface="ＭＳ Ｐゴシック" pitchFamily="50" charset="-128"/>
              </a:defRPr>
            </a:lvl2pPr>
            <a:lvl3pPr marL="1142844" indent="-228569" defTabSz="990465">
              <a:defRPr kumimoji="1" sz="2400">
                <a:solidFill>
                  <a:schemeClr val="tx1"/>
                </a:solidFill>
                <a:latin typeface="Arial" pitchFamily="34" charset="0"/>
                <a:ea typeface="ＭＳ Ｐゴシック" pitchFamily="50" charset="-128"/>
              </a:defRPr>
            </a:lvl3pPr>
            <a:lvl4pPr marL="1599983" indent="-228569" defTabSz="990465">
              <a:defRPr kumimoji="1" sz="2400">
                <a:solidFill>
                  <a:schemeClr val="tx1"/>
                </a:solidFill>
                <a:latin typeface="Arial" pitchFamily="34" charset="0"/>
                <a:ea typeface="ＭＳ Ｐゴシック" pitchFamily="50" charset="-128"/>
              </a:defRPr>
            </a:lvl4pPr>
            <a:lvl5pPr marL="2057120" indent="-228569" defTabSz="990465">
              <a:defRPr kumimoji="1" sz="2400">
                <a:solidFill>
                  <a:schemeClr val="tx1"/>
                </a:solidFill>
                <a:latin typeface="Arial" pitchFamily="34" charset="0"/>
                <a:ea typeface="ＭＳ Ｐゴシック" pitchFamily="50" charset="-128"/>
              </a:defRPr>
            </a:lvl5pPr>
            <a:lvl6pPr marL="2514258" indent="-228569" defTabSz="990465" fontAlgn="base">
              <a:spcBef>
                <a:spcPct val="0"/>
              </a:spcBef>
              <a:spcAft>
                <a:spcPct val="0"/>
              </a:spcAft>
              <a:defRPr kumimoji="1" sz="2400">
                <a:solidFill>
                  <a:schemeClr val="tx1"/>
                </a:solidFill>
                <a:latin typeface="Arial" pitchFamily="34" charset="0"/>
                <a:ea typeface="ＭＳ Ｐゴシック" pitchFamily="50" charset="-128"/>
              </a:defRPr>
            </a:lvl6pPr>
            <a:lvl7pPr marL="2971396" indent="-228569" defTabSz="990465" fontAlgn="base">
              <a:spcBef>
                <a:spcPct val="0"/>
              </a:spcBef>
              <a:spcAft>
                <a:spcPct val="0"/>
              </a:spcAft>
              <a:defRPr kumimoji="1" sz="2400">
                <a:solidFill>
                  <a:schemeClr val="tx1"/>
                </a:solidFill>
                <a:latin typeface="Arial" pitchFamily="34" charset="0"/>
                <a:ea typeface="ＭＳ Ｐゴシック" pitchFamily="50" charset="-128"/>
              </a:defRPr>
            </a:lvl7pPr>
            <a:lvl8pPr marL="3428534" indent="-228569" defTabSz="990465" fontAlgn="base">
              <a:spcBef>
                <a:spcPct val="0"/>
              </a:spcBef>
              <a:spcAft>
                <a:spcPct val="0"/>
              </a:spcAft>
              <a:defRPr kumimoji="1" sz="2400">
                <a:solidFill>
                  <a:schemeClr val="tx1"/>
                </a:solidFill>
                <a:latin typeface="Arial" pitchFamily="34" charset="0"/>
                <a:ea typeface="ＭＳ Ｐゴシック" pitchFamily="50" charset="-128"/>
              </a:defRPr>
            </a:lvl8pPr>
            <a:lvl9pPr marL="3885671" indent="-228569" defTabSz="990465" fontAlgn="base">
              <a:spcBef>
                <a:spcPct val="0"/>
              </a:spcBef>
              <a:spcAft>
                <a:spcPct val="0"/>
              </a:spcAft>
              <a:defRPr kumimoji="1" sz="2400">
                <a:solidFill>
                  <a:schemeClr val="tx1"/>
                </a:solidFill>
                <a:latin typeface="Arial" pitchFamily="34" charset="0"/>
                <a:ea typeface="ＭＳ Ｐゴシック" pitchFamily="50" charset="-128"/>
              </a:defRPr>
            </a:lvl9pPr>
          </a:lstStyle>
          <a:p>
            <a:pPr>
              <a:defRPr/>
            </a:pPr>
            <a:fld id="{18CEF5B0-AE99-7B45-A950-0F02CE594141}" type="slidenum">
              <a:rPr lang="ja-JP" altLang="en-US" sz="1300">
                <a:latin typeface="Calibri" pitchFamily="34" charset="0"/>
              </a:rPr>
              <a:pPr>
                <a:defRPr/>
              </a:pPr>
              <a:t>30</a:t>
            </a:fld>
            <a:endParaRPr lang="en-US" altLang="ja-JP" sz="130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スライド イメージ プレースホルダー 1"/>
          <p:cNvSpPr>
            <a:spLocks noGrp="1" noRot="1" noChangeAspect="1" noTextEdit="1"/>
          </p:cNvSpPr>
          <p:nvPr>
            <p:ph type="sldImg"/>
          </p:nvPr>
        </p:nvSpPr>
        <p:spPr>
          <a:xfrm>
            <a:off x="992188" y="768350"/>
            <a:ext cx="5114925" cy="3836988"/>
          </a:xfrm>
          <a:ln/>
        </p:spPr>
      </p:sp>
      <p:sp>
        <p:nvSpPr>
          <p:cNvPr id="59394" name="ノート プレースホルダー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ja-JP"/>
              <a:t>Now the calculated results for Si System. </a:t>
            </a:r>
            <a:endParaRPr lang="ja-JP"/>
          </a:p>
          <a:p>
            <a:pPr>
              <a:defRPr/>
            </a:pPr>
            <a:r>
              <a:rPr lang="en-US" altLang="ja-JP"/>
              <a:t>One of the advantages of DFT is its capability of reproducing and then predicting structural stability of materials from the first principles. We here demonstrate for the first time that we can reproduce structural properties even for tens-of-thousands-atom systems.</a:t>
            </a:r>
            <a:endParaRPr lang="ja-JP"/>
          </a:p>
          <a:p>
            <a:pPr>
              <a:defRPr/>
            </a:pPr>
            <a:r>
              <a:rPr lang="en-US" altLang="ja-JP"/>
              <a:t>We prepare Si crystal containing 10,648 atoms(ten thousands six four eight atoms ) and 21952 atoms (twenty one thousands nine five two atoms ) , respectively,  in a supercell. We succeeded to get the converged self-consistent field, and here is the electron density around Si atoms.</a:t>
            </a:r>
            <a:endParaRPr lang="ja-JP"/>
          </a:p>
          <a:p>
            <a:pPr>
              <a:defRPr/>
            </a:pPr>
            <a:r>
              <a:rPr lang="en-US" altLang="ja-JP"/>
              <a:t>We vary the volume of the super cell and get total energies. The computed minimum point is the theoretically determined equilibrium volume of the Si crystal. We here tabulate the corresponding computed equilibrium lattice constants using these supercells as well as usual 2-atom cell.</a:t>
            </a:r>
            <a:endParaRPr lang="ja-JP"/>
          </a:p>
          <a:p>
            <a:pPr>
              <a:defRPr/>
            </a:pPr>
            <a:r>
              <a:rPr lang="en-US" altLang="ja-JP"/>
              <a:t>The computed value is identical to each other, showing the capability of DFT even for extremely large systems.</a:t>
            </a:r>
            <a:endParaRPr lang="ja-JP"/>
          </a:p>
          <a:p>
            <a:pPr>
              <a:defRPr/>
            </a:pPr>
            <a:r>
              <a:rPr lang="en-US" altLang="ja-JP"/>
              <a:t> </a:t>
            </a:r>
            <a:endParaRPr lang="ja-JP"/>
          </a:p>
          <a:p>
            <a:pPr>
              <a:spcBef>
                <a:spcPct val="0"/>
              </a:spcBef>
              <a:defRPr/>
            </a:pPr>
            <a:endParaRPr lang="en-US" altLang="ja-JP" sz="1000"/>
          </a:p>
        </p:txBody>
      </p:sp>
      <p:sp>
        <p:nvSpPr>
          <p:cNvPr id="59395" name="スライド番号プレースホルダー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a:solidFill>
                  <a:schemeClr val="tx1"/>
                </a:solidFill>
                <a:latin typeface="Arial" charset="0"/>
                <a:ea typeface="ＭＳ Ｐゴシック" charset="0"/>
                <a:cs typeface="ＭＳ Ｐゴシック" charset="0"/>
              </a:defRPr>
            </a:lvl1pPr>
            <a:lvl2pPr marL="742950" indent="-285750" defTabSz="990600" eaLnBrk="0" hangingPunct="0">
              <a:defRPr kumimoji="1">
                <a:solidFill>
                  <a:schemeClr val="tx1"/>
                </a:solidFill>
                <a:latin typeface="Arial" charset="0"/>
                <a:ea typeface="ＭＳ Ｐゴシック" charset="0"/>
              </a:defRPr>
            </a:lvl2pPr>
            <a:lvl3pPr marL="1143000" indent="-228600" defTabSz="990600" eaLnBrk="0" hangingPunct="0">
              <a:defRPr kumimoji="1">
                <a:solidFill>
                  <a:schemeClr val="tx1"/>
                </a:solidFill>
                <a:latin typeface="Arial" charset="0"/>
                <a:ea typeface="ＭＳ Ｐゴシック" charset="0"/>
              </a:defRPr>
            </a:lvl3pPr>
            <a:lvl4pPr marL="1600200" indent="-228600" defTabSz="990600" eaLnBrk="0" hangingPunct="0">
              <a:defRPr kumimoji="1">
                <a:solidFill>
                  <a:schemeClr val="tx1"/>
                </a:solidFill>
                <a:latin typeface="Arial" charset="0"/>
                <a:ea typeface="ＭＳ Ｐゴシック" charset="0"/>
              </a:defRPr>
            </a:lvl4pPr>
            <a:lvl5pPr marL="2057400" indent="-228600" defTabSz="990600" eaLnBrk="0" hangingPunct="0">
              <a:defRPr kumimoji="1">
                <a:solidFill>
                  <a:schemeClr val="tx1"/>
                </a:solidFill>
                <a:latin typeface="Arial" charset="0"/>
                <a:ea typeface="ＭＳ Ｐゴシック" charset="0"/>
              </a:defRPr>
            </a:lvl5pPr>
            <a:lvl6pPr marL="2514600" indent="-228600" defTabSz="990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defTabSz="990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defTabSz="990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defTabSz="990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defRPr/>
            </a:pPr>
            <a:fld id="{AEB7310E-84C2-544B-896C-D5DC9254085E}" type="slidenum">
              <a:rPr lang="ja-JP" altLang="en-US" smtClean="0">
                <a:latin typeface="Calibri" charset="0"/>
              </a:rPr>
              <a:pPr eaLnBrk="1" hangingPunct="1">
                <a:defRPr/>
              </a:pPr>
              <a:t>53</a:t>
            </a:fld>
            <a:endParaRPr lang="en-US" altLang="ja-JP" smtClean="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2188" y="768350"/>
            <a:ext cx="5114925" cy="3836988"/>
          </a:xfrm>
        </p:spPr>
      </p:sp>
      <p:sp>
        <p:nvSpPr>
          <p:cNvPr id="3" name="ノート プレースホルダー 2"/>
          <p:cNvSpPr>
            <a:spLocks noGrp="1"/>
          </p:cNvSpPr>
          <p:nvPr>
            <p:ph type="body" idx="1"/>
          </p:nvPr>
        </p:nvSpPr>
        <p:spPr/>
        <p:txBody>
          <a:bodyPr/>
          <a:lstStyle/>
          <a:p>
            <a:r>
              <a:rPr kumimoji="1" lang="en-US" altLang="ja-JP" dirty="0" smtClean="0"/>
              <a:t>breakdown:</a:t>
            </a:r>
            <a:r>
              <a:rPr kumimoji="1" lang="ja-JP" altLang="en-US" dirty="0" smtClean="0"/>
              <a:t>内訳</a:t>
            </a:r>
            <a:endParaRPr kumimoji="1" lang="ja-JP" altLang="en-US" dirty="0"/>
          </a:p>
        </p:txBody>
      </p:sp>
      <p:sp>
        <p:nvSpPr>
          <p:cNvPr id="4" name="スライド番号プレースホルダー 3"/>
          <p:cNvSpPr>
            <a:spLocks noGrp="1"/>
          </p:cNvSpPr>
          <p:nvPr>
            <p:ph type="sldNum" sz="quarter" idx="10"/>
          </p:nvPr>
        </p:nvSpPr>
        <p:spPr/>
        <p:txBody>
          <a:bodyPr/>
          <a:lstStyle/>
          <a:p>
            <a:fld id="{186DB126-4877-4B2A-95CB-5936B47D6FF4}" type="slidenum">
              <a:rPr kumimoji="1" lang="ja-JP" altLang="en-US" smtClean="0"/>
              <a:t>57</a:t>
            </a:fld>
            <a:endParaRPr kumimoji="1" lang="ja-JP" altLang="en-US"/>
          </a:p>
        </p:txBody>
      </p:sp>
    </p:spTree>
    <p:extLst>
      <p:ext uri="{BB962C8B-B14F-4D97-AF65-F5344CB8AC3E}">
        <p14:creationId xmlns:p14="http://schemas.microsoft.com/office/powerpoint/2010/main" val="450565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65"/>
          <p:cNvGrpSpPr>
            <a:grpSpLocks/>
          </p:cNvGrpSpPr>
          <p:nvPr/>
        </p:nvGrpSpPr>
        <p:grpSpPr bwMode="auto">
          <a:xfrm>
            <a:off x="0" y="-26988"/>
            <a:ext cx="9144000" cy="6884988"/>
            <a:chOff x="0" y="-17"/>
            <a:chExt cx="5760" cy="4337"/>
          </a:xfrm>
        </p:grpSpPr>
        <p:sp>
          <p:nvSpPr>
            <p:cNvPr id="5" name="Rectangle 45"/>
            <p:cNvSpPr>
              <a:spLocks noChangeArrowheads="1"/>
            </p:cNvSpPr>
            <p:nvPr userDrawn="1"/>
          </p:nvSpPr>
          <p:spPr bwMode="gray">
            <a:xfrm>
              <a:off x="2880" y="2069"/>
              <a:ext cx="2880" cy="2251"/>
            </a:xfrm>
            <a:prstGeom prst="rect">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6" name="Rectangle 9"/>
            <p:cNvSpPr>
              <a:spLocks noChangeArrowheads="1"/>
            </p:cNvSpPr>
            <p:nvPr userDrawn="1"/>
          </p:nvSpPr>
          <p:spPr bwMode="gray">
            <a:xfrm>
              <a:off x="0" y="0"/>
              <a:ext cx="2880" cy="4320"/>
            </a:xfrm>
            <a:prstGeom prst="rect">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7" name="Rectangle 10"/>
            <p:cNvSpPr>
              <a:spLocks noChangeArrowheads="1"/>
            </p:cNvSpPr>
            <p:nvPr/>
          </p:nvSpPr>
          <p:spPr bwMode="gray">
            <a:xfrm>
              <a:off x="2880" y="0"/>
              <a:ext cx="2880" cy="2069"/>
            </a:xfrm>
            <a:prstGeom prst="rect">
              <a:avLst/>
            </a:prstGeom>
            <a:gradFill rotWithShape="1">
              <a:gsLst>
                <a:gs pos="0">
                  <a:srgbClr val="FFFF66"/>
                </a:gs>
                <a:gs pos="100000">
                  <a:srgbClr val="009900"/>
                </a:gs>
              </a:gsLst>
              <a:path path="rect">
                <a:fillToRect l="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8" name="Rectangle 11"/>
            <p:cNvSpPr>
              <a:spLocks noChangeArrowheads="1"/>
            </p:cNvSpPr>
            <p:nvPr userDrawn="1"/>
          </p:nvSpPr>
          <p:spPr bwMode="gray">
            <a:xfrm>
              <a:off x="1289" y="698"/>
              <a:ext cx="249" cy="249"/>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9" name="Rectangle 12"/>
            <p:cNvSpPr>
              <a:spLocks noChangeArrowheads="1"/>
            </p:cNvSpPr>
            <p:nvPr userDrawn="1"/>
          </p:nvSpPr>
          <p:spPr bwMode="gray">
            <a:xfrm>
              <a:off x="1621" y="448"/>
              <a:ext cx="165" cy="16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0" name="Rectangle 13"/>
            <p:cNvSpPr>
              <a:spLocks noChangeArrowheads="1"/>
            </p:cNvSpPr>
            <p:nvPr userDrawn="1"/>
          </p:nvSpPr>
          <p:spPr bwMode="gray">
            <a:xfrm>
              <a:off x="2450" y="1316"/>
              <a:ext cx="164" cy="164"/>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1" name="Rectangle 14"/>
            <p:cNvSpPr>
              <a:spLocks noChangeArrowheads="1"/>
            </p:cNvSpPr>
            <p:nvPr userDrawn="1"/>
          </p:nvSpPr>
          <p:spPr bwMode="gray">
            <a:xfrm>
              <a:off x="1455" y="0"/>
              <a:ext cx="165" cy="164"/>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2" name="Rectangle 15"/>
            <p:cNvSpPr>
              <a:spLocks noChangeArrowheads="1"/>
            </p:cNvSpPr>
            <p:nvPr userDrawn="1"/>
          </p:nvSpPr>
          <p:spPr bwMode="gray">
            <a:xfrm>
              <a:off x="793" y="1356"/>
              <a:ext cx="164" cy="164"/>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3" name="Rectangle 16"/>
            <p:cNvSpPr>
              <a:spLocks noChangeArrowheads="1"/>
            </p:cNvSpPr>
            <p:nvPr userDrawn="1"/>
          </p:nvSpPr>
          <p:spPr bwMode="gray">
            <a:xfrm>
              <a:off x="2614" y="658"/>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4" name="Rectangle 17"/>
            <p:cNvSpPr>
              <a:spLocks noChangeArrowheads="1"/>
            </p:cNvSpPr>
            <p:nvPr userDrawn="1"/>
          </p:nvSpPr>
          <p:spPr bwMode="gray">
            <a:xfrm>
              <a:off x="2614" y="126"/>
              <a:ext cx="164" cy="165"/>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5" name="Rectangle 18"/>
            <p:cNvSpPr>
              <a:spLocks noChangeArrowheads="1"/>
            </p:cNvSpPr>
            <p:nvPr userDrawn="1"/>
          </p:nvSpPr>
          <p:spPr bwMode="gray">
            <a:xfrm>
              <a:off x="3773" y="1068"/>
              <a:ext cx="248" cy="248"/>
            </a:xfrm>
            <a:prstGeom prst="rect">
              <a:avLst/>
            </a:prstGeom>
            <a:solidFill>
              <a:srgbClr val="99CC00">
                <a:alpha val="3019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6" name="Rectangle 19"/>
            <p:cNvSpPr>
              <a:spLocks noChangeArrowheads="1"/>
            </p:cNvSpPr>
            <p:nvPr userDrawn="1"/>
          </p:nvSpPr>
          <p:spPr bwMode="gray">
            <a:xfrm>
              <a:off x="2862" y="823"/>
              <a:ext cx="165" cy="16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7" name="Rectangle 20"/>
            <p:cNvSpPr>
              <a:spLocks noChangeArrowheads="1"/>
            </p:cNvSpPr>
            <p:nvPr userDrawn="1"/>
          </p:nvSpPr>
          <p:spPr bwMode="gray">
            <a:xfrm>
              <a:off x="875" y="167"/>
              <a:ext cx="164" cy="164"/>
            </a:xfrm>
            <a:prstGeom prst="rect">
              <a:avLst/>
            </a:prstGeom>
            <a:solidFill>
              <a:srgbClr val="82B0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8" name="Rectangle 21"/>
            <p:cNvSpPr>
              <a:spLocks noChangeArrowheads="1"/>
            </p:cNvSpPr>
            <p:nvPr userDrawn="1"/>
          </p:nvSpPr>
          <p:spPr bwMode="gray">
            <a:xfrm>
              <a:off x="3195" y="207"/>
              <a:ext cx="164" cy="164"/>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9" name="Rectangle 22"/>
            <p:cNvSpPr>
              <a:spLocks noChangeArrowheads="1"/>
            </p:cNvSpPr>
            <p:nvPr userDrawn="1"/>
          </p:nvSpPr>
          <p:spPr bwMode="gray">
            <a:xfrm>
              <a:off x="3443" y="489"/>
              <a:ext cx="164" cy="16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0" name="Rectangle 23"/>
            <p:cNvSpPr>
              <a:spLocks noChangeArrowheads="1"/>
            </p:cNvSpPr>
            <p:nvPr userDrawn="1"/>
          </p:nvSpPr>
          <p:spPr bwMode="gray">
            <a:xfrm>
              <a:off x="3443" y="0"/>
              <a:ext cx="164" cy="10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1" name="Rectangle 24"/>
            <p:cNvSpPr>
              <a:spLocks noChangeArrowheads="1"/>
            </p:cNvSpPr>
            <p:nvPr userDrawn="1"/>
          </p:nvSpPr>
          <p:spPr bwMode="gray">
            <a:xfrm>
              <a:off x="4271" y="946"/>
              <a:ext cx="164" cy="16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2" name="Rectangle 25"/>
            <p:cNvSpPr>
              <a:spLocks noChangeArrowheads="1"/>
            </p:cNvSpPr>
            <p:nvPr userDrawn="1"/>
          </p:nvSpPr>
          <p:spPr bwMode="gray">
            <a:xfrm>
              <a:off x="2118" y="247"/>
              <a:ext cx="164" cy="164"/>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3" name="Rectangle 26"/>
            <p:cNvSpPr>
              <a:spLocks noChangeArrowheads="1"/>
            </p:cNvSpPr>
            <p:nvPr userDrawn="1"/>
          </p:nvSpPr>
          <p:spPr bwMode="gray">
            <a:xfrm>
              <a:off x="3939" y="864"/>
              <a:ext cx="164" cy="165"/>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4" name="Rectangle 27"/>
            <p:cNvSpPr>
              <a:spLocks noChangeArrowheads="1"/>
            </p:cNvSpPr>
            <p:nvPr userDrawn="1"/>
          </p:nvSpPr>
          <p:spPr bwMode="gray">
            <a:xfrm>
              <a:off x="4103" y="-17"/>
              <a:ext cx="166" cy="10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5" name="Rectangle 28"/>
            <p:cNvSpPr>
              <a:spLocks noChangeArrowheads="1"/>
            </p:cNvSpPr>
            <p:nvPr userDrawn="1"/>
          </p:nvSpPr>
          <p:spPr bwMode="gray">
            <a:xfrm>
              <a:off x="4932" y="367"/>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6" name="Rectangle 29"/>
            <p:cNvSpPr>
              <a:spLocks noChangeArrowheads="1"/>
            </p:cNvSpPr>
            <p:nvPr userDrawn="1"/>
          </p:nvSpPr>
          <p:spPr bwMode="gray">
            <a:xfrm>
              <a:off x="4351" y="287"/>
              <a:ext cx="165" cy="164"/>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7" name="Rectangle 30"/>
            <p:cNvSpPr>
              <a:spLocks noChangeArrowheads="1"/>
            </p:cNvSpPr>
            <p:nvPr userDrawn="1"/>
          </p:nvSpPr>
          <p:spPr bwMode="gray">
            <a:xfrm>
              <a:off x="3855" y="408"/>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8" name="Rectangle 31"/>
            <p:cNvSpPr>
              <a:spLocks noChangeArrowheads="1"/>
            </p:cNvSpPr>
            <p:nvPr userDrawn="1"/>
          </p:nvSpPr>
          <p:spPr bwMode="gray">
            <a:xfrm>
              <a:off x="4932" y="1028"/>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29" name="Rectangle 32"/>
            <p:cNvSpPr>
              <a:spLocks noChangeArrowheads="1"/>
            </p:cNvSpPr>
            <p:nvPr userDrawn="1"/>
          </p:nvSpPr>
          <p:spPr bwMode="gray">
            <a:xfrm>
              <a:off x="5180" y="327"/>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 name="Rectangle 33"/>
            <p:cNvSpPr>
              <a:spLocks noChangeArrowheads="1"/>
            </p:cNvSpPr>
            <p:nvPr userDrawn="1"/>
          </p:nvSpPr>
          <p:spPr bwMode="gray">
            <a:xfrm>
              <a:off x="4766" y="2"/>
              <a:ext cx="248" cy="248"/>
            </a:xfrm>
            <a:prstGeom prst="rect">
              <a:avLst/>
            </a:prstGeom>
            <a:solidFill>
              <a:srgbClr val="99CC00">
                <a:alpha val="3019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 name="Rectangle 34"/>
            <p:cNvSpPr>
              <a:spLocks noChangeArrowheads="1"/>
            </p:cNvSpPr>
            <p:nvPr userDrawn="1"/>
          </p:nvSpPr>
          <p:spPr bwMode="gray">
            <a:xfrm>
              <a:off x="2118" y="1396"/>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2" name="Rectangle 35"/>
            <p:cNvSpPr>
              <a:spLocks noChangeArrowheads="1"/>
            </p:cNvSpPr>
            <p:nvPr userDrawn="1"/>
          </p:nvSpPr>
          <p:spPr bwMode="gray">
            <a:xfrm>
              <a:off x="4435" y="1192"/>
              <a:ext cx="254" cy="248"/>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3" name="Rectangle 36"/>
            <p:cNvSpPr>
              <a:spLocks noChangeArrowheads="1"/>
            </p:cNvSpPr>
            <p:nvPr userDrawn="1"/>
          </p:nvSpPr>
          <p:spPr bwMode="gray">
            <a:xfrm>
              <a:off x="4601" y="905"/>
              <a:ext cx="165" cy="16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4" name="Rectangle 37"/>
            <p:cNvSpPr>
              <a:spLocks noChangeArrowheads="1"/>
            </p:cNvSpPr>
            <p:nvPr userDrawn="1"/>
          </p:nvSpPr>
          <p:spPr bwMode="gray">
            <a:xfrm>
              <a:off x="5512" y="987"/>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5" name="Rectangle 38"/>
            <p:cNvSpPr>
              <a:spLocks noChangeArrowheads="1"/>
            </p:cNvSpPr>
            <p:nvPr userDrawn="1"/>
          </p:nvSpPr>
          <p:spPr bwMode="gray">
            <a:xfrm>
              <a:off x="4793" y="1495"/>
              <a:ext cx="221" cy="228"/>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6" name="Rectangle 39"/>
            <p:cNvSpPr>
              <a:spLocks noChangeArrowheads="1"/>
            </p:cNvSpPr>
            <p:nvPr userDrawn="1"/>
          </p:nvSpPr>
          <p:spPr bwMode="gray">
            <a:xfrm>
              <a:off x="5428" y="-14"/>
              <a:ext cx="166" cy="133"/>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7" name="Rectangle 40"/>
            <p:cNvSpPr>
              <a:spLocks noChangeArrowheads="1"/>
            </p:cNvSpPr>
            <p:nvPr userDrawn="1"/>
          </p:nvSpPr>
          <p:spPr bwMode="gray">
            <a:xfrm>
              <a:off x="5264" y="530"/>
              <a:ext cx="248" cy="252"/>
            </a:xfrm>
            <a:prstGeom prst="rect">
              <a:avLst/>
            </a:prstGeom>
            <a:solidFill>
              <a:srgbClr val="99CC00">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8" name="Rectangle 41"/>
            <p:cNvSpPr>
              <a:spLocks noChangeArrowheads="1"/>
            </p:cNvSpPr>
            <p:nvPr userDrawn="1"/>
          </p:nvSpPr>
          <p:spPr bwMode="gray">
            <a:xfrm>
              <a:off x="5529" y="1436"/>
              <a:ext cx="182" cy="183"/>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9" name="Rectangle 42"/>
            <p:cNvSpPr>
              <a:spLocks noChangeArrowheads="1"/>
            </p:cNvSpPr>
            <p:nvPr userDrawn="1"/>
          </p:nvSpPr>
          <p:spPr bwMode="gray">
            <a:xfrm>
              <a:off x="5375" y="1599"/>
              <a:ext cx="225" cy="227"/>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0" name="Rectangle 47"/>
            <p:cNvSpPr>
              <a:spLocks noChangeArrowheads="1"/>
            </p:cNvSpPr>
            <p:nvPr userDrawn="1"/>
          </p:nvSpPr>
          <p:spPr bwMode="gray">
            <a:xfrm>
              <a:off x="2123" y="2339"/>
              <a:ext cx="164" cy="164"/>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1" name="Rectangle 48"/>
            <p:cNvSpPr>
              <a:spLocks noChangeArrowheads="1"/>
            </p:cNvSpPr>
            <p:nvPr userDrawn="1"/>
          </p:nvSpPr>
          <p:spPr bwMode="gray">
            <a:xfrm>
              <a:off x="2287" y="1931"/>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2" name="Rectangle 49"/>
            <p:cNvSpPr>
              <a:spLocks noChangeArrowheads="1"/>
            </p:cNvSpPr>
            <p:nvPr userDrawn="1"/>
          </p:nvSpPr>
          <p:spPr bwMode="gray">
            <a:xfrm>
              <a:off x="3446" y="2215"/>
              <a:ext cx="248" cy="248"/>
            </a:xfrm>
            <a:prstGeom prst="rect">
              <a:avLst/>
            </a:prstGeom>
            <a:solidFill>
              <a:srgbClr val="99CC00">
                <a:alpha val="3019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3" name="Rectangle 50"/>
            <p:cNvSpPr>
              <a:spLocks noChangeArrowheads="1"/>
            </p:cNvSpPr>
            <p:nvPr userDrawn="1"/>
          </p:nvSpPr>
          <p:spPr bwMode="gray">
            <a:xfrm>
              <a:off x="2535" y="1971"/>
              <a:ext cx="165" cy="16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4" name="Rectangle 51"/>
            <p:cNvSpPr>
              <a:spLocks noChangeArrowheads="1"/>
            </p:cNvSpPr>
            <p:nvPr userDrawn="1"/>
          </p:nvSpPr>
          <p:spPr bwMode="gray">
            <a:xfrm>
              <a:off x="3944" y="2094"/>
              <a:ext cx="164" cy="16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5" name="Rectangle 52"/>
            <p:cNvSpPr>
              <a:spLocks noChangeArrowheads="1"/>
            </p:cNvSpPr>
            <p:nvPr userDrawn="1"/>
          </p:nvSpPr>
          <p:spPr bwMode="gray">
            <a:xfrm>
              <a:off x="3612" y="2012"/>
              <a:ext cx="164" cy="165"/>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6" name="Rectangle 53"/>
            <p:cNvSpPr>
              <a:spLocks noChangeArrowheads="1"/>
            </p:cNvSpPr>
            <p:nvPr userDrawn="1"/>
          </p:nvSpPr>
          <p:spPr bwMode="gray">
            <a:xfrm>
              <a:off x="4605" y="2175"/>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7" name="Rectangle 54"/>
            <p:cNvSpPr>
              <a:spLocks noChangeArrowheads="1"/>
            </p:cNvSpPr>
            <p:nvPr userDrawn="1"/>
          </p:nvSpPr>
          <p:spPr bwMode="gray">
            <a:xfrm>
              <a:off x="1791" y="2379"/>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8" name="Rectangle 55"/>
            <p:cNvSpPr>
              <a:spLocks noChangeArrowheads="1"/>
            </p:cNvSpPr>
            <p:nvPr userDrawn="1"/>
          </p:nvSpPr>
          <p:spPr bwMode="gray">
            <a:xfrm>
              <a:off x="3515" y="1702"/>
              <a:ext cx="254" cy="248"/>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49" name="Rectangle 56"/>
            <p:cNvSpPr>
              <a:spLocks noChangeArrowheads="1"/>
            </p:cNvSpPr>
            <p:nvPr userDrawn="1"/>
          </p:nvSpPr>
          <p:spPr bwMode="gray">
            <a:xfrm>
              <a:off x="4274" y="2053"/>
              <a:ext cx="165" cy="16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50" name="Rectangle 57"/>
            <p:cNvSpPr>
              <a:spLocks noChangeArrowheads="1"/>
            </p:cNvSpPr>
            <p:nvPr userDrawn="1"/>
          </p:nvSpPr>
          <p:spPr bwMode="gray">
            <a:xfrm>
              <a:off x="5185" y="2135"/>
              <a:ext cx="164" cy="164"/>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51" name="Rectangle 58"/>
            <p:cNvSpPr>
              <a:spLocks noChangeArrowheads="1"/>
            </p:cNvSpPr>
            <p:nvPr userDrawn="1"/>
          </p:nvSpPr>
          <p:spPr bwMode="gray">
            <a:xfrm>
              <a:off x="4241" y="1826"/>
              <a:ext cx="221" cy="228"/>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52" name="Rectangle 59"/>
            <p:cNvSpPr>
              <a:spLocks noChangeArrowheads="1"/>
            </p:cNvSpPr>
            <p:nvPr userDrawn="1"/>
          </p:nvSpPr>
          <p:spPr bwMode="gray">
            <a:xfrm>
              <a:off x="5202" y="2419"/>
              <a:ext cx="182" cy="183"/>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53" name="Rectangle 60"/>
            <p:cNvSpPr>
              <a:spLocks noChangeArrowheads="1"/>
            </p:cNvSpPr>
            <p:nvPr userDrawn="1"/>
          </p:nvSpPr>
          <p:spPr bwMode="gray">
            <a:xfrm>
              <a:off x="2653" y="2659"/>
              <a:ext cx="225" cy="227"/>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54" name="Rectangle 61"/>
            <p:cNvSpPr>
              <a:spLocks noChangeArrowheads="1"/>
            </p:cNvSpPr>
            <p:nvPr userDrawn="1"/>
          </p:nvSpPr>
          <p:spPr bwMode="gray">
            <a:xfrm>
              <a:off x="4195" y="3385"/>
              <a:ext cx="164" cy="164"/>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55" name="Rectangle 62"/>
            <p:cNvSpPr>
              <a:spLocks noChangeArrowheads="1"/>
            </p:cNvSpPr>
            <p:nvPr userDrawn="1"/>
          </p:nvSpPr>
          <p:spPr bwMode="gray">
            <a:xfrm>
              <a:off x="1474" y="3113"/>
              <a:ext cx="164" cy="164"/>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56" name="Rectangle 63"/>
            <p:cNvSpPr>
              <a:spLocks noChangeArrowheads="1"/>
            </p:cNvSpPr>
            <p:nvPr userDrawn="1"/>
          </p:nvSpPr>
          <p:spPr bwMode="gray">
            <a:xfrm>
              <a:off x="2562" y="3113"/>
              <a:ext cx="164" cy="164"/>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57" name="Rectangle 64"/>
            <p:cNvSpPr>
              <a:spLocks noChangeArrowheads="1"/>
            </p:cNvSpPr>
            <p:nvPr userDrawn="1"/>
          </p:nvSpPr>
          <p:spPr bwMode="gray">
            <a:xfrm>
              <a:off x="3606" y="2840"/>
              <a:ext cx="164" cy="164"/>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grpSp>
      <p:sp>
        <p:nvSpPr>
          <p:cNvPr id="58" name="Line 66"/>
          <p:cNvSpPr>
            <a:spLocks noChangeShapeType="1"/>
          </p:cNvSpPr>
          <p:nvPr/>
        </p:nvSpPr>
        <p:spPr bwMode="auto">
          <a:xfrm>
            <a:off x="323850" y="3573463"/>
            <a:ext cx="8496300"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ja-JP" altLang="en-US"/>
          </a:p>
        </p:txBody>
      </p:sp>
      <p:sp>
        <p:nvSpPr>
          <p:cNvPr id="4098" name="Rectangle 2"/>
          <p:cNvSpPr>
            <a:spLocks noGrp="1" noChangeArrowheads="1"/>
          </p:cNvSpPr>
          <p:nvPr>
            <p:ph type="ctrTitle"/>
          </p:nvPr>
        </p:nvSpPr>
        <p:spPr>
          <a:xfrm>
            <a:off x="685800" y="2378075"/>
            <a:ext cx="7772400" cy="1082675"/>
          </a:xfrm>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sz="4400" b="1">
                <a:effectLst>
                  <a:outerShdw blurRad="38100" dist="38100" dir="2700000" algn="tl">
                    <a:srgbClr val="DDDDDD"/>
                  </a:outerShdw>
                </a:effectLst>
              </a:defRPr>
            </a:lvl1pPr>
          </a:lstStyle>
          <a:p>
            <a:pPr lvl="0"/>
            <a:r>
              <a:rPr lang="ja-JP" altLang="en-US" noProof="0" smtClean="0"/>
              <a:t>マスタ</a:t>
            </a:r>
            <a:r>
              <a:rPr lang="en-US" altLang="ja-JP" noProof="0" smtClean="0"/>
              <a:t> </a:t>
            </a:r>
            <a:r>
              <a:rPr lang="ja-JP" altLang="en-US" noProof="0" smtClean="0"/>
              <a:t>タイトルの書式設定</a:t>
            </a:r>
          </a:p>
        </p:txBody>
      </p:sp>
      <p:sp>
        <p:nvSpPr>
          <p:cNvPr id="4099" name="Rectangle 3"/>
          <p:cNvSpPr>
            <a:spLocks noGrp="1" noChangeArrowheads="1"/>
          </p:cNvSpPr>
          <p:nvPr>
            <p:ph type="subTitle" idx="1"/>
          </p:nvPr>
        </p:nvSpPr>
        <p:spPr>
          <a:xfrm>
            <a:off x="1371600" y="3771900"/>
            <a:ext cx="6400800" cy="766763"/>
          </a:xfrm>
        </p:spPr>
        <p:txBody>
          <a:bodyPr/>
          <a:lstStyle>
            <a:lvl1pPr marL="0" indent="0" algn="ctr">
              <a:buFontTx/>
              <a:buNone/>
              <a:defRPr sz="2800">
                <a:solidFill>
                  <a:schemeClr val="bg1"/>
                </a:solidFill>
              </a:defRPr>
            </a:lvl1pPr>
          </a:lstStyle>
          <a:p>
            <a:pPr lvl="0"/>
            <a:r>
              <a:rPr lang="ja-JP" altLang="en-US" noProof="0" smtClean="0"/>
              <a:t>マスタ</a:t>
            </a:r>
            <a:r>
              <a:rPr lang="en-US" altLang="ja-JP" noProof="0" smtClean="0"/>
              <a:t> </a:t>
            </a:r>
            <a:r>
              <a:rPr lang="ja-JP" altLang="en-US" noProof="0" smtClean="0"/>
              <a:t>サブタイトルの書式設定</a:t>
            </a:r>
          </a:p>
        </p:txBody>
      </p:sp>
      <p:sp>
        <p:nvSpPr>
          <p:cNvPr id="59" name="Rectangle 4"/>
          <p:cNvSpPr>
            <a:spLocks noGrp="1" noChangeArrowheads="1"/>
          </p:cNvSpPr>
          <p:nvPr>
            <p:ph type="dt" sz="half" idx="10"/>
          </p:nvPr>
        </p:nvSpPr>
        <p:spPr>
          <a:xfrm>
            <a:off x="3505200" y="4752975"/>
            <a:ext cx="2133600" cy="260350"/>
          </a:xfrm>
        </p:spPr>
        <p:txBody>
          <a:bodyPr/>
          <a:lstStyle>
            <a:lvl1pPr algn="ctr">
              <a:defRPr smtClean="0">
                <a:solidFill>
                  <a:schemeClr val="bg1"/>
                </a:solidFill>
              </a:defRPr>
            </a:lvl1pPr>
          </a:lstStyle>
          <a:p>
            <a:pPr>
              <a:defRPr/>
            </a:pPr>
            <a:fld id="{F8DFD404-1914-9B40-BC53-B0DBB8DB804F}" type="datetime1">
              <a:rPr lang="ja-JP" altLang="en-US"/>
              <a:pPr>
                <a:defRPr/>
              </a:pPr>
              <a:t>16/03/08</a:t>
            </a:fld>
            <a:endParaRPr lang="en-US" altLang="ja-JP"/>
          </a:p>
        </p:txBody>
      </p:sp>
      <p:sp>
        <p:nvSpPr>
          <p:cNvPr id="60" name="Rectangle 5"/>
          <p:cNvSpPr>
            <a:spLocks noGrp="1" noChangeArrowheads="1"/>
          </p:cNvSpPr>
          <p:nvPr>
            <p:ph type="ftr" sz="quarter" idx="11"/>
          </p:nvPr>
        </p:nvSpPr>
        <p:spPr>
          <a:xfrm>
            <a:off x="3124200" y="5113338"/>
            <a:ext cx="2895600" cy="260350"/>
          </a:xfrm>
        </p:spPr>
        <p:txBody>
          <a:bodyPr/>
          <a:lstStyle>
            <a:lvl1pPr>
              <a:defRPr>
                <a:solidFill>
                  <a:schemeClr val="bg1"/>
                </a:solidFill>
              </a:defRPr>
            </a:lvl1pPr>
          </a:lstStyle>
          <a:p>
            <a:pPr>
              <a:defRPr/>
            </a:pPr>
            <a:endParaRPr lang="en-US" altLang="ja-JP"/>
          </a:p>
        </p:txBody>
      </p:sp>
    </p:spTree>
    <p:extLst>
      <p:ext uri="{BB962C8B-B14F-4D97-AF65-F5344CB8AC3E}">
        <p14:creationId xmlns:p14="http://schemas.microsoft.com/office/powerpoint/2010/main" val="192240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fld id="{BB241712-F95F-A042-B05B-7F9589D5307D}" type="datetime1">
              <a:rPr lang="ja-JP" altLang="en-US"/>
              <a:pPr>
                <a:defRPr/>
              </a:pPr>
              <a:t>16/03/08</a:t>
            </a:fld>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B49B4742-527B-BF48-9F90-59AF63B8CE69}" type="slidenum">
              <a:rPr lang="en-US" altLang="ja-JP"/>
              <a:pPr>
                <a:defRPr/>
              </a:pPr>
              <a:t>‹#›</a:t>
            </a:fld>
            <a:endParaRPr lang="en-US" altLang="ja-JP"/>
          </a:p>
        </p:txBody>
      </p:sp>
    </p:spTree>
    <p:extLst>
      <p:ext uri="{BB962C8B-B14F-4D97-AF65-F5344CB8AC3E}">
        <p14:creationId xmlns:p14="http://schemas.microsoft.com/office/powerpoint/2010/main" val="3678239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15125" y="71438"/>
            <a:ext cx="2178050" cy="60547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179388" y="71438"/>
            <a:ext cx="6383337" cy="60547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fld id="{00A06205-6F5C-D842-BD52-D988D1633359}" type="datetime1">
              <a:rPr lang="ja-JP" altLang="en-US"/>
              <a:pPr>
                <a:defRPr/>
              </a:pPr>
              <a:t>16/03/08</a:t>
            </a:fld>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9D2A2361-5506-AF4F-B1B1-34FD2B64CDA2}" type="slidenum">
              <a:rPr lang="en-US" altLang="ja-JP"/>
              <a:pPr>
                <a:defRPr/>
              </a:pPr>
              <a:t>‹#›</a:t>
            </a:fld>
            <a:endParaRPr lang="en-US" altLang="ja-JP"/>
          </a:p>
        </p:txBody>
      </p:sp>
    </p:spTree>
    <p:extLst>
      <p:ext uri="{BB962C8B-B14F-4D97-AF65-F5344CB8AC3E}">
        <p14:creationId xmlns:p14="http://schemas.microsoft.com/office/powerpoint/2010/main" val="57536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71438"/>
            <a:ext cx="8713787" cy="620712"/>
          </a:xfrm>
        </p:spPr>
        <p:txBody>
          <a:bodyPr/>
          <a:lstStyle/>
          <a:p>
            <a:r>
              <a:rPr lang="ja-JP" altLang="en-US" smtClean="0"/>
              <a:t>マスター タイトルの書式設定</a:t>
            </a:r>
            <a:endParaRPr lang="ja-JP" altLang="en-US"/>
          </a:p>
        </p:txBody>
      </p:sp>
      <p:sp>
        <p:nvSpPr>
          <p:cNvPr id="3" name="テキスト プレースホルダー 2"/>
          <p:cNvSpPr>
            <a:spLocks noGrp="1"/>
          </p:cNvSpPr>
          <p:nvPr>
            <p:ph type="body" sz="half" idx="1"/>
          </p:nvPr>
        </p:nvSpPr>
        <p:spPr>
          <a:xfrm>
            <a:off x="457200" y="1196975"/>
            <a:ext cx="4038600" cy="49291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196975"/>
            <a:ext cx="4038600" cy="49291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fld id="{A32758F5-AA3A-0445-91E6-9B0073B7A1FC}" type="datetime1">
              <a:rPr lang="ja-JP" altLang="en-US"/>
              <a:pPr>
                <a:defRPr/>
              </a:pPr>
              <a:t>16/03/08</a:t>
            </a:fld>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DDD18C04-2866-1E46-B111-7CC4FFF52FA1}" type="slidenum">
              <a:rPr lang="en-US" altLang="ja-JP"/>
              <a:pPr>
                <a:defRPr/>
              </a:pPr>
              <a:t>‹#›</a:t>
            </a:fld>
            <a:endParaRPr lang="en-US" altLang="ja-JP"/>
          </a:p>
        </p:txBody>
      </p:sp>
    </p:spTree>
    <p:extLst>
      <p:ext uri="{BB962C8B-B14F-4D97-AF65-F5344CB8AC3E}">
        <p14:creationId xmlns:p14="http://schemas.microsoft.com/office/powerpoint/2010/main" val="720747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fld id="{E5A9152E-A4E2-9B4F-8CDE-D8F33BB34746}" type="datetime1">
              <a:rPr lang="ja-JP" altLang="en-US"/>
              <a:pPr>
                <a:defRPr/>
              </a:pPr>
              <a:t>16/03/08</a:t>
            </a:fld>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D2978BB3-ACD6-D245-A76F-6DB77F292533}" type="slidenum">
              <a:rPr lang="en-US" altLang="ja-JP"/>
              <a:pPr>
                <a:defRPr/>
              </a:pPr>
              <a:t>‹#›</a:t>
            </a:fld>
            <a:endParaRPr lang="en-US" altLang="ja-JP"/>
          </a:p>
        </p:txBody>
      </p:sp>
    </p:spTree>
    <p:extLst>
      <p:ext uri="{BB962C8B-B14F-4D97-AF65-F5344CB8AC3E}">
        <p14:creationId xmlns:p14="http://schemas.microsoft.com/office/powerpoint/2010/main" val="99491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fld id="{3BF154A4-E826-FA44-A92F-492E23A6380C}" type="datetime1">
              <a:rPr lang="ja-JP" altLang="en-US"/>
              <a:pPr>
                <a:defRPr/>
              </a:pPr>
              <a:t>16/03/08</a:t>
            </a:fld>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93A1E1EA-0B9E-9E46-A022-908D4FC03D87}" type="slidenum">
              <a:rPr lang="en-US" altLang="ja-JP"/>
              <a:pPr>
                <a:defRPr/>
              </a:pPr>
              <a:t>‹#›</a:t>
            </a:fld>
            <a:endParaRPr lang="en-US" altLang="ja-JP"/>
          </a:p>
        </p:txBody>
      </p:sp>
    </p:spTree>
    <p:extLst>
      <p:ext uri="{BB962C8B-B14F-4D97-AF65-F5344CB8AC3E}">
        <p14:creationId xmlns:p14="http://schemas.microsoft.com/office/powerpoint/2010/main" val="73481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196975"/>
            <a:ext cx="4038600"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196975"/>
            <a:ext cx="4038600"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fld id="{5DC3670F-C81F-E64A-AC25-F56BC0C4AA34}" type="datetime1">
              <a:rPr lang="ja-JP" altLang="en-US"/>
              <a:pPr>
                <a:defRPr/>
              </a:pPr>
              <a:t>16/03/08</a:t>
            </a:fld>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7DD1A1EC-909C-B14C-ACCC-1EE7488F3A88}" type="slidenum">
              <a:rPr lang="en-US" altLang="ja-JP"/>
              <a:pPr>
                <a:defRPr/>
              </a:pPr>
              <a:t>‹#›</a:t>
            </a:fld>
            <a:endParaRPr lang="en-US" altLang="ja-JP"/>
          </a:p>
        </p:txBody>
      </p:sp>
    </p:spTree>
    <p:extLst>
      <p:ext uri="{BB962C8B-B14F-4D97-AF65-F5344CB8AC3E}">
        <p14:creationId xmlns:p14="http://schemas.microsoft.com/office/powerpoint/2010/main" val="782072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fld id="{DBF114E2-939D-AA4D-8CB2-A95438AAC632}" type="datetime1">
              <a:rPr lang="ja-JP" altLang="en-US"/>
              <a:pPr>
                <a:defRPr/>
              </a:pPr>
              <a:t>16/03/08</a:t>
            </a:fld>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pPr>
              <a:defRPr/>
            </a:pPr>
            <a:fld id="{ABEEFD26-CCE6-FC4F-8F5E-49EB55D6F6A4}" type="slidenum">
              <a:rPr lang="en-US" altLang="ja-JP"/>
              <a:pPr>
                <a:defRPr/>
              </a:pPr>
              <a:t>‹#›</a:t>
            </a:fld>
            <a:endParaRPr lang="en-US" altLang="ja-JP"/>
          </a:p>
        </p:txBody>
      </p:sp>
    </p:spTree>
    <p:extLst>
      <p:ext uri="{BB962C8B-B14F-4D97-AF65-F5344CB8AC3E}">
        <p14:creationId xmlns:p14="http://schemas.microsoft.com/office/powerpoint/2010/main" val="3542198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fld id="{A536412C-A675-5D49-A42C-C2540FCDC1CD}" type="datetime1">
              <a:rPr lang="ja-JP" altLang="en-US"/>
              <a:pPr>
                <a:defRPr/>
              </a:pPr>
              <a:t>16/03/08</a:t>
            </a:fld>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F2C91589-E8AE-6645-B5F0-7EB1942C97D0}" type="slidenum">
              <a:rPr lang="en-US" altLang="ja-JP"/>
              <a:pPr>
                <a:defRPr/>
              </a:pPr>
              <a:t>‹#›</a:t>
            </a:fld>
            <a:endParaRPr lang="en-US" altLang="ja-JP"/>
          </a:p>
        </p:txBody>
      </p:sp>
    </p:spTree>
    <p:extLst>
      <p:ext uri="{BB962C8B-B14F-4D97-AF65-F5344CB8AC3E}">
        <p14:creationId xmlns:p14="http://schemas.microsoft.com/office/powerpoint/2010/main" val="1840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D59166B-8814-2E4E-99E2-D0F895966BE3}" type="datetime1">
              <a:rPr lang="ja-JP" altLang="en-US"/>
              <a:pPr>
                <a:defRPr/>
              </a:pPr>
              <a:t>16/03/08</a:t>
            </a:fld>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pPr>
              <a:defRPr/>
            </a:pPr>
            <a:fld id="{D0EFC680-51E2-AA49-93F6-09B27D36414C}" type="slidenum">
              <a:rPr lang="en-US" altLang="ja-JP"/>
              <a:pPr>
                <a:defRPr/>
              </a:pPr>
              <a:t>‹#›</a:t>
            </a:fld>
            <a:endParaRPr lang="en-US" altLang="ja-JP"/>
          </a:p>
        </p:txBody>
      </p:sp>
    </p:spTree>
    <p:extLst>
      <p:ext uri="{BB962C8B-B14F-4D97-AF65-F5344CB8AC3E}">
        <p14:creationId xmlns:p14="http://schemas.microsoft.com/office/powerpoint/2010/main" val="800458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fld id="{00B0D3A0-AB2A-6049-99FC-67C75B1D4462}" type="datetime1">
              <a:rPr lang="ja-JP" altLang="en-US"/>
              <a:pPr>
                <a:defRPr/>
              </a:pPr>
              <a:t>16/03/08</a:t>
            </a:fld>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27961BC5-FFE0-964C-B18A-CDB5B67277E6}" type="slidenum">
              <a:rPr lang="en-US" altLang="ja-JP"/>
              <a:pPr>
                <a:defRPr/>
              </a:pPr>
              <a:t>‹#›</a:t>
            </a:fld>
            <a:endParaRPr lang="en-US" altLang="ja-JP"/>
          </a:p>
        </p:txBody>
      </p:sp>
    </p:spTree>
    <p:extLst>
      <p:ext uri="{BB962C8B-B14F-4D97-AF65-F5344CB8AC3E}">
        <p14:creationId xmlns:p14="http://schemas.microsoft.com/office/powerpoint/2010/main" val="885739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fld id="{50CBCDA9-95AE-F74C-90B8-03659DE05E02}" type="datetime1">
              <a:rPr lang="ja-JP" altLang="en-US"/>
              <a:pPr>
                <a:defRPr/>
              </a:pPr>
              <a:t>16/03/08</a:t>
            </a:fld>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F0B76E56-95B5-6045-A7B3-A0E664DB653A}" type="slidenum">
              <a:rPr lang="en-US" altLang="ja-JP"/>
              <a:pPr>
                <a:defRPr/>
              </a:pPr>
              <a:t>‹#›</a:t>
            </a:fld>
            <a:endParaRPr lang="en-US" altLang="ja-JP"/>
          </a:p>
        </p:txBody>
      </p:sp>
    </p:spTree>
    <p:extLst>
      <p:ext uri="{BB962C8B-B14F-4D97-AF65-F5344CB8AC3E}">
        <p14:creationId xmlns:p14="http://schemas.microsoft.com/office/powerpoint/2010/main" val="10271391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48"/>
          <p:cNvGrpSpPr>
            <a:grpSpLocks/>
          </p:cNvGrpSpPr>
          <p:nvPr/>
        </p:nvGrpSpPr>
        <p:grpSpPr bwMode="auto">
          <a:xfrm>
            <a:off x="0" y="0"/>
            <a:ext cx="9144000" cy="908050"/>
            <a:chOff x="0" y="0"/>
            <a:chExt cx="5760" cy="572"/>
          </a:xfrm>
        </p:grpSpPr>
        <p:grpSp>
          <p:nvGrpSpPr>
            <p:cNvPr id="1032" name="Group 9"/>
            <p:cNvGrpSpPr>
              <a:grpSpLocks/>
            </p:cNvGrpSpPr>
            <p:nvPr userDrawn="1"/>
          </p:nvGrpSpPr>
          <p:grpSpPr bwMode="auto">
            <a:xfrm>
              <a:off x="0" y="0"/>
              <a:ext cx="5760" cy="527"/>
              <a:chOff x="0" y="0"/>
              <a:chExt cx="5760" cy="527"/>
            </a:xfrm>
          </p:grpSpPr>
          <p:sp>
            <p:nvSpPr>
              <p:cNvPr id="3080" name="Rectangle 8"/>
              <p:cNvSpPr>
                <a:spLocks noChangeArrowheads="1"/>
              </p:cNvSpPr>
              <p:nvPr userDrawn="1"/>
            </p:nvSpPr>
            <p:spPr bwMode="gray">
              <a:xfrm>
                <a:off x="0" y="0"/>
                <a:ext cx="2880" cy="527"/>
              </a:xfrm>
              <a:prstGeom prst="rect">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79" name="Rectangle 7"/>
              <p:cNvSpPr>
                <a:spLocks noChangeArrowheads="1"/>
              </p:cNvSpPr>
              <p:nvPr userDrawn="1"/>
            </p:nvSpPr>
            <p:spPr bwMode="gray">
              <a:xfrm>
                <a:off x="2880" y="0"/>
                <a:ext cx="2880" cy="527"/>
              </a:xfrm>
              <a:prstGeom prst="rect">
                <a:avLst/>
              </a:prstGeom>
              <a:gradFill rotWithShape="1">
                <a:gsLst>
                  <a:gs pos="0">
                    <a:srgbClr val="009900"/>
                  </a:gs>
                  <a:gs pos="100000">
                    <a:srgbClr val="FFFF99"/>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grpSp>
        <p:sp>
          <p:nvSpPr>
            <p:cNvPr id="3082" name="Rectangle 10"/>
            <p:cNvSpPr>
              <a:spLocks noChangeArrowheads="1"/>
            </p:cNvSpPr>
            <p:nvPr userDrawn="1"/>
          </p:nvSpPr>
          <p:spPr bwMode="gray">
            <a:xfrm>
              <a:off x="3288" y="210"/>
              <a:ext cx="136" cy="136"/>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84" name="Rectangle 12"/>
            <p:cNvSpPr>
              <a:spLocks noChangeArrowheads="1"/>
            </p:cNvSpPr>
            <p:nvPr userDrawn="1"/>
          </p:nvSpPr>
          <p:spPr bwMode="gray">
            <a:xfrm>
              <a:off x="3470" y="164"/>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85" name="Rectangle 13"/>
            <p:cNvSpPr>
              <a:spLocks noChangeArrowheads="1"/>
            </p:cNvSpPr>
            <p:nvPr userDrawn="1"/>
          </p:nvSpPr>
          <p:spPr bwMode="gray">
            <a:xfrm>
              <a:off x="3924" y="346"/>
              <a:ext cx="90" cy="90"/>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86" name="Rectangle 14"/>
            <p:cNvSpPr>
              <a:spLocks noChangeArrowheads="1"/>
            </p:cNvSpPr>
            <p:nvPr userDrawn="1"/>
          </p:nvSpPr>
          <p:spPr bwMode="gray">
            <a:xfrm>
              <a:off x="3379" y="28"/>
              <a:ext cx="90" cy="90"/>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87" name="Rectangle 15"/>
            <p:cNvSpPr>
              <a:spLocks noChangeArrowheads="1"/>
            </p:cNvSpPr>
            <p:nvPr userDrawn="1"/>
          </p:nvSpPr>
          <p:spPr bwMode="gray">
            <a:xfrm>
              <a:off x="3016" y="346"/>
              <a:ext cx="90" cy="90"/>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89" name="Rectangle 17"/>
            <p:cNvSpPr>
              <a:spLocks noChangeArrowheads="1"/>
            </p:cNvSpPr>
            <p:nvPr userDrawn="1"/>
          </p:nvSpPr>
          <p:spPr bwMode="gray">
            <a:xfrm>
              <a:off x="4014" y="209"/>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90" name="Rectangle 18"/>
            <p:cNvSpPr>
              <a:spLocks noChangeArrowheads="1"/>
            </p:cNvSpPr>
            <p:nvPr userDrawn="1"/>
          </p:nvSpPr>
          <p:spPr bwMode="gray">
            <a:xfrm>
              <a:off x="4014" y="73"/>
              <a:ext cx="90" cy="90"/>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91" name="Rectangle 19"/>
            <p:cNvSpPr>
              <a:spLocks noChangeArrowheads="1"/>
            </p:cNvSpPr>
            <p:nvPr userDrawn="1"/>
          </p:nvSpPr>
          <p:spPr bwMode="gray">
            <a:xfrm>
              <a:off x="4649" y="300"/>
              <a:ext cx="136" cy="136"/>
            </a:xfrm>
            <a:prstGeom prst="rect">
              <a:avLst/>
            </a:prstGeom>
            <a:solidFill>
              <a:srgbClr val="99CC00">
                <a:alpha val="3019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92" name="Rectangle 20"/>
            <p:cNvSpPr>
              <a:spLocks noChangeArrowheads="1"/>
            </p:cNvSpPr>
            <p:nvPr userDrawn="1"/>
          </p:nvSpPr>
          <p:spPr bwMode="gray">
            <a:xfrm>
              <a:off x="4150" y="255"/>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93" name="Rectangle 21"/>
            <p:cNvSpPr>
              <a:spLocks noChangeArrowheads="1"/>
            </p:cNvSpPr>
            <p:nvPr userDrawn="1"/>
          </p:nvSpPr>
          <p:spPr bwMode="gray">
            <a:xfrm>
              <a:off x="3061" y="74"/>
              <a:ext cx="90" cy="90"/>
            </a:xfrm>
            <a:prstGeom prst="rect">
              <a:avLst/>
            </a:prstGeom>
            <a:solidFill>
              <a:srgbClr val="82B0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94" name="Rectangle 22"/>
            <p:cNvSpPr>
              <a:spLocks noChangeArrowheads="1"/>
            </p:cNvSpPr>
            <p:nvPr userDrawn="1"/>
          </p:nvSpPr>
          <p:spPr bwMode="gray">
            <a:xfrm>
              <a:off x="4332" y="74"/>
              <a:ext cx="90" cy="90"/>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95" name="Rectangle 23"/>
            <p:cNvSpPr>
              <a:spLocks noChangeArrowheads="1"/>
            </p:cNvSpPr>
            <p:nvPr userDrawn="1"/>
          </p:nvSpPr>
          <p:spPr bwMode="gray">
            <a:xfrm>
              <a:off x="4468" y="164"/>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96" name="Rectangle 24"/>
            <p:cNvSpPr>
              <a:spLocks noChangeArrowheads="1"/>
            </p:cNvSpPr>
            <p:nvPr userDrawn="1"/>
          </p:nvSpPr>
          <p:spPr bwMode="gray">
            <a:xfrm>
              <a:off x="4468" y="0"/>
              <a:ext cx="90" cy="5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97" name="Rectangle 25"/>
            <p:cNvSpPr>
              <a:spLocks noChangeArrowheads="1"/>
            </p:cNvSpPr>
            <p:nvPr userDrawn="1"/>
          </p:nvSpPr>
          <p:spPr bwMode="gray">
            <a:xfrm>
              <a:off x="4922" y="256"/>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099" name="Rectangle 27"/>
            <p:cNvSpPr>
              <a:spLocks noChangeArrowheads="1"/>
            </p:cNvSpPr>
            <p:nvPr userDrawn="1"/>
          </p:nvSpPr>
          <p:spPr bwMode="gray">
            <a:xfrm>
              <a:off x="3742" y="74"/>
              <a:ext cx="90" cy="90"/>
            </a:xfrm>
            <a:prstGeom prst="rect">
              <a:avLst/>
            </a:prstGeom>
            <a:solidFill>
              <a:srgbClr val="00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0" name="Rectangle 28"/>
            <p:cNvSpPr>
              <a:spLocks noChangeArrowheads="1"/>
            </p:cNvSpPr>
            <p:nvPr userDrawn="1"/>
          </p:nvSpPr>
          <p:spPr bwMode="gray">
            <a:xfrm>
              <a:off x="4740" y="255"/>
              <a:ext cx="90" cy="90"/>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1" name="Rectangle 29"/>
            <p:cNvSpPr>
              <a:spLocks noChangeArrowheads="1"/>
            </p:cNvSpPr>
            <p:nvPr userDrawn="1"/>
          </p:nvSpPr>
          <p:spPr bwMode="gray">
            <a:xfrm>
              <a:off x="4830" y="0"/>
              <a:ext cx="91" cy="5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2" name="Rectangle 30"/>
            <p:cNvSpPr>
              <a:spLocks noChangeArrowheads="1"/>
            </p:cNvSpPr>
            <p:nvPr userDrawn="1"/>
          </p:nvSpPr>
          <p:spPr bwMode="gray">
            <a:xfrm>
              <a:off x="5284" y="120"/>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3" name="Rectangle 31"/>
            <p:cNvSpPr>
              <a:spLocks noChangeArrowheads="1"/>
            </p:cNvSpPr>
            <p:nvPr userDrawn="1"/>
          </p:nvSpPr>
          <p:spPr bwMode="gray">
            <a:xfrm>
              <a:off x="4966" y="74"/>
              <a:ext cx="90" cy="90"/>
            </a:xfrm>
            <a:prstGeom prst="rect">
              <a:avLst/>
            </a:prstGeom>
            <a:solidFill>
              <a:srgbClr val="6699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4" name="Rectangle 32"/>
            <p:cNvSpPr>
              <a:spLocks noChangeArrowheads="1"/>
            </p:cNvSpPr>
            <p:nvPr userDrawn="1"/>
          </p:nvSpPr>
          <p:spPr bwMode="gray">
            <a:xfrm>
              <a:off x="4694" y="120"/>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5" name="Rectangle 33"/>
            <p:cNvSpPr>
              <a:spLocks noChangeArrowheads="1"/>
            </p:cNvSpPr>
            <p:nvPr userDrawn="1"/>
          </p:nvSpPr>
          <p:spPr bwMode="gray">
            <a:xfrm>
              <a:off x="5284" y="300"/>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6" name="Rectangle 34"/>
            <p:cNvSpPr>
              <a:spLocks noChangeArrowheads="1"/>
            </p:cNvSpPr>
            <p:nvPr userDrawn="1"/>
          </p:nvSpPr>
          <p:spPr bwMode="gray">
            <a:xfrm>
              <a:off x="5420" y="75"/>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7" name="Rectangle 35"/>
            <p:cNvSpPr>
              <a:spLocks noChangeArrowheads="1"/>
            </p:cNvSpPr>
            <p:nvPr userDrawn="1"/>
          </p:nvSpPr>
          <p:spPr bwMode="gray">
            <a:xfrm>
              <a:off x="5193" y="28"/>
              <a:ext cx="136" cy="136"/>
            </a:xfrm>
            <a:prstGeom prst="rect">
              <a:avLst/>
            </a:prstGeom>
            <a:solidFill>
              <a:srgbClr val="99CC00">
                <a:alpha val="30196"/>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8" name="Rectangle 36"/>
            <p:cNvSpPr>
              <a:spLocks noChangeArrowheads="1"/>
            </p:cNvSpPr>
            <p:nvPr userDrawn="1"/>
          </p:nvSpPr>
          <p:spPr bwMode="gray">
            <a:xfrm>
              <a:off x="3742" y="391"/>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09" name="Rectangle 37"/>
            <p:cNvSpPr>
              <a:spLocks noChangeArrowheads="1"/>
            </p:cNvSpPr>
            <p:nvPr userDrawn="1"/>
          </p:nvSpPr>
          <p:spPr bwMode="gray">
            <a:xfrm>
              <a:off x="5012" y="300"/>
              <a:ext cx="139" cy="136"/>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10" name="Rectangle 38"/>
            <p:cNvSpPr>
              <a:spLocks noChangeArrowheads="1"/>
            </p:cNvSpPr>
            <p:nvPr userDrawn="1"/>
          </p:nvSpPr>
          <p:spPr bwMode="gray">
            <a:xfrm>
              <a:off x="5103" y="255"/>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12" name="Rectangle 40"/>
            <p:cNvSpPr>
              <a:spLocks noChangeArrowheads="1"/>
            </p:cNvSpPr>
            <p:nvPr userDrawn="1"/>
          </p:nvSpPr>
          <p:spPr bwMode="gray">
            <a:xfrm>
              <a:off x="5602" y="257"/>
              <a:ext cx="90" cy="9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13" name="Rectangle 41"/>
            <p:cNvSpPr>
              <a:spLocks noChangeArrowheads="1"/>
            </p:cNvSpPr>
            <p:nvPr userDrawn="1"/>
          </p:nvSpPr>
          <p:spPr bwMode="gray">
            <a:xfrm>
              <a:off x="5208" y="462"/>
              <a:ext cx="121" cy="6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14" name="Rectangle 42"/>
            <p:cNvSpPr>
              <a:spLocks noChangeArrowheads="1"/>
            </p:cNvSpPr>
            <p:nvPr userDrawn="1"/>
          </p:nvSpPr>
          <p:spPr bwMode="gray">
            <a:xfrm>
              <a:off x="5556" y="0"/>
              <a:ext cx="91" cy="73"/>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15" name="Rectangle 43"/>
            <p:cNvSpPr>
              <a:spLocks noChangeArrowheads="1"/>
            </p:cNvSpPr>
            <p:nvPr userDrawn="1"/>
          </p:nvSpPr>
          <p:spPr bwMode="gray">
            <a:xfrm>
              <a:off x="5466" y="164"/>
              <a:ext cx="136" cy="138"/>
            </a:xfrm>
            <a:prstGeom prst="rect">
              <a:avLst/>
            </a:prstGeom>
            <a:solidFill>
              <a:srgbClr val="99CC00">
                <a:alpha val="3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16" name="Rectangle 44"/>
            <p:cNvSpPr>
              <a:spLocks noChangeArrowheads="1"/>
            </p:cNvSpPr>
            <p:nvPr userDrawn="1"/>
          </p:nvSpPr>
          <p:spPr bwMode="gray">
            <a:xfrm>
              <a:off x="5611" y="412"/>
              <a:ext cx="100" cy="100"/>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18" name="Rectangle 46"/>
            <p:cNvSpPr>
              <a:spLocks noChangeArrowheads="1"/>
            </p:cNvSpPr>
            <p:nvPr userDrawn="1"/>
          </p:nvSpPr>
          <p:spPr bwMode="gray">
            <a:xfrm>
              <a:off x="5511" y="482"/>
              <a:ext cx="139" cy="45"/>
            </a:xfrm>
            <a:prstGeom prst="rect">
              <a:avLst/>
            </a:prstGeom>
            <a:solidFill>
              <a:srgbClr val="99CC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3119" name="Rectangle 47"/>
            <p:cNvSpPr>
              <a:spLocks noChangeArrowheads="1"/>
            </p:cNvSpPr>
            <p:nvPr userDrawn="1"/>
          </p:nvSpPr>
          <p:spPr bwMode="gray">
            <a:xfrm>
              <a:off x="0" y="527"/>
              <a:ext cx="5760" cy="45"/>
            </a:xfrm>
            <a:prstGeom prst="rect">
              <a:avLst/>
            </a:prstGeom>
            <a:gradFill rotWithShape="1">
              <a:gsLst>
                <a:gs pos="0">
                  <a:srgbClr val="669900"/>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grpSp>
      <p:sp>
        <p:nvSpPr>
          <p:cNvPr id="3074" name="Rectangle 2"/>
          <p:cNvSpPr>
            <a:spLocks noGrp="1" noChangeArrowheads="1"/>
          </p:cNvSpPr>
          <p:nvPr>
            <p:ph type="title"/>
          </p:nvPr>
        </p:nvSpPr>
        <p:spPr bwMode="gray">
          <a:xfrm>
            <a:off x="179388" y="71438"/>
            <a:ext cx="8713787" cy="620712"/>
          </a:xfrm>
          <a:prstGeom prst="rect">
            <a:avLst/>
          </a:prstGeom>
          <a:noFill/>
          <a:ln>
            <a:noFill/>
          </a:ln>
          <a:effectLst>
            <a:outerShdw blurRad="63500" dist="38099" dir="2700000" algn="ctr" rotWithShape="0">
              <a:schemeClr val="tx1">
                <a:alpha val="74997"/>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3075" name="Rectangle 3"/>
          <p:cNvSpPr>
            <a:spLocks noGrp="1" noChangeArrowheads="1"/>
          </p:cNvSpPr>
          <p:nvPr>
            <p:ph type="body" idx="1"/>
          </p:nvPr>
        </p:nvSpPr>
        <p:spPr bwMode="gray">
          <a:xfrm>
            <a:off x="457200" y="1196975"/>
            <a:ext cx="8229600"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3076" name="Rectangle 4"/>
          <p:cNvSpPr>
            <a:spLocks noGrp="1" noChangeArrowheads="1"/>
          </p:cNvSpPr>
          <p:nvPr>
            <p:ph type="dt" sz="half" idx="2"/>
          </p:nvPr>
        </p:nvSpPr>
        <p:spPr bwMode="gray">
          <a:xfrm>
            <a:off x="323850" y="6453188"/>
            <a:ext cx="2133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smtClean="0">
                <a:solidFill>
                  <a:srgbClr val="333333"/>
                </a:solidFill>
              </a:defRPr>
            </a:lvl1pPr>
          </a:lstStyle>
          <a:p>
            <a:pPr>
              <a:defRPr/>
            </a:pPr>
            <a:fld id="{C7D893A4-057B-AD4D-9C7F-B1461CA4ED96}" type="datetime1">
              <a:rPr lang="ja-JP" altLang="en-US"/>
              <a:pPr>
                <a:defRPr/>
              </a:pPr>
              <a:t>16/03/08</a:t>
            </a:fld>
            <a:endParaRPr lang="en-US" altLang="ja-JP"/>
          </a:p>
        </p:txBody>
      </p:sp>
      <p:sp>
        <p:nvSpPr>
          <p:cNvPr id="3077" name="Rectangle 5"/>
          <p:cNvSpPr>
            <a:spLocks noGrp="1" noChangeArrowheads="1"/>
          </p:cNvSpPr>
          <p:nvPr>
            <p:ph type="ftr" sz="quarter" idx="3"/>
          </p:nvPr>
        </p:nvSpPr>
        <p:spPr bwMode="gray">
          <a:xfrm>
            <a:off x="3124200" y="6453188"/>
            <a:ext cx="2895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solidFill>
                  <a:srgbClr val="333333"/>
                </a:solidFill>
                <a:ea typeface="ＭＳ Ｐゴシック" charset="0"/>
                <a:cs typeface="+mn-cs"/>
              </a:defRPr>
            </a:lvl1pPr>
          </a:lstStyle>
          <a:p>
            <a:pPr>
              <a:defRPr/>
            </a:pPr>
            <a:endParaRPr lang="en-US" altLang="ja-JP"/>
          </a:p>
        </p:txBody>
      </p:sp>
      <p:sp>
        <p:nvSpPr>
          <p:cNvPr id="3078" name="Rectangle 6"/>
          <p:cNvSpPr>
            <a:spLocks noGrp="1" noChangeArrowheads="1"/>
          </p:cNvSpPr>
          <p:nvPr>
            <p:ph type="sldNum" sz="quarter" idx="4"/>
          </p:nvPr>
        </p:nvSpPr>
        <p:spPr bwMode="gray">
          <a:xfrm>
            <a:off x="6686550" y="6453188"/>
            <a:ext cx="21336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smtClean="0">
                <a:solidFill>
                  <a:srgbClr val="333333"/>
                </a:solidFill>
              </a:defRPr>
            </a:lvl1pPr>
          </a:lstStyle>
          <a:p>
            <a:pPr>
              <a:defRPr/>
            </a:pPr>
            <a:fld id="{DDBB0575-6E8F-3F41-B6A4-0CFD5723D08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782"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hf hdr="0" ftr="0" dt="0"/>
  <p:txStyles>
    <p:titleStyle>
      <a:lvl1pPr algn="l" rtl="0" eaLnBrk="0" fontAlgn="base" hangingPunct="0">
        <a:spcBef>
          <a:spcPct val="0"/>
        </a:spcBef>
        <a:spcAft>
          <a:spcPct val="0"/>
        </a:spcAft>
        <a:defRPr kumimoji="1" sz="4000">
          <a:solidFill>
            <a:schemeClr val="bg1"/>
          </a:solidFill>
          <a:latin typeface="+mj-lt"/>
          <a:ea typeface="+mj-ea"/>
          <a:cs typeface="+mj-cs"/>
        </a:defRPr>
      </a:lvl1pPr>
      <a:lvl2pPr algn="l" rtl="0" eaLnBrk="0" fontAlgn="base" hangingPunct="0">
        <a:spcBef>
          <a:spcPct val="0"/>
        </a:spcBef>
        <a:spcAft>
          <a:spcPct val="0"/>
        </a:spcAft>
        <a:defRPr kumimoji="1" sz="4000">
          <a:solidFill>
            <a:schemeClr val="bg1"/>
          </a:solidFill>
          <a:latin typeface="Arial" charset="0"/>
          <a:ea typeface="ＭＳ Ｐゴシック" charset="0"/>
          <a:cs typeface="ＭＳ Ｐゴシック" charset="0"/>
        </a:defRPr>
      </a:lvl2pPr>
      <a:lvl3pPr algn="l" rtl="0" eaLnBrk="0" fontAlgn="base" hangingPunct="0">
        <a:spcBef>
          <a:spcPct val="0"/>
        </a:spcBef>
        <a:spcAft>
          <a:spcPct val="0"/>
        </a:spcAft>
        <a:defRPr kumimoji="1" sz="4000">
          <a:solidFill>
            <a:schemeClr val="bg1"/>
          </a:solidFill>
          <a:latin typeface="Arial" charset="0"/>
          <a:ea typeface="ＭＳ Ｐゴシック" charset="0"/>
          <a:cs typeface="ＭＳ Ｐゴシック" charset="0"/>
        </a:defRPr>
      </a:lvl3pPr>
      <a:lvl4pPr algn="l" rtl="0" eaLnBrk="0" fontAlgn="base" hangingPunct="0">
        <a:spcBef>
          <a:spcPct val="0"/>
        </a:spcBef>
        <a:spcAft>
          <a:spcPct val="0"/>
        </a:spcAft>
        <a:defRPr kumimoji="1" sz="4000">
          <a:solidFill>
            <a:schemeClr val="bg1"/>
          </a:solidFill>
          <a:latin typeface="Arial" charset="0"/>
          <a:ea typeface="ＭＳ Ｐゴシック" charset="0"/>
          <a:cs typeface="ＭＳ Ｐゴシック" charset="0"/>
        </a:defRPr>
      </a:lvl4pPr>
      <a:lvl5pPr algn="l" rtl="0" eaLnBrk="0" fontAlgn="base" hangingPunct="0">
        <a:spcBef>
          <a:spcPct val="0"/>
        </a:spcBef>
        <a:spcAft>
          <a:spcPct val="0"/>
        </a:spcAft>
        <a:defRPr kumimoji="1" sz="4000">
          <a:solidFill>
            <a:schemeClr val="bg1"/>
          </a:solidFill>
          <a:latin typeface="Arial" charset="0"/>
          <a:ea typeface="ＭＳ Ｐゴシック" charset="0"/>
          <a:cs typeface="ＭＳ Ｐゴシック" charset="0"/>
        </a:defRPr>
      </a:lvl5pPr>
      <a:lvl6pPr marL="457200" algn="l" rtl="0" fontAlgn="base">
        <a:spcBef>
          <a:spcPct val="0"/>
        </a:spcBef>
        <a:spcAft>
          <a:spcPct val="0"/>
        </a:spcAft>
        <a:defRPr kumimoji="1" sz="4000">
          <a:solidFill>
            <a:schemeClr val="bg1"/>
          </a:solidFill>
          <a:latin typeface="Arial" charset="0"/>
          <a:ea typeface="ＭＳ Ｐゴシック" charset="0"/>
          <a:cs typeface="ＭＳ Ｐゴシック" charset="0"/>
        </a:defRPr>
      </a:lvl6pPr>
      <a:lvl7pPr marL="914400" algn="l" rtl="0" fontAlgn="base">
        <a:spcBef>
          <a:spcPct val="0"/>
        </a:spcBef>
        <a:spcAft>
          <a:spcPct val="0"/>
        </a:spcAft>
        <a:defRPr kumimoji="1" sz="4000">
          <a:solidFill>
            <a:schemeClr val="bg1"/>
          </a:solidFill>
          <a:latin typeface="Arial" charset="0"/>
          <a:ea typeface="ＭＳ Ｐゴシック" charset="0"/>
          <a:cs typeface="ＭＳ Ｐゴシック" charset="0"/>
        </a:defRPr>
      </a:lvl7pPr>
      <a:lvl8pPr marL="1371600" algn="l" rtl="0" fontAlgn="base">
        <a:spcBef>
          <a:spcPct val="0"/>
        </a:spcBef>
        <a:spcAft>
          <a:spcPct val="0"/>
        </a:spcAft>
        <a:defRPr kumimoji="1" sz="4000">
          <a:solidFill>
            <a:schemeClr val="bg1"/>
          </a:solidFill>
          <a:latin typeface="Arial" charset="0"/>
          <a:ea typeface="ＭＳ Ｐゴシック" charset="0"/>
          <a:cs typeface="ＭＳ Ｐゴシック" charset="0"/>
        </a:defRPr>
      </a:lvl8pPr>
      <a:lvl9pPr marL="1828800" algn="l" rtl="0" fontAlgn="base">
        <a:spcBef>
          <a:spcPct val="0"/>
        </a:spcBef>
        <a:spcAft>
          <a:spcPct val="0"/>
        </a:spcAft>
        <a:defRPr kumimoji="1" sz="4000">
          <a:solidFill>
            <a:schemeClr val="bg1"/>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1" Type="http://schemas.openxmlformats.org/officeDocument/2006/relationships/oleObject" Target="../embeddings/oleObject17.bin"/><Relationship Id="rId12" Type="http://schemas.openxmlformats.org/officeDocument/2006/relationships/image" Target="../media/image18.wmf"/><Relationship Id="rId13" Type="http://schemas.openxmlformats.org/officeDocument/2006/relationships/oleObject" Target="../embeddings/oleObject18.bin"/><Relationship Id="rId14" Type="http://schemas.openxmlformats.org/officeDocument/2006/relationships/image" Target="../media/image19.wmf"/><Relationship Id="rId1" Type="http://schemas.openxmlformats.org/officeDocument/2006/relationships/vmlDrawing" Target="../drawings/vmlDrawing4.vml"/><Relationship Id="rId2" Type="http://schemas.openxmlformats.org/officeDocument/2006/relationships/slideLayout" Target="../slideLayouts/slideLayout6.xml"/><Relationship Id="rId3" Type="http://schemas.openxmlformats.org/officeDocument/2006/relationships/oleObject" Target="../embeddings/oleObject13.bin"/><Relationship Id="rId4" Type="http://schemas.openxmlformats.org/officeDocument/2006/relationships/image" Target="../media/image14.wmf"/><Relationship Id="rId5" Type="http://schemas.openxmlformats.org/officeDocument/2006/relationships/oleObject" Target="../embeddings/oleObject14.bin"/><Relationship Id="rId6" Type="http://schemas.openxmlformats.org/officeDocument/2006/relationships/image" Target="../media/image15.wmf"/><Relationship Id="rId7" Type="http://schemas.openxmlformats.org/officeDocument/2006/relationships/oleObject" Target="../embeddings/oleObject15.bin"/><Relationship Id="rId8" Type="http://schemas.openxmlformats.org/officeDocument/2006/relationships/image" Target="../media/image16.wmf"/><Relationship Id="rId9" Type="http://schemas.openxmlformats.org/officeDocument/2006/relationships/oleObject" Target="../embeddings/oleObject16.bin"/><Relationship Id="rId10" Type="http://schemas.openxmlformats.org/officeDocument/2006/relationships/image" Target="../media/image17.wmf"/></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22.bin"/><Relationship Id="rId12" Type="http://schemas.openxmlformats.org/officeDocument/2006/relationships/image" Target="../media/image23.wmf"/><Relationship Id="rId1" Type="http://schemas.openxmlformats.org/officeDocument/2006/relationships/vmlDrawing" Target="../drawings/vmlDrawing5.vml"/><Relationship Id="rId2" Type="http://schemas.openxmlformats.org/officeDocument/2006/relationships/slideLayout" Target="../slideLayouts/slideLayout6.xml"/><Relationship Id="rId3" Type="http://schemas.openxmlformats.org/officeDocument/2006/relationships/notesSlide" Target="../notesSlides/notesSlide1.xml"/><Relationship Id="rId4" Type="http://schemas.openxmlformats.org/officeDocument/2006/relationships/image" Target="../media/image24.png"/><Relationship Id="rId5" Type="http://schemas.openxmlformats.org/officeDocument/2006/relationships/oleObject" Target="../embeddings/oleObject19.bin"/><Relationship Id="rId6" Type="http://schemas.openxmlformats.org/officeDocument/2006/relationships/image" Target="../media/image20.wmf"/><Relationship Id="rId7" Type="http://schemas.openxmlformats.org/officeDocument/2006/relationships/oleObject" Target="../embeddings/oleObject20.bin"/><Relationship Id="rId8" Type="http://schemas.openxmlformats.org/officeDocument/2006/relationships/image" Target="../media/image21.wmf"/><Relationship Id="rId9" Type="http://schemas.openxmlformats.org/officeDocument/2006/relationships/oleObject" Target="../embeddings/oleObject21.bin"/><Relationship Id="rId10" Type="http://schemas.openxmlformats.org/officeDocument/2006/relationships/image" Target="../media/image22.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11" Type="http://schemas.openxmlformats.org/officeDocument/2006/relationships/oleObject" Target="../embeddings/oleObject27.bin"/><Relationship Id="rId12" Type="http://schemas.openxmlformats.org/officeDocument/2006/relationships/image" Target="../media/image30.emf"/><Relationship Id="rId1" Type="http://schemas.openxmlformats.org/officeDocument/2006/relationships/vmlDrawing" Target="../drawings/vmlDrawing6.vml"/><Relationship Id="rId2" Type="http://schemas.openxmlformats.org/officeDocument/2006/relationships/slideLayout" Target="../slideLayouts/slideLayout6.xml"/><Relationship Id="rId3" Type="http://schemas.openxmlformats.org/officeDocument/2006/relationships/oleObject" Target="../embeddings/oleObject23.bin"/><Relationship Id="rId4" Type="http://schemas.openxmlformats.org/officeDocument/2006/relationships/image" Target="../media/image26.emf"/><Relationship Id="rId5" Type="http://schemas.openxmlformats.org/officeDocument/2006/relationships/oleObject" Target="../embeddings/oleObject24.bin"/><Relationship Id="rId6" Type="http://schemas.openxmlformats.org/officeDocument/2006/relationships/image" Target="../media/image27.emf"/><Relationship Id="rId7" Type="http://schemas.openxmlformats.org/officeDocument/2006/relationships/oleObject" Target="../embeddings/oleObject25.bin"/><Relationship Id="rId8" Type="http://schemas.openxmlformats.org/officeDocument/2006/relationships/image" Target="../media/image28.wmf"/><Relationship Id="rId9" Type="http://schemas.openxmlformats.org/officeDocument/2006/relationships/oleObject" Target="../embeddings/oleObject26.bin"/><Relationship Id="rId10"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31.emf"/><Relationship Id="rId5" Type="http://schemas.openxmlformats.org/officeDocument/2006/relationships/oleObject" Target="../embeddings/oleObject29.bin"/><Relationship Id="rId6" Type="http://schemas.openxmlformats.org/officeDocument/2006/relationships/image" Target="../media/image32.emf"/><Relationship Id="rId7" Type="http://schemas.openxmlformats.org/officeDocument/2006/relationships/oleObject" Target="../embeddings/oleObject30.bin"/><Relationship Id="rId8" Type="http://schemas.openxmlformats.org/officeDocument/2006/relationships/image" Target="../media/image33.emf"/><Relationship Id="rId9" Type="http://schemas.openxmlformats.org/officeDocument/2006/relationships/oleObject" Target="../embeddings/oleObject31.bin"/><Relationship Id="rId10" Type="http://schemas.openxmlformats.org/officeDocument/2006/relationships/image" Target="../media/image34.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1" Type="http://schemas.openxmlformats.org/officeDocument/2006/relationships/oleObject" Target="../embeddings/oleObject36.bin"/><Relationship Id="rId12" Type="http://schemas.openxmlformats.org/officeDocument/2006/relationships/image" Target="../media/image39.wmf"/><Relationship Id="rId13" Type="http://schemas.openxmlformats.org/officeDocument/2006/relationships/oleObject" Target="../embeddings/oleObject37.bin"/><Relationship Id="rId14" Type="http://schemas.openxmlformats.org/officeDocument/2006/relationships/image" Target="../media/image40.emf"/><Relationship Id="rId15" Type="http://schemas.openxmlformats.org/officeDocument/2006/relationships/oleObject" Target="../embeddings/oleObject38.bin"/><Relationship Id="rId16" Type="http://schemas.openxmlformats.org/officeDocument/2006/relationships/image" Target="../media/image41.emf"/><Relationship Id="rId1" Type="http://schemas.openxmlformats.org/officeDocument/2006/relationships/vmlDrawing" Target="../drawings/vmlDrawing8.vml"/><Relationship Id="rId2" Type="http://schemas.openxmlformats.org/officeDocument/2006/relationships/slideLayout" Target="../slideLayouts/slideLayout6.xml"/><Relationship Id="rId3" Type="http://schemas.openxmlformats.org/officeDocument/2006/relationships/oleObject" Target="../embeddings/oleObject32.bin"/><Relationship Id="rId4" Type="http://schemas.openxmlformats.org/officeDocument/2006/relationships/image" Target="../media/image35.emf"/><Relationship Id="rId5" Type="http://schemas.openxmlformats.org/officeDocument/2006/relationships/oleObject" Target="../embeddings/oleObject33.bin"/><Relationship Id="rId6" Type="http://schemas.openxmlformats.org/officeDocument/2006/relationships/image" Target="../media/image36.emf"/><Relationship Id="rId7" Type="http://schemas.openxmlformats.org/officeDocument/2006/relationships/oleObject" Target="../embeddings/oleObject34.bin"/><Relationship Id="rId8" Type="http://schemas.openxmlformats.org/officeDocument/2006/relationships/image" Target="../media/image37.emf"/><Relationship Id="rId9" Type="http://schemas.openxmlformats.org/officeDocument/2006/relationships/oleObject" Target="../embeddings/oleObject35.bin"/><Relationship Id="rId10" Type="http://schemas.openxmlformats.org/officeDocument/2006/relationships/image" Target="../media/image38.emf"/></Relationships>
</file>

<file path=ppt/slides/_rels/slide17.xml.rels><?xml version="1.0" encoding="UTF-8" standalone="yes"?>
<Relationships xmlns="http://schemas.openxmlformats.org/package/2006/relationships"><Relationship Id="rId11" Type="http://schemas.openxmlformats.org/officeDocument/2006/relationships/oleObject" Target="../embeddings/oleObject43.bin"/><Relationship Id="rId12" Type="http://schemas.openxmlformats.org/officeDocument/2006/relationships/image" Target="../media/image46.emf"/><Relationship Id="rId1" Type="http://schemas.openxmlformats.org/officeDocument/2006/relationships/vmlDrawing" Target="../drawings/vmlDrawing9.vml"/><Relationship Id="rId2" Type="http://schemas.openxmlformats.org/officeDocument/2006/relationships/slideLayout" Target="../slideLayouts/slideLayout6.xml"/><Relationship Id="rId3" Type="http://schemas.openxmlformats.org/officeDocument/2006/relationships/oleObject" Target="../embeddings/oleObject39.bin"/><Relationship Id="rId4" Type="http://schemas.openxmlformats.org/officeDocument/2006/relationships/image" Target="../media/image42.emf"/><Relationship Id="rId5" Type="http://schemas.openxmlformats.org/officeDocument/2006/relationships/oleObject" Target="../embeddings/oleObject40.bin"/><Relationship Id="rId6" Type="http://schemas.openxmlformats.org/officeDocument/2006/relationships/image" Target="../media/image43.emf"/><Relationship Id="rId7" Type="http://schemas.openxmlformats.org/officeDocument/2006/relationships/oleObject" Target="../embeddings/oleObject41.bin"/><Relationship Id="rId8" Type="http://schemas.openxmlformats.org/officeDocument/2006/relationships/image" Target="../media/image44.emf"/><Relationship Id="rId9" Type="http://schemas.openxmlformats.org/officeDocument/2006/relationships/oleObject" Target="../embeddings/oleObject42.bin"/><Relationship Id="rId10" Type="http://schemas.openxmlformats.org/officeDocument/2006/relationships/image" Target="../media/image45.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44.bin"/><Relationship Id="rId5" Type="http://schemas.openxmlformats.org/officeDocument/2006/relationships/image" Target="../media/image47.wmf"/><Relationship Id="rId6" Type="http://schemas.openxmlformats.org/officeDocument/2006/relationships/oleObject" Target="../embeddings/oleObject45.bin"/><Relationship Id="rId7" Type="http://schemas.openxmlformats.org/officeDocument/2006/relationships/image" Target="../media/image48.wmf"/><Relationship Id="rId8" Type="http://schemas.openxmlformats.org/officeDocument/2006/relationships/oleObject" Target="../embeddings/oleObject46.bin"/><Relationship Id="rId9" Type="http://schemas.openxmlformats.org/officeDocument/2006/relationships/image" Target="../media/image49.w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47.bin"/><Relationship Id="rId5" Type="http://schemas.openxmlformats.org/officeDocument/2006/relationships/image" Target="../media/image47.wmf"/><Relationship Id="rId6" Type="http://schemas.openxmlformats.org/officeDocument/2006/relationships/oleObject" Target="../embeddings/oleObject48.bin"/><Relationship Id="rId7" Type="http://schemas.openxmlformats.org/officeDocument/2006/relationships/image" Target="../media/image48.wmf"/><Relationship Id="rId8" Type="http://schemas.openxmlformats.org/officeDocument/2006/relationships/oleObject" Target="../embeddings/oleObject49.bin"/><Relationship Id="rId9" Type="http://schemas.openxmlformats.org/officeDocument/2006/relationships/image" Target="../media/image49.w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 Type="http://schemas.openxmlformats.org/officeDocument/2006/relationships/image" Target="../media/image53.emf"/><Relationship Id="rId12" Type="http://schemas.openxmlformats.org/officeDocument/2006/relationships/oleObject" Target="../embeddings/oleObject54.bin"/><Relationship Id="rId13" Type="http://schemas.openxmlformats.org/officeDocument/2006/relationships/image" Target="../media/image54.emf"/><Relationship Id="rId14" Type="http://schemas.openxmlformats.org/officeDocument/2006/relationships/oleObject" Target="../embeddings/oleObject55.bin"/><Relationship Id="rId15" Type="http://schemas.openxmlformats.org/officeDocument/2006/relationships/image" Target="../media/image55.emf"/><Relationship Id="rId16" Type="http://schemas.openxmlformats.org/officeDocument/2006/relationships/oleObject" Target="../embeddings/oleObject56.bin"/><Relationship Id="rId17" Type="http://schemas.openxmlformats.org/officeDocument/2006/relationships/image" Target="../media/image56.emf"/><Relationship Id="rId18" Type="http://schemas.openxmlformats.org/officeDocument/2006/relationships/oleObject" Target="../embeddings/oleObject57.bin"/><Relationship Id="rId19" Type="http://schemas.openxmlformats.org/officeDocument/2006/relationships/image" Target="../media/image57.emf"/><Relationship Id="rId1" Type="http://schemas.openxmlformats.org/officeDocument/2006/relationships/vmlDrawing" Target="../drawings/vmlDrawing12.vml"/><Relationship Id="rId2" Type="http://schemas.openxmlformats.org/officeDocument/2006/relationships/slideLayout" Target="../slideLayouts/slideLayout6.xml"/><Relationship Id="rId3" Type="http://schemas.openxmlformats.org/officeDocument/2006/relationships/notesSlide" Target="../notesSlides/notesSlide4.xml"/><Relationship Id="rId4" Type="http://schemas.openxmlformats.org/officeDocument/2006/relationships/oleObject" Target="../embeddings/oleObject50.bin"/><Relationship Id="rId5" Type="http://schemas.openxmlformats.org/officeDocument/2006/relationships/image" Target="../media/image50.emf"/><Relationship Id="rId6" Type="http://schemas.openxmlformats.org/officeDocument/2006/relationships/oleObject" Target="../embeddings/oleObject51.bin"/><Relationship Id="rId7" Type="http://schemas.openxmlformats.org/officeDocument/2006/relationships/image" Target="../media/image51.emf"/><Relationship Id="rId8" Type="http://schemas.openxmlformats.org/officeDocument/2006/relationships/oleObject" Target="../embeddings/oleObject52.bin"/><Relationship Id="rId9" Type="http://schemas.openxmlformats.org/officeDocument/2006/relationships/image" Target="../media/image52.emf"/><Relationship Id="rId10" Type="http://schemas.openxmlformats.org/officeDocument/2006/relationships/oleObject" Target="../embeddings/oleObject53.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8.bin"/><Relationship Id="rId4" Type="http://schemas.openxmlformats.org/officeDocument/2006/relationships/image" Target="../media/image58.emf"/><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1" Type="http://schemas.openxmlformats.org/officeDocument/2006/relationships/oleObject" Target="../embeddings/oleObject63.bin"/><Relationship Id="rId12" Type="http://schemas.openxmlformats.org/officeDocument/2006/relationships/image" Target="../media/image63.wmf"/><Relationship Id="rId13" Type="http://schemas.openxmlformats.org/officeDocument/2006/relationships/oleObject" Target="../embeddings/oleObject64.bin"/><Relationship Id="rId14" Type="http://schemas.openxmlformats.org/officeDocument/2006/relationships/image" Target="../media/image64.wmf"/><Relationship Id="rId1" Type="http://schemas.openxmlformats.org/officeDocument/2006/relationships/vmlDrawing" Target="../drawings/vmlDrawing14.vml"/><Relationship Id="rId2" Type="http://schemas.openxmlformats.org/officeDocument/2006/relationships/slideLayout" Target="../slideLayouts/slideLayout6.xml"/><Relationship Id="rId3" Type="http://schemas.openxmlformats.org/officeDocument/2006/relationships/oleObject" Target="../embeddings/oleObject59.bin"/><Relationship Id="rId4" Type="http://schemas.openxmlformats.org/officeDocument/2006/relationships/image" Target="../media/image59.emf"/><Relationship Id="rId5" Type="http://schemas.openxmlformats.org/officeDocument/2006/relationships/oleObject" Target="../embeddings/oleObject60.bin"/><Relationship Id="rId6" Type="http://schemas.openxmlformats.org/officeDocument/2006/relationships/image" Target="../media/image60.emf"/><Relationship Id="rId7" Type="http://schemas.openxmlformats.org/officeDocument/2006/relationships/oleObject" Target="../embeddings/oleObject61.bin"/><Relationship Id="rId8" Type="http://schemas.openxmlformats.org/officeDocument/2006/relationships/image" Target="../media/image61.emf"/><Relationship Id="rId9" Type="http://schemas.openxmlformats.org/officeDocument/2006/relationships/oleObject" Target="../embeddings/oleObject62.bin"/><Relationship Id="rId10" Type="http://schemas.openxmlformats.org/officeDocument/2006/relationships/image" Target="../media/image62.emf"/></Relationships>
</file>

<file path=ppt/slides/_rels/slide24.xml.rels><?xml version="1.0" encoding="UTF-8" standalone="yes"?>
<Relationships xmlns="http://schemas.openxmlformats.org/package/2006/relationships"><Relationship Id="rId11" Type="http://schemas.openxmlformats.org/officeDocument/2006/relationships/oleObject" Target="../embeddings/oleObject69.bin"/><Relationship Id="rId12" Type="http://schemas.openxmlformats.org/officeDocument/2006/relationships/image" Target="../media/image69.emf"/><Relationship Id="rId1" Type="http://schemas.openxmlformats.org/officeDocument/2006/relationships/vmlDrawing" Target="../drawings/vmlDrawing15.vml"/><Relationship Id="rId2" Type="http://schemas.openxmlformats.org/officeDocument/2006/relationships/slideLayout" Target="../slideLayouts/slideLayout6.xml"/><Relationship Id="rId3" Type="http://schemas.openxmlformats.org/officeDocument/2006/relationships/oleObject" Target="../embeddings/oleObject65.bin"/><Relationship Id="rId4" Type="http://schemas.openxmlformats.org/officeDocument/2006/relationships/image" Target="../media/image65.emf"/><Relationship Id="rId5" Type="http://schemas.openxmlformats.org/officeDocument/2006/relationships/oleObject" Target="../embeddings/oleObject66.bin"/><Relationship Id="rId6" Type="http://schemas.openxmlformats.org/officeDocument/2006/relationships/image" Target="../media/image66.emf"/><Relationship Id="rId7" Type="http://schemas.openxmlformats.org/officeDocument/2006/relationships/oleObject" Target="../embeddings/oleObject67.bin"/><Relationship Id="rId8" Type="http://schemas.openxmlformats.org/officeDocument/2006/relationships/image" Target="../media/image67.emf"/><Relationship Id="rId9" Type="http://schemas.openxmlformats.org/officeDocument/2006/relationships/oleObject" Target="../embeddings/oleObject68.bin"/><Relationship Id="rId10" Type="http://schemas.openxmlformats.org/officeDocument/2006/relationships/image" Target="../media/image6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1.jpeg"/><Relationship Id="rId4" Type="http://schemas.openxmlformats.org/officeDocument/2006/relationships/oleObject" Target="../embeddings/oleObject70.bin"/><Relationship Id="rId5" Type="http://schemas.openxmlformats.org/officeDocument/2006/relationships/image" Target="../media/image70.emf"/><Relationship Id="rId1" Type="http://schemas.openxmlformats.org/officeDocument/2006/relationships/vmlDrawing" Target="../drawings/vmlDrawing16.vml"/><Relationship Id="rId2"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1.bin"/><Relationship Id="rId4" Type="http://schemas.openxmlformats.org/officeDocument/2006/relationships/image" Target="../media/image72.wmf"/><Relationship Id="rId5" Type="http://schemas.openxmlformats.org/officeDocument/2006/relationships/oleObject" Target="../embeddings/oleObject72.bin"/><Relationship Id="rId6" Type="http://schemas.openxmlformats.org/officeDocument/2006/relationships/image" Target="../media/image73.wmf"/><Relationship Id="rId7" Type="http://schemas.openxmlformats.org/officeDocument/2006/relationships/oleObject" Target="../embeddings/oleObject73.bin"/><Relationship Id="rId8" Type="http://schemas.openxmlformats.org/officeDocument/2006/relationships/image" Target="../media/image74.wmf"/><Relationship Id="rId1" Type="http://schemas.openxmlformats.org/officeDocument/2006/relationships/vmlDrawing" Target="../drawings/vmlDrawing17.v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74.bin"/><Relationship Id="rId5" Type="http://schemas.openxmlformats.org/officeDocument/2006/relationships/oleObject" Target="../embeddings/oleObject75.bin"/><Relationship Id="rId6" Type="http://schemas.openxmlformats.org/officeDocument/2006/relationships/oleObject" Target="../embeddings/oleObject76.bin"/><Relationship Id="rId7" Type="http://schemas.openxmlformats.org/officeDocument/2006/relationships/oleObject" Target="../embeddings/oleObject77.bin"/><Relationship Id="rId8" Type="http://schemas.openxmlformats.org/officeDocument/2006/relationships/oleObject" Target="../embeddings/oleObject78.bin"/><Relationship Id="rId9" Type="http://schemas.openxmlformats.org/officeDocument/2006/relationships/oleObject" Target="../embeddings/oleObject79.bin"/><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0.bin"/><Relationship Id="rId4" Type="http://schemas.openxmlformats.org/officeDocument/2006/relationships/image" Target="../media/image78.wmf"/><Relationship Id="rId5" Type="http://schemas.openxmlformats.org/officeDocument/2006/relationships/oleObject" Target="../embeddings/oleObject81.bin"/><Relationship Id="rId6" Type="http://schemas.openxmlformats.org/officeDocument/2006/relationships/image" Target="../media/image79.wmf"/><Relationship Id="rId7" Type="http://schemas.openxmlformats.org/officeDocument/2006/relationships/oleObject" Target="../embeddings/oleObject82.bin"/><Relationship Id="rId8" Type="http://schemas.openxmlformats.org/officeDocument/2006/relationships/image" Target="../media/image80.wmf"/><Relationship Id="rId9" Type="http://schemas.openxmlformats.org/officeDocument/2006/relationships/oleObject" Target="../embeddings/oleObject83.bin"/><Relationship Id="rId10" Type="http://schemas.openxmlformats.org/officeDocument/2006/relationships/image" Target="../media/image81.wmf"/><Relationship Id="rId1" Type="http://schemas.openxmlformats.org/officeDocument/2006/relationships/vmlDrawing" Target="../drawings/vmlDrawing19.v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84.bin"/><Relationship Id="rId4" Type="http://schemas.openxmlformats.org/officeDocument/2006/relationships/image" Target="../media/image82.emf"/><Relationship Id="rId5" Type="http://schemas.openxmlformats.org/officeDocument/2006/relationships/oleObject" Target="../embeddings/oleObject85.bin"/><Relationship Id="rId6" Type="http://schemas.openxmlformats.org/officeDocument/2006/relationships/image" Target="../media/image83.emf"/><Relationship Id="rId7" Type="http://schemas.openxmlformats.org/officeDocument/2006/relationships/oleObject" Target="../embeddings/oleObject86.bin"/><Relationship Id="rId8" Type="http://schemas.openxmlformats.org/officeDocument/2006/relationships/image" Target="../media/image84.emf"/><Relationship Id="rId1" Type="http://schemas.openxmlformats.org/officeDocument/2006/relationships/vmlDrawing" Target="../drawings/vmlDrawing20.v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87.bin"/><Relationship Id="rId4" Type="http://schemas.openxmlformats.org/officeDocument/2006/relationships/image" Target="../media/image85.emf"/><Relationship Id="rId1" Type="http://schemas.openxmlformats.org/officeDocument/2006/relationships/vmlDrawing" Target="../drawings/vmlDrawing21.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88.bin"/><Relationship Id="rId4" Type="http://schemas.openxmlformats.org/officeDocument/2006/relationships/image" Target="../media/image86.emf"/><Relationship Id="rId1" Type="http://schemas.openxmlformats.org/officeDocument/2006/relationships/vmlDrawing" Target="../drawings/vmlDrawing22.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tif"/><Relationship Id="rId3" Type="http://schemas.openxmlformats.org/officeDocument/2006/relationships/image" Target="../media/image88.t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2.emf"/><Relationship Id="rId3" Type="http://schemas.openxmlformats.org/officeDocument/2006/relationships/image" Target="../media/image93.emf"/></Relationships>
</file>

<file path=ppt/slides/_rels/slide57.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emf"/><Relationship Id="rId5" Type="http://schemas.openxmlformats.org/officeDocument/2006/relationships/oleObject" Target="../embeddings/oleObject89.bin"/><Relationship Id="rId6" Type="http://schemas.openxmlformats.org/officeDocument/2006/relationships/image" Target="../media/image94.emf"/><Relationship Id="rId7" Type="http://schemas.openxmlformats.org/officeDocument/2006/relationships/oleObject" Target="../embeddings/oleObject90.bin"/><Relationship Id="rId8" Type="http://schemas.openxmlformats.org/officeDocument/2006/relationships/image" Target="../media/image97.png"/><Relationship Id="rId1" Type="http://schemas.openxmlformats.org/officeDocument/2006/relationships/vmlDrawing" Target="../drawings/vmlDrawing23.vml"/><Relationship Id="rId2"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oleObject" Target="../embeddings/oleObject91.bin"/><Relationship Id="rId5" Type="http://schemas.openxmlformats.org/officeDocument/2006/relationships/image" Target="../media/image99.wmf"/><Relationship Id="rId1" Type="http://schemas.openxmlformats.org/officeDocument/2006/relationships/vmlDrawing" Target="../drawings/vmlDrawing24.vml"/><Relationship Id="rId2"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emf"/><Relationship Id="rId3" Type="http://schemas.openxmlformats.org/officeDocument/2006/relationships/image" Target="../media/image10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4.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5" Type="http://schemas.openxmlformats.org/officeDocument/2006/relationships/oleObject" Target="../embeddings/oleObject2.bin"/><Relationship Id="rId6" Type="http://schemas.openxmlformats.org/officeDocument/2006/relationships/image" Target="../media/image2.emf"/><Relationship Id="rId7" Type="http://schemas.openxmlformats.org/officeDocument/2006/relationships/oleObject" Target="../embeddings/oleObject3.bin"/><Relationship Id="rId8" Type="http://schemas.openxmlformats.org/officeDocument/2006/relationships/image" Target="../media/image3.emf"/><Relationship Id="rId9" Type="http://schemas.openxmlformats.org/officeDocument/2006/relationships/oleObject" Target="../embeddings/oleObject4.bin"/><Relationship Id="rId10"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6.xml"/><Relationship Id="rId3" Type="http://schemas.openxmlformats.org/officeDocument/2006/relationships/oleObject" Target="../embeddings/oleObject5.bin"/><Relationship Id="rId4" Type="http://schemas.openxmlformats.org/officeDocument/2006/relationships/image" Target="../media/image5.emf"/><Relationship Id="rId5" Type="http://schemas.openxmlformats.org/officeDocument/2006/relationships/oleObject" Target="../embeddings/oleObject6.bin"/><Relationship Id="rId6" Type="http://schemas.openxmlformats.org/officeDocument/2006/relationships/image" Target="../media/image6.emf"/><Relationship Id="rId7" Type="http://schemas.openxmlformats.org/officeDocument/2006/relationships/oleObject" Target="../embeddings/oleObject7.bin"/><Relationship Id="rId8" Type="http://schemas.openxmlformats.org/officeDocument/2006/relationships/image" Target="../media/image7.wmf"/><Relationship Id="rId9" Type="http://schemas.openxmlformats.org/officeDocument/2006/relationships/oleObject" Target="../embeddings/oleObject8.bin"/><Relationship Id="rId10"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oleObject" Target="../embeddings/oleObject10.bin"/><Relationship Id="rId5" Type="http://schemas.openxmlformats.org/officeDocument/2006/relationships/image" Target="../media/image10.wmf"/><Relationship Id="rId6" Type="http://schemas.openxmlformats.org/officeDocument/2006/relationships/oleObject" Target="../embeddings/oleObject11.bin"/><Relationship Id="rId7" Type="http://schemas.openxmlformats.org/officeDocument/2006/relationships/image" Target="../media/image11.wmf"/><Relationship Id="rId8" Type="http://schemas.openxmlformats.org/officeDocument/2006/relationships/oleObject" Target="../embeddings/oleObject12.bin"/><Relationship Id="rId9" Type="http://schemas.openxmlformats.org/officeDocument/2006/relationships/image" Target="../media/image12.w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ja-JP" altLang="en-US" sz="3600" dirty="0">
                <a:latin typeface="Arial" charset="0"/>
                <a:ea typeface="ＭＳ Ｐゴシック" charset="0"/>
                <a:cs typeface="ＭＳ Ｐゴシック" charset="0"/>
              </a:rPr>
              <a:t>実空間第一原理電子状態計算コード</a:t>
            </a:r>
            <a:r>
              <a:rPr lang="en-US" altLang="ja-JP" sz="3600" dirty="0" smtClean="0">
                <a:latin typeface="Arial" charset="0"/>
                <a:ea typeface="ＭＳ Ｐゴシック" charset="0"/>
                <a:cs typeface="ＭＳ Ｐゴシック" charset="0"/>
              </a:rPr>
              <a:t>RSDFT</a:t>
            </a:r>
            <a:r>
              <a:rPr lang="ja-JP" altLang="en-US" sz="3600" dirty="0" smtClean="0">
                <a:latin typeface="Arial" charset="0"/>
                <a:ea typeface="ＭＳ Ｐゴシック" charset="0"/>
                <a:cs typeface="ＭＳ Ｐゴシック" charset="0"/>
              </a:rPr>
              <a:t>講習会</a:t>
            </a:r>
            <a:endParaRPr lang="ja-JP" altLang="en-US" sz="3600" dirty="0">
              <a:latin typeface="Arial" charset="0"/>
              <a:ea typeface="ＭＳ Ｐゴシック" charset="0"/>
              <a:cs typeface="ＭＳ Ｐゴシック" charset="0"/>
            </a:endParaRPr>
          </a:p>
        </p:txBody>
      </p:sp>
      <p:sp>
        <p:nvSpPr>
          <p:cNvPr id="2051" name="Rectangle 3"/>
          <p:cNvSpPr>
            <a:spLocks noGrp="1" noChangeArrowheads="1"/>
          </p:cNvSpPr>
          <p:nvPr>
            <p:ph type="subTitle" idx="1"/>
          </p:nvPr>
        </p:nvSpPr>
        <p:spPr/>
        <p:txBody>
          <a:bodyPr/>
          <a:lstStyle/>
          <a:p>
            <a:pPr eaLnBrk="1" hangingPunct="1">
              <a:lnSpc>
                <a:spcPct val="80000"/>
              </a:lnSpc>
              <a:defRPr/>
            </a:pPr>
            <a:r>
              <a:rPr lang="ja-JP" altLang="en-US" sz="2400" dirty="0" smtClean="0"/>
              <a:t>東京大学大学院</a:t>
            </a:r>
            <a:r>
              <a:rPr lang="en-US" altLang="en-US" sz="2400" dirty="0" smtClean="0"/>
              <a:t>工学系</a:t>
            </a:r>
            <a:r>
              <a:rPr lang="ja-JP" altLang="en-US" sz="2400" dirty="0" smtClean="0"/>
              <a:t>研究科</a:t>
            </a:r>
            <a:r>
              <a:rPr lang="en-US" altLang="en-US" sz="2400" dirty="0" smtClean="0"/>
              <a:t>物理工学専攻</a:t>
            </a:r>
            <a:endParaRPr lang="en-US" altLang="ja-JP" sz="2400" dirty="0" smtClean="0"/>
          </a:p>
          <a:p>
            <a:pPr eaLnBrk="1" hangingPunct="1">
              <a:lnSpc>
                <a:spcPct val="80000"/>
              </a:lnSpc>
              <a:defRPr/>
            </a:pPr>
            <a:r>
              <a:rPr lang="ja-JP" altLang="en-US" sz="2400" dirty="0" smtClean="0"/>
              <a:t>岩田</a:t>
            </a:r>
            <a:r>
              <a:rPr lang="ja-JP" altLang="en-US" sz="2400" dirty="0" smtClean="0"/>
              <a:t>潤一</a:t>
            </a:r>
            <a:endParaRPr lang="en-US" altLang="ja-JP" sz="2400" dirty="0" smtClean="0"/>
          </a:p>
          <a:p>
            <a:pPr eaLnBrk="1" hangingPunct="1">
              <a:lnSpc>
                <a:spcPct val="80000"/>
              </a:lnSpc>
              <a:defRPr/>
            </a:pPr>
            <a:endParaRPr lang="en-US" altLang="ja-JP" sz="2400" dirty="0" smtClean="0"/>
          </a:p>
          <a:p>
            <a:pPr eaLnBrk="1" hangingPunct="1">
              <a:lnSpc>
                <a:spcPct val="80000"/>
              </a:lnSpc>
              <a:defRPr/>
            </a:pPr>
            <a:r>
              <a:rPr lang="ja-JP" altLang="en-US" sz="2400" dirty="0" smtClean="0"/>
              <a:t>京都産業大学理学部物理科学科</a:t>
            </a:r>
            <a:endParaRPr lang="en-US" altLang="ja-JP" sz="2400" dirty="0" smtClean="0"/>
          </a:p>
          <a:p>
            <a:pPr eaLnBrk="1" hangingPunct="1">
              <a:lnSpc>
                <a:spcPct val="80000"/>
              </a:lnSpc>
              <a:defRPr/>
            </a:pPr>
            <a:r>
              <a:rPr lang="ja-JP" altLang="en-US" sz="2400" dirty="0" smtClean="0"/>
              <a:t>内田和之</a:t>
            </a:r>
            <a:endParaRPr lang="ja-JP" altLang="en-US" sz="2400" dirty="0" smtClean="0"/>
          </a:p>
        </p:txBody>
      </p:sp>
      <p:sp>
        <p:nvSpPr>
          <p:cNvPr id="2053" name="Text Box 5"/>
          <p:cNvSpPr txBox="1">
            <a:spLocks noChangeArrowheads="1"/>
          </p:cNvSpPr>
          <p:nvPr/>
        </p:nvSpPr>
        <p:spPr bwMode="auto">
          <a:xfrm>
            <a:off x="107950" y="6375400"/>
            <a:ext cx="19457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en-US" altLang="ja-JP" dirty="0" smtClean="0">
                <a:solidFill>
                  <a:schemeClr val="bg1"/>
                </a:solidFill>
                <a:cs typeface="+mn-cs"/>
              </a:rPr>
              <a:t>Mar </a:t>
            </a:r>
            <a:r>
              <a:rPr lang="en-US" altLang="ja-JP" dirty="0">
                <a:solidFill>
                  <a:schemeClr val="bg1"/>
                </a:solidFill>
                <a:cs typeface="+mn-cs"/>
              </a:rPr>
              <a:t>8</a:t>
            </a:r>
            <a:r>
              <a:rPr lang="en-US" altLang="ja-JP" dirty="0" smtClean="0">
                <a:solidFill>
                  <a:schemeClr val="bg1"/>
                </a:solidFill>
                <a:cs typeface="+mn-cs"/>
              </a:rPr>
              <a:t>, 2016 </a:t>
            </a:r>
            <a:r>
              <a:rPr lang="en-US" altLang="ja-JP" dirty="0">
                <a:solidFill>
                  <a:schemeClr val="bg1"/>
                </a:solidFill>
                <a:cs typeface="+mn-cs"/>
              </a:rPr>
              <a:t>@</a:t>
            </a:r>
            <a:r>
              <a:rPr lang="ja-JP" altLang="en-US" dirty="0">
                <a:solidFill>
                  <a:schemeClr val="bg1"/>
                </a:solidFill>
                <a:cs typeface="+mn-cs"/>
              </a:rPr>
              <a:t>柏</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DFT</a:t>
            </a:r>
            <a:r>
              <a:rPr kumimoji="1" lang="ja-JP" altLang="en-US" dirty="0" smtClean="0"/>
              <a:t>の数値計算的側面</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6140379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73" name="Rectangle 33"/>
          <p:cNvSpPr>
            <a:spLocks noGrp="1" noChangeArrowheads="1"/>
          </p:cNvSpPr>
          <p:nvPr>
            <p:ph type="title"/>
          </p:nvPr>
        </p:nvSpPr>
        <p:spPr/>
        <p:txBody>
          <a:bodyPr/>
          <a:lstStyle/>
          <a:p>
            <a:pPr>
              <a:defRPr/>
            </a:pPr>
            <a:r>
              <a:rPr lang="ja-JP" altLang="en-US" sz="3600" dirty="0" smtClean="0"/>
              <a:t>平面波基底関数展開法</a:t>
            </a:r>
            <a:r>
              <a:rPr lang="en-US" altLang="ja-JP" sz="3600" dirty="0" smtClean="0"/>
              <a:t>　</a:t>
            </a:r>
            <a:r>
              <a:rPr lang="ja-JP" altLang="ja-JP" sz="3600" dirty="0" smtClean="0"/>
              <a:t>ー</a:t>
            </a:r>
            <a:r>
              <a:rPr lang="en-US" altLang="ja-JP" sz="3600" dirty="0" smtClean="0"/>
              <a:t> FFT</a:t>
            </a:r>
            <a:r>
              <a:rPr lang="ja-JP" altLang="en-US" sz="3600" dirty="0" smtClean="0"/>
              <a:t>が必須</a:t>
            </a:r>
            <a:r>
              <a:rPr lang="en-US" altLang="ja-JP" sz="3600" dirty="0" smtClean="0"/>
              <a:t> </a:t>
            </a:r>
            <a:r>
              <a:rPr lang="ja-JP" altLang="en-US" sz="3600" dirty="0" smtClean="0"/>
              <a:t>ー</a:t>
            </a:r>
          </a:p>
        </p:txBody>
      </p:sp>
      <p:sp>
        <p:nvSpPr>
          <p:cNvPr id="83970" name="正方形/長方形 26"/>
          <p:cNvSpPr>
            <a:spLocks noChangeArrowheads="1"/>
          </p:cNvSpPr>
          <p:nvPr/>
        </p:nvSpPr>
        <p:spPr bwMode="auto">
          <a:xfrm>
            <a:off x="214313" y="1773238"/>
            <a:ext cx="8929687" cy="1571625"/>
          </a:xfrm>
          <a:prstGeom prst="rect">
            <a:avLst/>
          </a:prstGeom>
          <a:noFill/>
          <a:ln w="9525">
            <a:solidFill>
              <a:schemeClr val="tx1"/>
            </a:solidFill>
            <a:round/>
            <a:headEnd/>
            <a:tailEnd/>
          </a:ln>
          <a:extLst>
            <a:ext uri="{909E8E84-426E-40dd-AFC4-6F175D3DCCD1}">
              <a14:hiddenFill xmlns:a14="http://schemas.microsoft.com/office/drawing/2010/main">
                <a:solidFill>
                  <a:schemeClr val="tx1"/>
                </a:solidFill>
              </a14:hiddenFill>
            </a:ext>
          </a:extLst>
        </p:spPr>
        <p:txBody>
          <a:bodyPr/>
          <a:lstStyle/>
          <a:p>
            <a:endParaRPr lang="ja-JP" altLang="en-US">
              <a:latin typeface="HGS創英角ﾎﾟｯﾌﾟ体" charset="0"/>
              <a:ea typeface="HGS創英角ﾎﾟｯﾌﾟ体" charset="0"/>
              <a:cs typeface="HGS創英角ﾎﾟｯﾌﾟ体" charset="0"/>
            </a:endParaRPr>
          </a:p>
        </p:txBody>
      </p:sp>
      <p:sp>
        <p:nvSpPr>
          <p:cNvPr id="83971" name="Rectangle 27"/>
          <p:cNvSpPr>
            <a:spLocks noChangeArrowheads="1"/>
          </p:cNvSpPr>
          <p:nvPr/>
        </p:nvSpPr>
        <p:spPr bwMode="auto">
          <a:xfrm>
            <a:off x="71438" y="981075"/>
            <a:ext cx="5076825" cy="647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83972" name="Rectangle 7"/>
          <p:cNvSpPr>
            <a:spLocks noChangeArrowheads="1"/>
          </p:cNvSpPr>
          <p:nvPr/>
        </p:nvSpPr>
        <p:spPr bwMode="auto">
          <a:xfrm>
            <a:off x="323850" y="3860800"/>
            <a:ext cx="8497888" cy="15128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wrap="none" anchor="ctr"/>
          <a:lstStyle/>
          <a:p>
            <a:endParaRPr lang="ja-JP" altLang="en-US" sz="1400">
              <a:latin typeface="HGS創英角ﾎﾟｯﾌﾟ体" charset="0"/>
              <a:ea typeface="HGS創英角ﾎﾟｯﾌﾟ体" charset="0"/>
              <a:cs typeface="HGS創英角ﾎﾟｯﾌﾟ体" charset="0"/>
            </a:endParaRPr>
          </a:p>
        </p:txBody>
      </p:sp>
      <p:sp>
        <p:nvSpPr>
          <p:cNvPr id="83973" name="Text Box 6"/>
          <p:cNvSpPr txBox="1">
            <a:spLocks noChangeArrowheads="1"/>
          </p:cNvSpPr>
          <p:nvPr/>
        </p:nvSpPr>
        <p:spPr bwMode="auto">
          <a:xfrm>
            <a:off x="3306763" y="428625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solidFill>
                  <a:srgbClr val="000000"/>
                </a:solidFill>
                <a:latin typeface="HGS創英角ﾎﾟｯﾌﾟ体" charset="0"/>
                <a:ea typeface="HGS創英角ﾎﾟｯﾌﾟ体" charset="0"/>
                <a:cs typeface="HGS創英角ﾎﾟｯﾌﾟ体" charset="0"/>
              </a:rPr>
              <a:t>FFT</a:t>
            </a:r>
          </a:p>
        </p:txBody>
      </p:sp>
      <p:sp>
        <p:nvSpPr>
          <p:cNvPr id="83974" name="Text Box 7"/>
          <p:cNvSpPr txBox="1">
            <a:spLocks noChangeArrowheads="1"/>
          </p:cNvSpPr>
          <p:nvPr/>
        </p:nvSpPr>
        <p:spPr bwMode="auto">
          <a:xfrm>
            <a:off x="6735763" y="4286250"/>
            <a:ext cx="588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solidFill>
                  <a:srgbClr val="000000"/>
                </a:solidFill>
                <a:latin typeface="HGS創英角ﾎﾟｯﾌﾟ体" charset="0"/>
                <a:ea typeface="HGS創英角ﾎﾟｯﾌﾟ体" charset="0"/>
                <a:cs typeface="HGS創英角ﾎﾟｯﾌﾟ体" charset="0"/>
              </a:rPr>
              <a:t>FFT</a:t>
            </a:r>
          </a:p>
        </p:txBody>
      </p:sp>
      <p:sp>
        <p:nvSpPr>
          <p:cNvPr id="83975" name="Line 8"/>
          <p:cNvSpPr>
            <a:spLocks noChangeShapeType="1"/>
          </p:cNvSpPr>
          <p:nvPr/>
        </p:nvSpPr>
        <p:spPr bwMode="auto">
          <a:xfrm>
            <a:off x="6659563" y="4606925"/>
            <a:ext cx="7620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ja-JP" altLang="en-US"/>
          </a:p>
        </p:txBody>
      </p:sp>
      <p:sp>
        <p:nvSpPr>
          <p:cNvPr id="83976" name="Line 10"/>
          <p:cNvSpPr>
            <a:spLocks noChangeShapeType="1"/>
          </p:cNvSpPr>
          <p:nvPr/>
        </p:nvSpPr>
        <p:spPr bwMode="auto">
          <a:xfrm>
            <a:off x="3006725" y="4606925"/>
            <a:ext cx="1219200"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ja-JP" altLang="en-US"/>
          </a:p>
        </p:txBody>
      </p:sp>
      <p:sp>
        <p:nvSpPr>
          <p:cNvPr id="83977" name="Text Box 12"/>
          <p:cNvSpPr txBox="1">
            <a:spLocks noChangeArrowheads="1"/>
          </p:cNvSpPr>
          <p:nvPr/>
        </p:nvSpPr>
        <p:spPr bwMode="auto">
          <a:xfrm>
            <a:off x="539750" y="3716338"/>
            <a:ext cx="2770188" cy="376237"/>
          </a:xfrm>
          <a:prstGeom prst="rect">
            <a:avLst/>
          </a:prstGeom>
          <a:solidFill>
            <a:schemeClr val="bg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solidFill>
                  <a:srgbClr val="000000"/>
                </a:solidFill>
                <a:latin typeface="HGS創英角ﾎﾟｯﾌﾟ体" charset="0"/>
                <a:ea typeface="HGS創英角ﾎﾟｯﾌﾟ体" charset="0"/>
                <a:cs typeface="HGS創英角ﾎﾟｯﾌﾟ体" charset="0"/>
              </a:rPr>
              <a:t>Fast Fourier Transform</a:t>
            </a:r>
          </a:p>
        </p:txBody>
      </p:sp>
      <p:sp>
        <p:nvSpPr>
          <p:cNvPr id="83978" name="Text Box 15"/>
          <p:cNvSpPr txBox="1">
            <a:spLocks noChangeArrowheads="1"/>
          </p:cNvSpPr>
          <p:nvPr/>
        </p:nvSpPr>
        <p:spPr bwMode="auto">
          <a:xfrm>
            <a:off x="1558925" y="4852988"/>
            <a:ext cx="1841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kumimoji="0" lang="en-US" altLang="ja-JP" sz="1600">
                <a:solidFill>
                  <a:srgbClr val="000000"/>
                </a:solidFill>
                <a:latin typeface="HGS創英角ﾎﾟｯﾌﾟ体" charset="0"/>
                <a:ea typeface="HGS創英角ﾎﾟｯﾌﾟ体" charset="0"/>
                <a:cs typeface="HGS創英角ﾎﾟｯﾌﾟ体" charset="0"/>
              </a:rPr>
              <a:t>Reciprocal-space</a:t>
            </a:r>
            <a:endParaRPr lang="en-US" altLang="ja-JP" sz="1600">
              <a:solidFill>
                <a:srgbClr val="000000"/>
              </a:solidFill>
              <a:latin typeface="HGS創英角ﾎﾟｯﾌﾟ体" charset="0"/>
              <a:ea typeface="HGS創英角ﾎﾟｯﾌﾟ体" charset="0"/>
              <a:cs typeface="HGS創英角ﾎﾟｯﾌﾟ体" charset="0"/>
            </a:endParaRPr>
          </a:p>
        </p:txBody>
      </p:sp>
      <p:sp>
        <p:nvSpPr>
          <p:cNvPr id="83979" name="Text Box 16"/>
          <p:cNvSpPr txBox="1">
            <a:spLocks noChangeArrowheads="1"/>
          </p:cNvSpPr>
          <p:nvPr/>
        </p:nvSpPr>
        <p:spPr bwMode="auto">
          <a:xfrm>
            <a:off x="4932363" y="4892675"/>
            <a:ext cx="1241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kumimoji="0" lang="en-US" altLang="ja-JP" sz="1600">
                <a:solidFill>
                  <a:srgbClr val="000000"/>
                </a:solidFill>
                <a:latin typeface="HGS創英角ﾎﾟｯﾌﾟ体" charset="0"/>
                <a:ea typeface="HGS創英角ﾎﾟｯﾌﾟ体" charset="0"/>
                <a:cs typeface="HGS創英角ﾎﾟｯﾌﾟ体" charset="0"/>
              </a:rPr>
              <a:t>Real-space</a:t>
            </a:r>
            <a:endParaRPr lang="en-US" altLang="ja-JP" sz="1600">
              <a:solidFill>
                <a:srgbClr val="000000"/>
              </a:solidFill>
              <a:latin typeface="HGS創英角ﾎﾟｯﾌﾟ体" charset="0"/>
              <a:ea typeface="HGS創英角ﾎﾟｯﾌﾟ体" charset="0"/>
              <a:cs typeface="HGS創英角ﾎﾟｯﾌﾟ体" charset="0"/>
            </a:endParaRPr>
          </a:p>
        </p:txBody>
      </p:sp>
      <p:sp>
        <p:nvSpPr>
          <p:cNvPr id="83980" name="Text Box 17"/>
          <p:cNvSpPr txBox="1">
            <a:spLocks noChangeArrowheads="1"/>
          </p:cNvSpPr>
          <p:nvPr/>
        </p:nvSpPr>
        <p:spPr bwMode="auto">
          <a:xfrm>
            <a:off x="7554913" y="4819650"/>
            <a:ext cx="11699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kumimoji="0" lang="en-US" altLang="ja-JP" sz="1600">
                <a:solidFill>
                  <a:srgbClr val="000000"/>
                </a:solidFill>
                <a:latin typeface="HGS創英角ﾎﾟｯﾌﾟ体" charset="0"/>
                <a:ea typeface="HGS創英角ﾎﾟｯﾌﾟ体" charset="0"/>
                <a:cs typeface="HGS創英角ﾎﾟｯﾌﾟ体" charset="0"/>
              </a:rPr>
              <a:t>Reciprocal</a:t>
            </a:r>
          </a:p>
          <a:p>
            <a:r>
              <a:rPr kumimoji="0" lang="en-US" altLang="ja-JP" sz="1600">
                <a:solidFill>
                  <a:srgbClr val="000000"/>
                </a:solidFill>
                <a:latin typeface="HGS創英角ﾎﾟｯﾌﾟ体" charset="0"/>
                <a:ea typeface="HGS創英角ﾎﾟｯﾌﾟ体" charset="0"/>
                <a:cs typeface="HGS創英角ﾎﾟｯﾌﾟ体" charset="0"/>
              </a:rPr>
              <a:t>space</a:t>
            </a:r>
            <a:endParaRPr lang="en-US" altLang="ja-JP" sz="1600">
              <a:solidFill>
                <a:srgbClr val="000000"/>
              </a:solidFill>
              <a:latin typeface="HGS創英角ﾎﾟｯﾌﾟ体" charset="0"/>
              <a:ea typeface="HGS創英角ﾎﾟｯﾌﾟ体" charset="0"/>
              <a:cs typeface="HGS創英角ﾎﾟｯﾌﾟ体" charset="0"/>
            </a:endParaRPr>
          </a:p>
        </p:txBody>
      </p:sp>
      <p:sp>
        <p:nvSpPr>
          <p:cNvPr id="83981" name="Text Box 19"/>
          <p:cNvSpPr txBox="1">
            <a:spLocks noChangeArrowheads="1"/>
          </p:cNvSpPr>
          <p:nvPr/>
        </p:nvSpPr>
        <p:spPr bwMode="auto">
          <a:xfrm>
            <a:off x="179388" y="1076325"/>
            <a:ext cx="2522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a:solidFill>
                  <a:srgbClr val="000000"/>
                </a:solidFill>
                <a:latin typeface="HGS創英角ﾎﾟｯﾌﾟ体" charset="0"/>
                <a:ea typeface="HGS創英角ﾎﾟｯﾌﾟ体" charset="0"/>
                <a:cs typeface="HGS創英角ﾎﾟｯﾌﾟ体" charset="0"/>
              </a:rPr>
              <a:t>Plane-wave expansion</a:t>
            </a:r>
            <a:r>
              <a:rPr lang="ja-JP" altLang="en-US" sz="1600">
                <a:solidFill>
                  <a:srgbClr val="000000"/>
                </a:solidFill>
                <a:latin typeface="HGS創英角ﾎﾟｯﾌﾟ体" charset="0"/>
                <a:ea typeface="HGS創英角ﾎﾟｯﾌﾟ体" charset="0"/>
                <a:cs typeface="HGS創英角ﾎﾟｯﾌﾟ体" charset="0"/>
              </a:rPr>
              <a:t>：</a:t>
            </a:r>
          </a:p>
        </p:txBody>
      </p:sp>
      <p:sp>
        <p:nvSpPr>
          <p:cNvPr id="83982" name="Text Box 20"/>
          <p:cNvSpPr txBox="1">
            <a:spLocks noChangeArrowheads="1"/>
          </p:cNvSpPr>
          <p:nvPr/>
        </p:nvSpPr>
        <p:spPr bwMode="auto">
          <a:xfrm>
            <a:off x="179388" y="1809750"/>
            <a:ext cx="1801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a:solidFill>
                  <a:srgbClr val="000000"/>
                </a:solidFill>
                <a:latin typeface="HGS創英角ﾎﾟｯﾌﾟ体" charset="0"/>
                <a:ea typeface="HGS創英角ﾎﾟｯﾌﾟ体" charset="0"/>
                <a:cs typeface="HGS創英角ﾎﾟｯﾌﾟ体" charset="0"/>
              </a:rPr>
              <a:t>Kohn-Sham eq.</a:t>
            </a:r>
            <a:r>
              <a:rPr lang="ja-JP" altLang="en-US" sz="1600">
                <a:solidFill>
                  <a:srgbClr val="000000"/>
                </a:solidFill>
                <a:latin typeface="HGS創英角ﾎﾟｯﾌﾟ体" charset="0"/>
                <a:ea typeface="HGS創英角ﾎﾟｯﾌﾟ体" charset="0"/>
                <a:cs typeface="HGS創英角ﾎﾟｯﾌﾟ体" charset="0"/>
              </a:rPr>
              <a:t>：</a:t>
            </a:r>
          </a:p>
        </p:txBody>
      </p:sp>
      <p:sp>
        <p:nvSpPr>
          <p:cNvPr id="83983" name="Line 21"/>
          <p:cNvSpPr>
            <a:spLocks noChangeShapeType="1"/>
          </p:cNvSpPr>
          <p:nvPr/>
        </p:nvSpPr>
        <p:spPr bwMode="auto">
          <a:xfrm>
            <a:off x="4643438" y="2565400"/>
            <a:ext cx="12239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83984" name="Text Box 22"/>
          <p:cNvSpPr txBox="1">
            <a:spLocks noChangeArrowheads="1"/>
          </p:cNvSpPr>
          <p:nvPr/>
        </p:nvSpPr>
        <p:spPr bwMode="auto">
          <a:xfrm>
            <a:off x="4494213" y="2060575"/>
            <a:ext cx="1517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a:solidFill>
                  <a:srgbClr val="000000"/>
                </a:solidFill>
                <a:latin typeface="HGS創英角ﾎﾟｯﾌﾟ体" charset="0"/>
                <a:ea typeface="HGS創英角ﾎﾟｯﾌﾟ体" charset="0"/>
                <a:cs typeface="HGS創英角ﾎﾟｯﾌﾟ体" charset="0"/>
              </a:rPr>
              <a:t>Matrix</a:t>
            </a:r>
          </a:p>
          <a:p>
            <a:r>
              <a:rPr lang="en-US" altLang="ja-JP" sz="1400">
                <a:solidFill>
                  <a:srgbClr val="000000"/>
                </a:solidFill>
                <a:latin typeface="HGS創英角ﾎﾟｯﾌﾟ体" charset="0"/>
                <a:ea typeface="HGS創英角ﾎﾟｯﾌﾟ体" charset="0"/>
                <a:cs typeface="HGS創英角ﾎﾟｯﾌﾟ体" charset="0"/>
              </a:rPr>
              <a:t> representation</a:t>
            </a:r>
          </a:p>
        </p:txBody>
      </p:sp>
      <p:sp>
        <p:nvSpPr>
          <p:cNvPr id="83985" name="Line 23"/>
          <p:cNvSpPr>
            <a:spLocks noChangeShapeType="1"/>
          </p:cNvSpPr>
          <p:nvPr/>
        </p:nvSpPr>
        <p:spPr bwMode="auto">
          <a:xfrm>
            <a:off x="1908175" y="2997200"/>
            <a:ext cx="0" cy="6477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83986" name="Line 24"/>
          <p:cNvSpPr>
            <a:spLocks noChangeShapeType="1"/>
          </p:cNvSpPr>
          <p:nvPr/>
        </p:nvSpPr>
        <p:spPr bwMode="auto">
          <a:xfrm>
            <a:off x="1476375" y="2997200"/>
            <a:ext cx="1439863"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3987" name="Text Box 25"/>
          <p:cNvSpPr txBox="1">
            <a:spLocks noChangeArrowheads="1"/>
          </p:cNvSpPr>
          <p:nvPr/>
        </p:nvSpPr>
        <p:spPr bwMode="auto">
          <a:xfrm>
            <a:off x="2608263" y="5954713"/>
            <a:ext cx="5694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latin typeface="HGS創英角ﾎﾟｯﾌﾟ体" charset="0"/>
                <a:ea typeface="HGS創英角ﾎﾟｯﾌﾟ体" charset="0"/>
                <a:cs typeface="HGS創英角ﾎﾟｯﾌﾟ体" charset="0"/>
              </a:rPr>
              <a:t>→ </a:t>
            </a:r>
            <a:r>
              <a:rPr lang="ja-JP" altLang="en-US" sz="1800">
                <a:latin typeface="HGS創英角ﾎﾟｯﾌﾟ体" charset="0"/>
                <a:ea typeface="HGS創英角ﾎﾟｯﾌﾟ体" charset="0"/>
                <a:cs typeface="HGS創英角ﾎﾟｯﾌﾟ体" charset="0"/>
              </a:rPr>
              <a:t>ハミルトニアン演算毎に</a:t>
            </a:r>
            <a:r>
              <a:rPr lang="en-US" altLang="ja-JP" sz="1800">
                <a:latin typeface="HGS創英角ﾎﾟｯﾌﾟ体" charset="0"/>
                <a:ea typeface="HGS創英角ﾎﾟｯﾌﾟ体" charset="0"/>
                <a:cs typeface="HGS創英角ﾎﾟｯﾌﾟ体" charset="0"/>
              </a:rPr>
              <a:t>FFT</a:t>
            </a:r>
            <a:r>
              <a:rPr lang="ja-JP" altLang="en-US" sz="1800">
                <a:latin typeface="HGS創英角ﾎﾟｯﾌﾟ体" charset="0"/>
                <a:ea typeface="HGS創英角ﾎﾟｯﾌﾟ体" charset="0"/>
                <a:cs typeface="HGS創英角ﾎﾟｯﾌﾟ体" charset="0"/>
              </a:rPr>
              <a:t>が必要</a:t>
            </a:r>
            <a:endParaRPr lang="en-US" altLang="ja-JP" sz="1800">
              <a:latin typeface="HGS創英角ﾎﾟｯﾌﾟ体" charset="0"/>
              <a:ea typeface="HGS創英角ﾎﾟｯﾌﾟ体" charset="0"/>
              <a:cs typeface="HGS創英角ﾎﾟｯﾌﾟ体" charset="0"/>
            </a:endParaRPr>
          </a:p>
          <a:p>
            <a:r>
              <a:rPr lang="en-US" altLang="ja-JP" sz="1800">
                <a:latin typeface="HGS創英角ﾎﾟｯﾌﾟ体" charset="0"/>
                <a:ea typeface="HGS創英角ﾎﾟｯﾌﾟ体" charset="0"/>
                <a:cs typeface="HGS創英角ﾎﾟｯﾌﾟ体" charset="0"/>
              </a:rPr>
              <a:t>→ </a:t>
            </a:r>
            <a:r>
              <a:rPr lang="ja-JP" altLang="en-US" sz="1800">
                <a:latin typeface="HGS創英角ﾎﾟｯﾌﾟ体" charset="0"/>
                <a:ea typeface="HGS創英角ﾎﾟｯﾌﾟ体" charset="0"/>
                <a:cs typeface="HGS創英角ﾎﾟｯﾌﾟ体" charset="0"/>
              </a:rPr>
              <a:t>しかし</a:t>
            </a:r>
            <a:r>
              <a:rPr lang="en-US" altLang="ja-JP" sz="1800">
                <a:latin typeface="HGS創英角ﾎﾟｯﾌﾟ体" charset="0"/>
                <a:ea typeface="HGS創英角ﾎﾟｯﾌﾟ体" charset="0"/>
                <a:cs typeface="HGS創英角ﾎﾟｯﾌﾟ体" charset="0"/>
              </a:rPr>
              <a:t>FFT</a:t>
            </a:r>
            <a:r>
              <a:rPr lang="ja-JP" altLang="en-US" sz="1800">
                <a:latin typeface="HGS創英角ﾎﾟｯﾌﾟ体" charset="0"/>
                <a:ea typeface="HGS創英角ﾎﾟｯﾌﾟ体" charset="0"/>
                <a:cs typeface="HGS創英角ﾎﾟｯﾌﾟ体" charset="0"/>
              </a:rPr>
              <a:t>は並列化に不利（全対全通信が発生）　</a:t>
            </a:r>
          </a:p>
        </p:txBody>
      </p:sp>
      <p:graphicFrame>
        <p:nvGraphicFramePr>
          <p:cNvPr id="83988" name="Object 3"/>
          <p:cNvGraphicFramePr>
            <a:graphicFrameLocks noChangeAspect="1"/>
          </p:cNvGraphicFramePr>
          <p:nvPr/>
        </p:nvGraphicFramePr>
        <p:xfrm>
          <a:off x="2987675" y="908050"/>
          <a:ext cx="1978025" cy="714375"/>
        </p:xfrm>
        <a:graphic>
          <a:graphicData uri="http://schemas.openxmlformats.org/presentationml/2006/ole">
            <mc:AlternateContent xmlns:mc="http://schemas.openxmlformats.org/markup-compatibility/2006">
              <mc:Choice xmlns:v="urn:schemas-microsoft-com:vml" Requires="v">
                <p:oleObj spid="_x0000_s147536" name="数式" r:id="rId3" imgW="1231366" imgH="444307" progId="Equation.3">
                  <p:embed/>
                </p:oleObj>
              </mc:Choice>
              <mc:Fallback>
                <p:oleObj name="数式" r:id="rId3" imgW="1231366"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908050"/>
                        <a:ext cx="1978025" cy="7143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3989" name="Object 3"/>
          <p:cNvGraphicFramePr>
            <a:graphicFrameLocks noChangeAspect="1"/>
          </p:cNvGraphicFramePr>
          <p:nvPr/>
        </p:nvGraphicFramePr>
        <p:xfrm>
          <a:off x="395288" y="2205038"/>
          <a:ext cx="3959225" cy="714375"/>
        </p:xfrm>
        <a:graphic>
          <a:graphicData uri="http://schemas.openxmlformats.org/presentationml/2006/ole">
            <mc:AlternateContent xmlns:mc="http://schemas.openxmlformats.org/markup-compatibility/2006">
              <mc:Choice xmlns:v="urn:schemas-microsoft-com:vml" Requires="v">
                <p:oleObj spid="_x0000_s147537" name="数式" r:id="rId5" imgW="2463800" imgH="444500" progId="Equation.3">
                  <p:embed/>
                </p:oleObj>
              </mc:Choice>
              <mc:Fallback>
                <p:oleObj name="数式" r:id="rId5" imgW="24638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2205038"/>
                        <a:ext cx="3959225" cy="7143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3990" name="Object 3"/>
          <p:cNvGraphicFramePr>
            <a:graphicFrameLocks noChangeAspect="1"/>
          </p:cNvGraphicFramePr>
          <p:nvPr/>
        </p:nvGraphicFramePr>
        <p:xfrm>
          <a:off x="6084888" y="1989138"/>
          <a:ext cx="2652712" cy="1143000"/>
        </p:xfrm>
        <a:graphic>
          <a:graphicData uri="http://schemas.openxmlformats.org/presentationml/2006/ole">
            <mc:AlternateContent xmlns:mc="http://schemas.openxmlformats.org/markup-compatibility/2006">
              <mc:Choice xmlns:v="urn:schemas-microsoft-com:vml" Requires="v">
                <p:oleObj spid="_x0000_s147538" name="数式" r:id="rId7" imgW="1651000" imgH="711200" progId="Equation.3">
                  <p:embed/>
                </p:oleObj>
              </mc:Choice>
              <mc:Fallback>
                <p:oleObj name="数式" r:id="rId7" imgW="1651000" imgH="71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1989138"/>
                        <a:ext cx="2652712" cy="11430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3991" name="Object 3"/>
          <p:cNvGraphicFramePr>
            <a:graphicFrameLocks noChangeAspect="1"/>
          </p:cNvGraphicFramePr>
          <p:nvPr/>
        </p:nvGraphicFramePr>
        <p:xfrm>
          <a:off x="539750" y="4149725"/>
          <a:ext cx="1897063" cy="714375"/>
        </p:xfrm>
        <a:graphic>
          <a:graphicData uri="http://schemas.openxmlformats.org/presentationml/2006/ole">
            <mc:AlternateContent xmlns:mc="http://schemas.openxmlformats.org/markup-compatibility/2006">
              <mc:Choice xmlns:v="urn:schemas-microsoft-com:vml" Requires="v">
                <p:oleObj spid="_x0000_s147539" name="数式" r:id="rId9" imgW="1180588" imgH="444307" progId="Equation.3">
                  <p:embed/>
                </p:oleObj>
              </mc:Choice>
              <mc:Fallback>
                <p:oleObj name="数式" r:id="rId9" imgW="1180588" imgH="44430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4149725"/>
                        <a:ext cx="1897063" cy="7143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3992" name="Object 3"/>
          <p:cNvGraphicFramePr>
            <a:graphicFrameLocks noChangeAspect="1"/>
          </p:cNvGraphicFramePr>
          <p:nvPr/>
        </p:nvGraphicFramePr>
        <p:xfrm>
          <a:off x="4716463" y="4437063"/>
          <a:ext cx="1552575" cy="327025"/>
        </p:xfrm>
        <a:graphic>
          <a:graphicData uri="http://schemas.openxmlformats.org/presentationml/2006/ole">
            <mc:AlternateContent xmlns:mc="http://schemas.openxmlformats.org/markup-compatibility/2006">
              <mc:Choice xmlns:v="urn:schemas-microsoft-com:vml" Requires="v">
                <p:oleObj spid="_x0000_s147540" name="数式" r:id="rId11" imgW="965200" imgH="203200" progId="Equation.3">
                  <p:embed/>
                </p:oleObj>
              </mc:Choice>
              <mc:Fallback>
                <p:oleObj name="数式" r:id="rId11" imgW="9652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463" y="4437063"/>
                        <a:ext cx="1552575" cy="3270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3993" name="Object 3"/>
          <p:cNvGraphicFramePr>
            <a:graphicFrameLocks noChangeAspect="1"/>
          </p:cNvGraphicFramePr>
          <p:nvPr/>
        </p:nvGraphicFramePr>
        <p:xfrm>
          <a:off x="7672388" y="4437063"/>
          <a:ext cx="571500" cy="327025"/>
        </p:xfrm>
        <a:graphic>
          <a:graphicData uri="http://schemas.openxmlformats.org/presentationml/2006/ole">
            <mc:AlternateContent xmlns:mc="http://schemas.openxmlformats.org/markup-compatibility/2006">
              <mc:Choice xmlns:v="urn:schemas-microsoft-com:vml" Requires="v">
                <p:oleObj spid="_x0000_s147541" name="数式" r:id="rId13" imgW="355292" imgH="203024" progId="Equation.3">
                  <p:embed/>
                </p:oleObj>
              </mc:Choice>
              <mc:Fallback>
                <p:oleObj name="数式" r:id="rId13" imgW="355292" imgH="20302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72388" y="4437063"/>
                        <a:ext cx="571500" cy="3270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3994" name="テキスト ボックス 27"/>
          <p:cNvSpPr txBox="1">
            <a:spLocks noChangeArrowheads="1"/>
          </p:cNvSpPr>
          <p:nvPr/>
        </p:nvSpPr>
        <p:spPr bwMode="auto">
          <a:xfrm>
            <a:off x="5292725" y="5516563"/>
            <a:ext cx="1158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O(NlogN)</a:t>
            </a:r>
            <a:endParaRPr lang="ja-JP" altLang="en-US" sz="180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角丸四角形 13"/>
          <p:cNvSpPr>
            <a:spLocks noChangeArrowheads="1"/>
          </p:cNvSpPr>
          <p:nvPr/>
        </p:nvSpPr>
        <p:spPr bwMode="auto">
          <a:xfrm>
            <a:off x="250825" y="1268413"/>
            <a:ext cx="8642350" cy="2287587"/>
          </a:xfrm>
          <a:prstGeom prst="roundRect">
            <a:avLst>
              <a:gd name="adj" fmla="val 7880"/>
            </a:avLst>
          </a:prstGeom>
          <a:solidFill>
            <a:schemeClr val="bg1"/>
          </a:solidFill>
          <a:ln w="9525">
            <a:solidFill>
              <a:schemeClr val="accent2"/>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pic>
        <p:nvPicPr>
          <p:cNvPr id="87042" name="Picture 94" descr="C:\Users\hasegawa\Desktop\画像\1.png"/>
          <p:cNvPicPr>
            <a:picLocks noChangeAspect="1" noChangeArrowheads="1"/>
          </p:cNvPicPr>
          <p:nvPr/>
        </p:nvPicPr>
        <p:blipFill>
          <a:blip r:embed="rId4">
            <a:extLst>
              <a:ext uri="{28A0092B-C50C-407E-A947-70E740481C1C}">
                <a14:useLocalDpi xmlns:a14="http://schemas.microsoft.com/office/drawing/2010/main" val="0"/>
              </a:ext>
            </a:extLst>
          </a:blip>
          <a:srcRect l="17149" t="12859" r="6741" b="8868"/>
          <a:stretch>
            <a:fillRect/>
          </a:stretch>
        </p:blipFill>
        <p:spPr bwMode="auto">
          <a:xfrm>
            <a:off x="395288" y="1325563"/>
            <a:ext cx="2033587"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p:txBody>
          <a:bodyPr/>
          <a:lstStyle/>
          <a:p>
            <a:pPr>
              <a:defRPr/>
            </a:pPr>
            <a:r>
              <a:rPr lang="en-US" altLang="ja-JP" sz="2800">
                <a:latin typeface="Arial" charset="0"/>
                <a:ea typeface="ＭＳ Ｐゴシック" charset="0"/>
                <a:cs typeface="ＭＳ Ｐゴシック" charset="0"/>
              </a:rPr>
              <a:t>Real-Space finite-difference pseudopotential method</a:t>
            </a:r>
            <a:endParaRPr lang="ja-JP" altLang="en-US" sz="2800">
              <a:latin typeface="Arial" charset="0"/>
              <a:ea typeface="ＭＳ Ｐゴシック" charset="0"/>
              <a:cs typeface="ＭＳ Ｐゴシック" charset="0"/>
            </a:endParaRPr>
          </a:p>
        </p:txBody>
      </p:sp>
      <p:graphicFrame>
        <p:nvGraphicFramePr>
          <p:cNvPr id="87044" name="オブジェクト 16"/>
          <p:cNvGraphicFramePr>
            <a:graphicFrameLocks noChangeAspect="1"/>
          </p:cNvGraphicFramePr>
          <p:nvPr/>
        </p:nvGraphicFramePr>
        <p:xfrm>
          <a:off x="5181600" y="3852863"/>
          <a:ext cx="2971800" cy="666750"/>
        </p:xfrm>
        <a:graphic>
          <a:graphicData uri="http://schemas.openxmlformats.org/presentationml/2006/ole">
            <mc:AlternateContent xmlns:mc="http://schemas.openxmlformats.org/markup-compatibility/2006">
              <mc:Choice xmlns:v="urn:schemas-microsoft-com:vml" Requires="v">
                <p:oleObj spid="_x0000_s96310" name="数式" r:id="rId5" imgW="1981200" imgH="444500" progId="Equation.3">
                  <p:embed/>
                </p:oleObj>
              </mc:Choice>
              <mc:Fallback>
                <p:oleObj name="数式" r:id="rId5" imgW="19812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5181600" y="3852863"/>
                        <a:ext cx="2971800" cy="6667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7045" name="オブジェクト 17"/>
          <p:cNvGraphicFramePr>
            <a:graphicFrameLocks noChangeAspect="1"/>
          </p:cNvGraphicFramePr>
          <p:nvPr/>
        </p:nvGraphicFramePr>
        <p:xfrm>
          <a:off x="4814888" y="4797425"/>
          <a:ext cx="3333750" cy="685800"/>
        </p:xfrm>
        <a:graphic>
          <a:graphicData uri="http://schemas.openxmlformats.org/presentationml/2006/ole">
            <mc:AlternateContent xmlns:mc="http://schemas.openxmlformats.org/markup-compatibility/2006">
              <mc:Choice xmlns:v="urn:schemas-microsoft-com:vml" Requires="v">
                <p:oleObj spid="_x0000_s96311" name="数式" r:id="rId7" imgW="2222500" imgH="457200" progId="Equation.3">
                  <p:embed/>
                </p:oleObj>
              </mc:Choice>
              <mc:Fallback>
                <p:oleObj name="数式" r:id="rId7" imgW="22225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4814888" y="4797425"/>
                        <a:ext cx="3333750" cy="6858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7046" name="テキスト ボックス 18"/>
          <p:cNvSpPr txBox="1">
            <a:spLocks noChangeArrowheads="1"/>
          </p:cNvSpPr>
          <p:nvPr/>
        </p:nvSpPr>
        <p:spPr bwMode="auto">
          <a:xfrm>
            <a:off x="179388" y="3995738"/>
            <a:ext cx="4845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buFont typeface="Wingdings" charset="0"/>
              <a:buChar char="Ø"/>
            </a:pPr>
            <a:r>
              <a:rPr lang="en-US" altLang="ja-JP" sz="1800"/>
              <a:t>Derivatives </a:t>
            </a:r>
            <a:r>
              <a:rPr lang="ja-JP" altLang="en-US" sz="1800"/>
              <a:t>→</a:t>
            </a:r>
            <a:r>
              <a:rPr lang="ja-JP" altLang="en-US" sz="1800">
                <a:solidFill>
                  <a:srgbClr val="993300"/>
                </a:solidFill>
              </a:rPr>
              <a:t>（</a:t>
            </a:r>
            <a:r>
              <a:rPr lang="en-US" altLang="ja-JP" sz="1800">
                <a:solidFill>
                  <a:srgbClr val="993300"/>
                </a:solidFill>
              </a:rPr>
              <a:t>higher-order</a:t>
            </a:r>
            <a:r>
              <a:rPr lang="ja-JP" altLang="en-US" sz="1800">
                <a:solidFill>
                  <a:srgbClr val="993300"/>
                </a:solidFill>
              </a:rPr>
              <a:t>）</a:t>
            </a:r>
            <a:r>
              <a:rPr lang="en-US" altLang="ja-JP" sz="1800">
                <a:solidFill>
                  <a:srgbClr val="993300"/>
                </a:solidFill>
              </a:rPr>
              <a:t>finite difference</a:t>
            </a:r>
            <a:endParaRPr lang="ja-JP" altLang="en-US" sz="1800">
              <a:solidFill>
                <a:srgbClr val="993300"/>
              </a:solidFill>
            </a:endParaRPr>
          </a:p>
        </p:txBody>
      </p:sp>
      <p:graphicFrame>
        <p:nvGraphicFramePr>
          <p:cNvPr id="87047" name="オブジェクト 2"/>
          <p:cNvGraphicFramePr>
            <a:graphicFrameLocks noChangeAspect="1"/>
          </p:cNvGraphicFramePr>
          <p:nvPr/>
        </p:nvGraphicFramePr>
        <p:xfrm>
          <a:off x="2801938" y="1470025"/>
          <a:ext cx="5873750" cy="914400"/>
        </p:xfrm>
        <a:graphic>
          <a:graphicData uri="http://schemas.openxmlformats.org/presentationml/2006/ole">
            <mc:AlternateContent xmlns:mc="http://schemas.openxmlformats.org/markup-compatibility/2006">
              <mc:Choice xmlns:v="urn:schemas-microsoft-com:vml" Requires="v">
                <p:oleObj spid="_x0000_s96312" name="数式" r:id="rId9" imgW="3263900" imgH="508000" progId="Equation.3">
                  <p:embed/>
                </p:oleObj>
              </mc:Choice>
              <mc:Fallback>
                <p:oleObj name="数式" r:id="rId9" imgW="3263900" imgH="508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938" y="1470025"/>
                        <a:ext cx="5873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8" name="テキスト ボックス 3"/>
          <p:cNvSpPr txBox="1">
            <a:spLocks noChangeArrowheads="1"/>
          </p:cNvSpPr>
          <p:nvPr/>
        </p:nvSpPr>
        <p:spPr bwMode="auto">
          <a:xfrm>
            <a:off x="3160713" y="2581275"/>
            <a:ext cx="5815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b="1">
                <a:solidFill>
                  <a:srgbClr val="002060"/>
                </a:solidFill>
              </a:rPr>
              <a:t>Kohn-Sham equation is solved in discretized space</a:t>
            </a:r>
            <a:endParaRPr lang="ja-JP" altLang="en-US" sz="1800" b="1">
              <a:solidFill>
                <a:srgbClr val="002060"/>
              </a:solidFill>
            </a:endParaRPr>
          </a:p>
        </p:txBody>
      </p:sp>
      <p:sp>
        <p:nvSpPr>
          <p:cNvPr id="5" name="右矢印 4"/>
          <p:cNvSpPr/>
          <p:nvPr/>
        </p:nvSpPr>
        <p:spPr>
          <a:xfrm>
            <a:off x="2771775" y="2709863"/>
            <a:ext cx="360363"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7050" name="テキスト ボックス 18"/>
          <p:cNvSpPr txBox="1">
            <a:spLocks noChangeArrowheads="1"/>
          </p:cNvSpPr>
          <p:nvPr/>
        </p:nvSpPr>
        <p:spPr bwMode="auto">
          <a:xfrm>
            <a:off x="184150" y="4968875"/>
            <a:ext cx="4387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buFont typeface="Wingdings" charset="0"/>
              <a:buChar char="Ø"/>
            </a:pPr>
            <a:r>
              <a:rPr lang="en-US" altLang="ja-JP" sz="1800"/>
              <a:t>Integrals </a:t>
            </a:r>
            <a:r>
              <a:rPr lang="ja-JP" altLang="en-US" sz="1800"/>
              <a:t>→</a:t>
            </a:r>
            <a:r>
              <a:rPr lang="ja-JP" altLang="en-US" sz="1800">
                <a:solidFill>
                  <a:srgbClr val="993300"/>
                </a:solidFill>
              </a:rPr>
              <a:t> </a:t>
            </a:r>
            <a:r>
              <a:rPr lang="en-US" altLang="ja-JP" sz="1800">
                <a:solidFill>
                  <a:srgbClr val="993300"/>
                </a:solidFill>
              </a:rPr>
              <a:t>summation over grid points</a:t>
            </a:r>
            <a:endParaRPr lang="ja-JP" altLang="en-US" sz="1800">
              <a:solidFill>
                <a:srgbClr val="993300"/>
              </a:solidFill>
            </a:endParaRPr>
          </a:p>
        </p:txBody>
      </p:sp>
      <p:sp>
        <p:nvSpPr>
          <p:cNvPr id="87051" name="テキスト ボックス 18"/>
          <p:cNvSpPr txBox="1">
            <a:spLocks noChangeArrowheads="1"/>
          </p:cNvSpPr>
          <p:nvPr/>
        </p:nvSpPr>
        <p:spPr bwMode="auto">
          <a:xfrm>
            <a:off x="179388" y="5922963"/>
            <a:ext cx="4144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buFont typeface="Wingdings" charset="0"/>
              <a:buChar char="Ø"/>
            </a:pPr>
            <a:r>
              <a:rPr lang="en-US" altLang="ja-JP" sz="1800"/>
              <a:t>Ionic potentials </a:t>
            </a:r>
            <a:r>
              <a:rPr lang="ja-JP" altLang="en-US" sz="1800"/>
              <a:t>→</a:t>
            </a:r>
            <a:r>
              <a:rPr lang="ja-JP" altLang="en-US" sz="1800">
                <a:solidFill>
                  <a:srgbClr val="993300"/>
                </a:solidFill>
              </a:rPr>
              <a:t> </a:t>
            </a:r>
            <a:r>
              <a:rPr lang="en-US" altLang="ja-JP" sz="1800">
                <a:solidFill>
                  <a:srgbClr val="993300"/>
                </a:solidFill>
              </a:rPr>
              <a:t>Pseudopotentials</a:t>
            </a:r>
            <a:endParaRPr lang="ja-JP" altLang="en-US" sz="1800">
              <a:solidFill>
                <a:srgbClr val="993300"/>
              </a:solidFill>
            </a:endParaRPr>
          </a:p>
        </p:txBody>
      </p:sp>
      <p:graphicFrame>
        <p:nvGraphicFramePr>
          <p:cNvPr id="87052" name="オブジェクト 5"/>
          <p:cNvGraphicFramePr>
            <a:graphicFrameLocks noChangeAspect="1"/>
          </p:cNvGraphicFramePr>
          <p:nvPr/>
        </p:nvGraphicFramePr>
        <p:xfrm>
          <a:off x="4522788" y="5791200"/>
          <a:ext cx="1238250" cy="590550"/>
        </p:xfrm>
        <a:graphic>
          <a:graphicData uri="http://schemas.openxmlformats.org/presentationml/2006/ole">
            <mc:AlternateContent xmlns:mc="http://schemas.openxmlformats.org/markup-compatibility/2006">
              <mc:Choice xmlns:v="urn:schemas-microsoft-com:vml" Requires="v">
                <p:oleObj spid="_x0000_s96313" name="数式" r:id="rId11" imgW="825500" imgH="393700" progId="Equation.3">
                  <p:embed/>
                </p:oleObj>
              </mc:Choice>
              <mc:Fallback>
                <p:oleObj name="数式" r:id="rId11" imgW="8255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gray">
                      <a:xfrm>
                        <a:off x="4522788" y="5791200"/>
                        <a:ext cx="1238250" cy="5905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5" name="Text Box 4"/>
          <p:cNvSpPr txBox="1">
            <a:spLocks noChangeArrowheads="1"/>
          </p:cNvSpPr>
          <p:nvPr/>
        </p:nvSpPr>
        <p:spPr bwMode="auto">
          <a:xfrm>
            <a:off x="5116513" y="3065463"/>
            <a:ext cx="3776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defRPr/>
            </a:pPr>
            <a:r>
              <a:rPr lang="en-US" altLang="ja-JP" sz="1200" dirty="0">
                <a:latin typeface="+mn-lt"/>
                <a:ea typeface="HGS創英角ﾎﾟｯﾌﾟ体" pitchFamily="50" charset="-128"/>
                <a:cs typeface="+mn-cs"/>
              </a:rPr>
              <a:t>J</a:t>
            </a:r>
            <a:r>
              <a:rPr lang="en-US" altLang="ja-JP" sz="1200" dirty="0" smtClean="0">
                <a:latin typeface="+mn-lt"/>
                <a:ea typeface="HGS創英角ﾎﾟｯﾌﾟ体" pitchFamily="50" charset="-128"/>
                <a:cs typeface="+mn-cs"/>
              </a:rPr>
              <a:t>. </a:t>
            </a:r>
            <a:r>
              <a:rPr lang="en-US" altLang="ja-JP" sz="1200" dirty="0">
                <a:latin typeface="+mn-lt"/>
                <a:ea typeface="HGS創英角ﾎﾟｯﾌﾟ体" pitchFamily="50" charset="-128"/>
                <a:cs typeface="+mn-cs"/>
              </a:rPr>
              <a:t>R</a:t>
            </a:r>
            <a:r>
              <a:rPr lang="en-US" altLang="ja-JP" sz="1200" dirty="0" smtClean="0">
                <a:latin typeface="+mn-lt"/>
                <a:ea typeface="HGS創英角ﾎﾟｯﾌﾟ体" pitchFamily="50" charset="-128"/>
                <a:cs typeface="+mn-cs"/>
              </a:rPr>
              <a:t>. </a:t>
            </a:r>
            <a:r>
              <a:rPr lang="en-US" altLang="ja-JP" sz="1200" dirty="0" err="1" smtClean="0">
                <a:latin typeface="+mn-lt"/>
                <a:ea typeface="HGS創英角ﾎﾟｯﾌﾟ体" pitchFamily="50" charset="-128"/>
                <a:cs typeface="+mn-cs"/>
              </a:rPr>
              <a:t>Chelikowsky</a:t>
            </a:r>
            <a:r>
              <a:rPr lang="en-US" altLang="ja-JP" sz="1200" dirty="0" smtClean="0">
                <a:latin typeface="+mn-lt"/>
                <a:ea typeface="HGS創英角ﾎﾟｯﾌﾟ体" pitchFamily="50" charset="-128"/>
                <a:cs typeface="+mn-cs"/>
              </a:rPr>
              <a:t> </a:t>
            </a:r>
            <a:r>
              <a:rPr lang="en-US" altLang="ja-JP" sz="1200" i="1" dirty="0">
                <a:latin typeface="+mn-lt"/>
                <a:ea typeface="HGS創英角ﾎﾟｯﾌﾟ体" pitchFamily="50" charset="-128"/>
                <a:cs typeface="+mn-cs"/>
              </a:rPr>
              <a:t>et al</a:t>
            </a:r>
            <a:r>
              <a:rPr lang="en-US" altLang="ja-JP" sz="1200" dirty="0">
                <a:latin typeface="+mn-lt"/>
                <a:ea typeface="HGS創英角ﾎﾟｯﾌﾟ体" pitchFamily="50" charset="-128"/>
                <a:cs typeface="+mn-cs"/>
              </a:rPr>
              <a:t>., </a:t>
            </a:r>
            <a:r>
              <a:rPr lang="en-US" altLang="ja-JP" sz="1200" dirty="0" smtClean="0">
                <a:latin typeface="+mn-lt"/>
                <a:ea typeface="HGS創英角ﾎﾟｯﾌﾟ体" pitchFamily="50" charset="-128"/>
                <a:cs typeface="+mn-cs"/>
              </a:rPr>
              <a:t>Phys. Rev. B50, 11355 (1994). </a:t>
            </a:r>
            <a:endParaRPr lang="en-US" altLang="ja-JP" sz="1200" dirty="0">
              <a:latin typeface="+mn-lt"/>
              <a:ea typeface="HGS創英角ﾎﾟｯﾌﾟ体" pitchFamily="50" charset="-128"/>
              <a:cs typeface="+mn-cs"/>
            </a:endParaRPr>
          </a:p>
        </p:txBody>
      </p:sp>
      <p:sp>
        <p:nvSpPr>
          <p:cNvPr id="16" name="Text Box 4"/>
          <p:cNvSpPr txBox="1">
            <a:spLocks noChangeArrowheads="1"/>
          </p:cNvSpPr>
          <p:nvPr/>
        </p:nvSpPr>
        <p:spPr bwMode="auto">
          <a:xfrm>
            <a:off x="5118100" y="3270250"/>
            <a:ext cx="3444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defRPr/>
            </a:pPr>
            <a:r>
              <a:rPr lang="en-US" altLang="ja-JP" sz="1200" dirty="0">
                <a:latin typeface="+mn-lt"/>
                <a:ea typeface="HGS創英角ﾎﾟｯﾌﾟ体" pitchFamily="50" charset="-128"/>
                <a:cs typeface="+mn-cs"/>
              </a:rPr>
              <a:t>J.-I. Iwata </a:t>
            </a:r>
            <a:r>
              <a:rPr lang="en-US" altLang="ja-JP" sz="1200" i="1" dirty="0">
                <a:latin typeface="+mn-lt"/>
                <a:ea typeface="HGS創英角ﾎﾟｯﾌﾟ体" pitchFamily="50" charset="-128"/>
                <a:cs typeface="+mn-cs"/>
              </a:rPr>
              <a:t>et al</a:t>
            </a:r>
            <a:r>
              <a:rPr lang="en-US" altLang="ja-JP" sz="1200" dirty="0">
                <a:latin typeface="+mn-lt"/>
                <a:ea typeface="HGS創英角ﾎﾟｯﾌﾟ体" pitchFamily="50" charset="-128"/>
                <a:cs typeface="+mn-cs"/>
              </a:rPr>
              <a:t>., J. Comp. Phys. </a:t>
            </a:r>
            <a:r>
              <a:rPr lang="en-US" altLang="ja-JP" sz="1200" dirty="0" smtClean="0">
                <a:latin typeface="+mn-lt"/>
                <a:ea typeface="HGS創英角ﾎﾟｯﾌﾟ体" pitchFamily="50" charset="-128"/>
                <a:cs typeface="+mn-cs"/>
              </a:rPr>
              <a:t>229, 2339 (</a:t>
            </a:r>
            <a:r>
              <a:rPr lang="en-US" altLang="ja-JP" sz="1200" dirty="0">
                <a:latin typeface="+mn-lt"/>
                <a:ea typeface="HGS創英角ﾎﾟｯﾌﾟ体" pitchFamily="50" charset="-128"/>
                <a:cs typeface="+mn-cs"/>
              </a:rPr>
              <a:t>2010</a:t>
            </a:r>
            <a:r>
              <a:rPr lang="en-US" altLang="ja-JP" sz="1200" dirty="0" smtClean="0">
                <a:latin typeface="+mn-lt"/>
                <a:ea typeface="HGS創英角ﾎﾟｯﾌﾟ体" pitchFamily="50" charset="-128"/>
                <a:cs typeface="+mn-cs"/>
              </a:rPr>
              <a:t>). </a:t>
            </a:r>
            <a:endParaRPr lang="en-US" altLang="ja-JP" sz="1200" dirty="0">
              <a:latin typeface="+mn-lt"/>
              <a:ea typeface="HGS創英角ﾎﾟｯﾌﾟ体" pitchFamily="50" charset="-128"/>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a:defRPr/>
            </a:pPr>
            <a:r>
              <a:rPr lang="ja-JP" altLang="en-US" dirty="0" smtClean="0"/>
              <a:t>擬ポテンシャル</a:t>
            </a:r>
            <a:r>
              <a:rPr lang="en-US" altLang="ja-JP" dirty="0" smtClean="0"/>
              <a:t>①</a:t>
            </a:r>
            <a:endParaRPr lang="ja-JP" altLang="en-US" dirty="0"/>
          </a:p>
        </p:txBody>
      </p:sp>
      <p:sp>
        <p:nvSpPr>
          <p:cNvPr id="196611" name="Rectangle 3"/>
          <p:cNvSpPr>
            <a:spLocks noGrp="1" noChangeArrowheads="1"/>
          </p:cNvSpPr>
          <p:nvPr>
            <p:ph type="body" idx="1"/>
          </p:nvPr>
        </p:nvSpPr>
        <p:spPr/>
        <p:txBody>
          <a:bodyPr/>
          <a:lstStyle/>
          <a:p>
            <a:pPr>
              <a:defRPr/>
            </a:pPr>
            <a:r>
              <a:rPr lang="ja-JP" altLang="en-US" sz="2800"/>
              <a:t>化学的に活性な価電子状態だけ扱う</a:t>
            </a:r>
          </a:p>
          <a:p>
            <a:pPr>
              <a:defRPr/>
            </a:pPr>
            <a:r>
              <a:rPr lang="ja-JP" altLang="en-US" sz="2800"/>
              <a:t>ノードを持たない滑らかな波動関数を扱う</a:t>
            </a:r>
          </a:p>
          <a:p>
            <a:pPr>
              <a:defRPr/>
            </a:pPr>
            <a:r>
              <a:rPr lang="ja-JP" altLang="en-US" sz="2800"/>
              <a:t>計算に都合の良いように作った偽原子だが、価電子状態については本物と変わらない性質を持つ</a:t>
            </a:r>
          </a:p>
          <a:p>
            <a:pPr lvl="1">
              <a:defRPr/>
            </a:pPr>
            <a:r>
              <a:rPr lang="ja-JP" altLang="en-US" sz="2400"/>
              <a:t>本物とエネルギー固有値が同じ</a:t>
            </a:r>
          </a:p>
          <a:p>
            <a:pPr lvl="1">
              <a:defRPr/>
            </a:pPr>
            <a:r>
              <a:rPr lang="ja-JP" altLang="en-US" sz="2400"/>
              <a:t>散乱の性質が同じ（外から突付いて本物と区別が付かない）</a:t>
            </a:r>
          </a:p>
          <a:p>
            <a:pPr>
              <a:defRPr/>
            </a:pPr>
            <a:endParaRPr lang="ja-JP" altLang="en-US" sz="2800"/>
          </a:p>
        </p:txBody>
      </p:sp>
      <p:pic>
        <p:nvPicPr>
          <p:cNvPr id="2" name="図 1"/>
          <p:cNvPicPr>
            <a:picLocks noChangeAspect="1"/>
          </p:cNvPicPr>
          <p:nvPr/>
        </p:nvPicPr>
        <p:blipFill>
          <a:blip r:embed="rId2"/>
          <a:stretch>
            <a:fillRect/>
          </a:stretch>
        </p:blipFill>
        <p:spPr>
          <a:xfrm>
            <a:off x="4572000" y="4293096"/>
            <a:ext cx="4320480" cy="2325004"/>
          </a:xfrm>
          <a:prstGeom prst="rect">
            <a:avLst/>
          </a:prstGeom>
        </p:spPr>
      </p:pic>
      <p:sp>
        <p:nvSpPr>
          <p:cNvPr id="3" name="テキスト ボックス 2"/>
          <p:cNvSpPr txBox="1"/>
          <p:nvPr/>
        </p:nvSpPr>
        <p:spPr>
          <a:xfrm>
            <a:off x="395536" y="5085184"/>
            <a:ext cx="3408205" cy="923330"/>
          </a:xfrm>
          <a:prstGeom prst="rect">
            <a:avLst/>
          </a:prstGeom>
          <a:noFill/>
        </p:spPr>
        <p:txBody>
          <a:bodyPr wrap="none" rtlCol="0">
            <a:spAutoFit/>
          </a:bodyPr>
          <a:lstStyle/>
          <a:p>
            <a:r>
              <a:rPr lang="ja-JP" altLang="en-US" dirty="0" smtClean="0">
                <a:solidFill>
                  <a:srgbClr val="0000FF"/>
                </a:solidFill>
              </a:rPr>
              <a:t>計算する固有状態の本数が減る</a:t>
            </a:r>
            <a:endParaRPr lang="en-US" altLang="ja-JP" dirty="0" smtClean="0">
              <a:solidFill>
                <a:srgbClr val="0000FF"/>
              </a:solidFill>
            </a:endParaRPr>
          </a:p>
          <a:p>
            <a:endParaRPr kumimoji="1" lang="en-US" altLang="ja-JP" dirty="0">
              <a:solidFill>
                <a:srgbClr val="0000FF"/>
              </a:solidFill>
            </a:endParaRPr>
          </a:p>
          <a:p>
            <a:r>
              <a:rPr lang="ja-JP" altLang="en-US" dirty="0" smtClean="0">
                <a:solidFill>
                  <a:srgbClr val="0000FF"/>
                </a:solidFill>
              </a:rPr>
              <a:t>粗いグリッド（低いカットオフ波数）</a:t>
            </a:r>
            <a:endParaRPr kumimoji="1" lang="ja-JP" altLang="en-US" dirty="0">
              <a:solidFill>
                <a:srgbClr val="0000FF"/>
              </a:solidFill>
            </a:endParaRPr>
          </a:p>
        </p:txBody>
      </p:sp>
      <p:sp>
        <p:nvSpPr>
          <p:cNvPr id="4" name="テキスト ボックス 3"/>
          <p:cNvSpPr txBox="1"/>
          <p:nvPr/>
        </p:nvSpPr>
        <p:spPr>
          <a:xfrm>
            <a:off x="467544" y="6309320"/>
            <a:ext cx="2823910" cy="369332"/>
          </a:xfrm>
          <a:prstGeom prst="rect">
            <a:avLst/>
          </a:prstGeom>
          <a:noFill/>
        </p:spPr>
        <p:txBody>
          <a:bodyPr wrap="none" rtlCol="0">
            <a:spAutoFit/>
          </a:bodyPr>
          <a:lstStyle/>
          <a:p>
            <a:r>
              <a:rPr kumimoji="1" lang="ja-JP" altLang="en-US" dirty="0" smtClean="0"/>
              <a:t>ノルム保存、ウルトラソフト</a:t>
            </a:r>
            <a:endParaRPr kumimoji="1" lang="ja-JP" alt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pPr>
              <a:defRPr/>
            </a:pPr>
            <a:r>
              <a:rPr lang="ja-JP" altLang="en-US" dirty="0" smtClean="0"/>
              <a:t>擬ポテンシャル：局所＋非局所演算子</a:t>
            </a:r>
            <a:endParaRPr lang="ja-JP" altLang="en-US" dirty="0"/>
          </a:p>
        </p:txBody>
      </p:sp>
      <p:graphicFrame>
        <p:nvGraphicFramePr>
          <p:cNvPr id="54274" name="Object 54"/>
          <p:cNvGraphicFramePr>
            <a:graphicFrameLocks noChangeAspect="1"/>
          </p:cNvGraphicFramePr>
          <p:nvPr/>
        </p:nvGraphicFramePr>
        <p:xfrm>
          <a:off x="985838" y="1125538"/>
          <a:ext cx="5272087" cy="692150"/>
        </p:xfrm>
        <a:graphic>
          <a:graphicData uri="http://schemas.openxmlformats.org/presentationml/2006/ole">
            <mc:AlternateContent xmlns:mc="http://schemas.openxmlformats.org/markup-compatibility/2006">
              <mc:Choice xmlns:v="urn:schemas-microsoft-com:vml" Requires="v">
                <p:oleObj spid="_x0000_s85117" name="数式" r:id="rId3" imgW="3289300" imgH="431800" progId="Equation.3">
                  <p:embed/>
                </p:oleObj>
              </mc:Choice>
              <mc:Fallback>
                <p:oleObj name="数式" r:id="rId3" imgW="3289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1125538"/>
                        <a:ext cx="5272087"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4275" name="Object 54"/>
          <p:cNvGraphicFramePr>
            <a:graphicFrameLocks noChangeAspect="1"/>
          </p:cNvGraphicFramePr>
          <p:nvPr/>
        </p:nvGraphicFramePr>
        <p:xfrm>
          <a:off x="827088" y="2492375"/>
          <a:ext cx="5862637" cy="692150"/>
        </p:xfrm>
        <a:graphic>
          <a:graphicData uri="http://schemas.openxmlformats.org/presentationml/2006/ole">
            <mc:AlternateContent xmlns:mc="http://schemas.openxmlformats.org/markup-compatibility/2006">
              <mc:Choice xmlns:v="urn:schemas-microsoft-com:vml" Requires="v">
                <p:oleObj spid="_x0000_s85118" name="数式" r:id="rId5" imgW="3657600" imgH="431800" progId="Equation.3">
                  <p:embed/>
                </p:oleObj>
              </mc:Choice>
              <mc:Fallback>
                <p:oleObj name="数式" r:id="rId5" imgW="36576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492375"/>
                        <a:ext cx="5862637"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4276" name="Object 46"/>
          <p:cNvGraphicFramePr>
            <a:graphicFrameLocks noChangeAspect="1"/>
          </p:cNvGraphicFramePr>
          <p:nvPr/>
        </p:nvGraphicFramePr>
        <p:xfrm>
          <a:off x="6829425" y="1125538"/>
          <a:ext cx="1846263" cy="703262"/>
        </p:xfrm>
        <a:graphic>
          <a:graphicData uri="http://schemas.openxmlformats.org/presentationml/2006/ole">
            <mc:AlternateContent xmlns:mc="http://schemas.openxmlformats.org/markup-compatibility/2006">
              <mc:Choice xmlns:v="urn:schemas-microsoft-com:vml" Requires="v">
                <p:oleObj spid="_x0000_s85119" name="数式" r:id="rId7" imgW="1231366" imgH="469696" progId="Equation.3">
                  <p:embed/>
                </p:oleObj>
              </mc:Choice>
              <mc:Fallback>
                <p:oleObj name="数式" r:id="rId7" imgW="1231366" imgH="46969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6829425" y="1125538"/>
                        <a:ext cx="1846263"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4277" name="Object 54"/>
          <p:cNvGraphicFramePr>
            <a:graphicFrameLocks noChangeAspect="1"/>
          </p:cNvGraphicFramePr>
          <p:nvPr/>
        </p:nvGraphicFramePr>
        <p:xfrm>
          <a:off x="1187450" y="4076700"/>
          <a:ext cx="3806825" cy="733425"/>
        </p:xfrm>
        <a:graphic>
          <a:graphicData uri="http://schemas.openxmlformats.org/presentationml/2006/ole">
            <mc:AlternateContent xmlns:mc="http://schemas.openxmlformats.org/markup-compatibility/2006">
              <mc:Choice xmlns:v="urn:schemas-microsoft-com:vml" Requires="v">
                <p:oleObj spid="_x0000_s85120" name="数式" r:id="rId9" imgW="2374900" imgH="457200" progId="Equation.3">
                  <p:embed/>
                </p:oleObj>
              </mc:Choice>
              <mc:Fallback>
                <p:oleObj name="数式" r:id="rId9" imgW="23749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4076700"/>
                        <a:ext cx="3806825"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4278" name="Object 54"/>
          <p:cNvGraphicFramePr>
            <a:graphicFrameLocks noChangeAspect="1"/>
          </p:cNvGraphicFramePr>
          <p:nvPr/>
        </p:nvGraphicFramePr>
        <p:xfrm>
          <a:off x="1620838" y="5022850"/>
          <a:ext cx="2217737" cy="998538"/>
        </p:xfrm>
        <a:graphic>
          <a:graphicData uri="http://schemas.openxmlformats.org/presentationml/2006/ole">
            <mc:AlternateContent xmlns:mc="http://schemas.openxmlformats.org/markup-compatibility/2006">
              <mc:Choice xmlns:v="urn:schemas-microsoft-com:vml" Requires="v">
                <p:oleObj spid="_x0000_s85121" name="数式" r:id="rId11" imgW="1384300" imgH="622300" progId="Equation.3">
                  <p:embed/>
                </p:oleObj>
              </mc:Choice>
              <mc:Fallback>
                <p:oleObj name="数式" r:id="rId11" imgW="1384300" imgH="622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0838" y="5022850"/>
                        <a:ext cx="2217737" cy="99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4279" name="テキスト ボックス 10"/>
          <p:cNvSpPr txBox="1">
            <a:spLocks noChangeArrowheads="1"/>
          </p:cNvSpPr>
          <p:nvPr/>
        </p:nvSpPr>
        <p:spPr bwMode="auto">
          <a:xfrm>
            <a:off x="4211638" y="5153025"/>
            <a:ext cx="42322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原子ａを中心とするある小さい半径の内側</a:t>
            </a:r>
            <a:endParaRPr lang="en-US" altLang="ja-JP" sz="1800"/>
          </a:p>
          <a:p>
            <a:r>
              <a:rPr lang="ja-JP" altLang="en-US" sz="1800"/>
              <a:t>でのみ値を持つ</a:t>
            </a:r>
          </a:p>
        </p:txBody>
      </p:sp>
      <p:sp>
        <p:nvSpPr>
          <p:cNvPr id="54280" name="テキスト ボックス 11"/>
          <p:cNvSpPr txBox="1">
            <a:spLocks noChangeArrowheads="1"/>
          </p:cNvSpPr>
          <p:nvPr/>
        </p:nvSpPr>
        <p:spPr bwMode="auto">
          <a:xfrm>
            <a:off x="179388" y="3573463"/>
            <a:ext cx="1570037"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非局所演算子</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26" name="Rectangle 18"/>
          <p:cNvSpPr>
            <a:spLocks noGrp="1" noChangeArrowheads="1"/>
          </p:cNvSpPr>
          <p:nvPr>
            <p:ph type="title"/>
          </p:nvPr>
        </p:nvSpPr>
        <p:spPr/>
        <p:txBody>
          <a:bodyPr/>
          <a:lstStyle/>
          <a:p>
            <a:pPr>
              <a:defRPr/>
            </a:pPr>
            <a:r>
              <a:rPr lang="ja-JP" altLang="en-US" sz="3600" smtClean="0"/>
              <a:t>アルゴリズム</a:t>
            </a:r>
            <a:r>
              <a:rPr lang="en-US" altLang="ja-JP" sz="3600" smtClean="0"/>
              <a:t>①</a:t>
            </a:r>
          </a:p>
        </p:txBody>
      </p:sp>
      <p:sp>
        <p:nvSpPr>
          <p:cNvPr id="95234" name="Rectangle 58"/>
          <p:cNvSpPr>
            <a:spLocks noChangeArrowheads="1"/>
          </p:cNvSpPr>
          <p:nvPr/>
        </p:nvSpPr>
        <p:spPr bwMode="auto">
          <a:xfrm>
            <a:off x="584200" y="4221163"/>
            <a:ext cx="7875588" cy="1295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95235" name="Rectangle 55"/>
          <p:cNvSpPr>
            <a:spLocks noChangeArrowheads="1"/>
          </p:cNvSpPr>
          <p:nvPr/>
        </p:nvSpPr>
        <p:spPr bwMode="auto">
          <a:xfrm>
            <a:off x="1258888" y="2349500"/>
            <a:ext cx="6481762" cy="11509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95236" name="Rectangle 61"/>
          <p:cNvSpPr>
            <a:spLocks noChangeArrowheads="1"/>
          </p:cNvSpPr>
          <p:nvPr/>
        </p:nvSpPr>
        <p:spPr bwMode="auto">
          <a:xfrm>
            <a:off x="76200" y="1001713"/>
            <a:ext cx="89916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95237" name="Text Box 40"/>
          <p:cNvSpPr txBox="1">
            <a:spLocks noChangeArrowheads="1"/>
          </p:cNvSpPr>
          <p:nvPr/>
        </p:nvSpPr>
        <p:spPr bwMode="auto">
          <a:xfrm>
            <a:off x="3563938" y="50800"/>
            <a:ext cx="338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solidFill>
                  <a:schemeClr val="bg1"/>
                </a:solidFill>
                <a:latin typeface="HGS創英角ﾎﾟｯﾌﾟ体" charset="0"/>
                <a:ea typeface="HGS創英角ﾎﾟｯﾌﾟ体" charset="0"/>
                <a:cs typeface="HGS創英角ﾎﾟｯﾌﾟ体" charset="0"/>
              </a:rPr>
              <a:t>部分空間反復法（共役勾配法）</a:t>
            </a:r>
            <a:endParaRPr lang="en-US" altLang="ja-JP" sz="1800">
              <a:solidFill>
                <a:schemeClr val="bg1"/>
              </a:solidFill>
              <a:latin typeface="HGS創英角ﾎﾟｯﾌﾟ体" charset="0"/>
              <a:ea typeface="HGS創英角ﾎﾟｯﾌﾟ体" charset="0"/>
              <a:cs typeface="HGS創英角ﾎﾟｯﾌﾟ体" charset="0"/>
            </a:endParaRPr>
          </a:p>
          <a:p>
            <a:r>
              <a:rPr lang="ja-JP" altLang="en-US" sz="1800">
                <a:solidFill>
                  <a:schemeClr val="bg1"/>
                </a:solidFill>
                <a:latin typeface="HGS創英角ﾎﾟｯﾌﾟ体" charset="0"/>
                <a:ea typeface="HGS創英角ﾎﾟｯﾌﾟ体" charset="0"/>
                <a:cs typeface="HGS創英角ﾎﾟｯﾌﾟ体" charset="0"/>
              </a:rPr>
              <a:t>（</a:t>
            </a:r>
            <a:r>
              <a:rPr lang="en-US" altLang="ja-JP" sz="1800">
                <a:solidFill>
                  <a:schemeClr val="bg1"/>
                </a:solidFill>
                <a:latin typeface="HGS創英角ﾎﾟｯﾌﾟ体" charset="0"/>
                <a:ea typeface="HGS創英角ﾎﾟｯﾌﾟ体" charset="0"/>
                <a:cs typeface="HGS創英角ﾎﾟｯﾌﾟ体" charset="0"/>
              </a:rPr>
              <a:t>Rayleigh-Ritz</a:t>
            </a:r>
            <a:r>
              <a:rPr lang="ja-JP" altLang="en-US" sz="1800">
                <a:solidFill>
                  <a:schemeClr val="bg1"/>
                </a:solidFill>
                <a:latin typeface="HGS創英角ﾎﾟｯﾌﾟ体" charset="0"/>
                <a:ea typeface="HGS創英角ﾎﾟｯﾌﾟ体" charset="0"/>
                <a:cs typeface="HGS創英角ﾎﾟｯﾌﾟ体" charset="0"/>
              </a:rPr>
              <a:t>法）</a:t>
            </a:r>
          </a:p>
        </p:txBody>
      </p:sp>
      <p:sp>
        <p:nvSpPr>
          <p:cNvPr id="95238" name="Text Box 41"/>
          <p:cNvSpPr txBox="1">
            <a:spLocks noChangeArrowheads="1"/>
          </p:cNvSpPr>
          <p:nvPr/>
        </p:nvSpPr>
        <p:spPr bwMode="auto">
          <a:xfrm>
            <a:off x="6243638" y="1081088"/>
            <a:ext cx="2903537" cy="73818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a:solidFill>
                  <a:srgbClr val="000000"/>
                </a:solidFill>
                <a:latin typeface="HGS創英角ﾎﾟｯﾌﾟ体" charset="0"/>
                <a:ea typeface="HGS創英角ﾎﾟｯﾌﾟ体" charset="0"/>
                <a:cs typeface="HGS創英角ﾎﾟｯﾌﾟ体" charset="0"/>
              </a:rPr>
              <a:t>N</a:t>
            </a:r>
            <a:r>
              <a:rPr lang="en-US" altLang="ja-JP" sz="1400" baseline="-25000">
                <a:solidFill>
                  <a:srgbClr val="000000"/>
                </a:solidFill>
                <a:latin typeface="HGS創英角ﾎﾟｯﾌﾟ体" charset="0"/>
                <a:ea typeface="HGS創英角ﾎﾟｯﾌﾟ体" charset="0"/>
                <a:cs typeface="HGS創英角ﾎﾟｯﾌﾟ体" charset="0"/>
              </a:rPr>
              <a:t>grid</a:t>
            </a:r>
            <a:r>
              <a:rPr lang="ja-JP" altLang="en-US" sz="1400">
                <a:solidFill>
                  <a:srgbClr val="000000"/>
                </a:solidFill>
                <a:latin typeface="HGS創英角ﾎﾟｯﾌﾟ体" charset="0"/>
                <a:ea typeface="HGS創英角ﾎﾟｯﾌﾟ体" charset="0"/>
                <a:cs typeface="HGS創英角ﾎﾟｯﾌﾟ体" charset="0"/>
              </a:rPr>
              <a:t>次元ハミルトニアンの固有状態</a:t>
            </a:r>
            <a:endParaRPr lang="en-US" altLang="ja-JP" sz="1400">
              <a:solidFill>
                <a:srgbClr val="000000"/>
              </a:solidFill>
              <a:latin typeface="HGS創英角ﾎﾟｯﾌﾟ体" charset="0"/>
              <a:ea typeface="HGS創英角ﾎﾟｯﾌﾟ体" charset="0"/>
              <a:cs typeface="HGS創英角ﾎﾟｯﾌﾟ体" charset="0"/>
            </a:endParaRPr>
          </a:p>
          <a:p>
            <a:r>
              <a:rPr lang="ja-JP" altLang="en-US" sz="1400">
                <a:solidFill>
                  <a:srgbClr val="000000"/>
                </a:solidFill>
                <a:latin typeface="HGS創英角ﾎﾟｯﾌﾟ体" charset="0"/>
                <a:ea typeface="HGS創英角ﾎﾟｯﾌﾟ体" charset="0"/>
                <a:cs typeface="HGS創英角ﾎﾟｯﾌﾟ体" charset="0"/>
              </a:rPr>
              <a:t>を固有値の小さい方から</a:t>
            </a:r>
            <a:r>
              <a:rPr lang="en-US" altLang="ja-JP" sz="1400">
                <a:solidFill>
                  <a:schemeClr val="hlink"/>
                </a:solidFill>
                <a:latin typeface="HGS創英角ﾎﾟｯﾌﾟ体" charset="0"/>
                <a:ea typeface="HGS創英角ﾎﾟｯﾌﾟ体" charset="0"/>
                <a:cs typeface="HGS創英角ﾎﾟｯﾌﾟ体" charset="0"/>
              </a:rPr>
              <a:t>N</a:t>
            </a:r>
            <a:r>
              <a:rPr lang="en-US" altLang="ja-JP" sz="1400">
                <a:solidFill>
                  <a:srgbClr val="000000"/>
                </a:solidFill>
                <a:latin typeface="HGS創英角ﾎﾟｯﾌﾟ体" charset="0"/>
                <a:ea typeface="HGS創英角ﾎﾟｯﾌﾟ体" charset="0"/>
                <a:cs typeface="HGS創英角ﾎﾟｯﾌﾟ体" charset="0"/>
              </a:rPr>
              <a:t>(≪N</a:t>
            </a:r>
            <a:r>
              <a:rPr lang="en-US" altLang="ja-JP" sz="1400" baseline="-25000">
                <a:solidFill>
                  <a:srgbClr val="000000"/>
                </a:solidFill>
                <a:latin typeface="HGS創英角ﾎﾟｯﾌﾟ体" charset="0"/>
                <a:ea typeface="HGS創英角ﾎﾟｯﾌﾟ体" charset="0"/>
                <a:cs typeface="HGS創英角ﾎﾟｯﾌﾟ体" charset="0"/>
              </a:rPr>
              <a:t>grid</a:t>
            </a:r>
            <a:r>
              <a:rPr lang="en-US" altLang="ja-JP" sz="1400">
                <a:solidFill>
                  <a:srgbClr val="000000"/>
                </a:solidFill>
                <a:latin typeface="HGS創英角ﾎﾟｯﾌﾟ体" charset="0"/>
                <a:ea typeface="HGS創英角ﾎﾟｯﾌﾟ体" charset="0"/>
                <a:cs typeface="HGS創英角ﾎﾟｯﾌﾟ体" charset="0"/>
              </a:rPr>
              <a:t>)</a:t>
            </a:r>
            <a:r>
              <a:rPr lang="ja-JP" altLang="en-US" sz="1400">
                <a:solidFill>
                  <a:srgbClr val="000000"/>
                </a:solidFill>
                <a:latin typeface="HGS創英角ﾎﾟｯﾌﾟ体" charset="0"/>
                <a:ea typeface="HGS創英角ﾎﾟｯﾌﾟ体" charset="0"/>
                <a:cs typeface="HGS創英角ﾎﾟｯﾌﾟ体" charset="0"/>
              </a:rPr>
              <a:t>本</a:t>
            </a:r>
            <a:endParaRPr lang="en-US" altLang="ja-JP" sz="1400">
              <a:solidFill>
                <a:srgbClr val="000000"/>
              </a:solidFill>
              <a:latin typeface="HGS創英角ﾎﾟｯﾌﾟ体" charset="0"/>
              <a:ea typeface="HGS創英角ﾎﾟｯﾌﾟ体" charset="0"/>
              <a:cs typeface="HGS創英角ﾎﾟｯﾌﾟ体" charset="0"/>
            </a:endParaRPr>
          </a:p>
          <a:p>
            <a:r>
              <a:rPr lang="ja-JP" altLang="en-US" sz="1400">
                <a:solidFill>
                  <a:srgbClr val="000000"/>
                </a:solidFill>
                <a:latin typeface="HGS創英角ﾎﾟｯﾌﾟ体" charset="0"/>
                <a:ea typeface="HGS創英角ﾎﾟｯﾌﾟ体" charset="0"/>
                <a:cs typeface="HGS創英角ﾎﾟｯﾌﾟ体" charset="0"/>
              </a:rPr>
              <a:t>求めよ。</a:t>
            </a:r>
          </a:p>
        </p:txBody>
      </p:sp>
      <p:graphicFrame>
        <p:nvGraphicFramePr>
          <p:cNvPr id="95239" name="Object 54"/>
          <p:cNvGraphicFramePr>
            <a:graphicFrameLocks noChangeAspect="1"/>
          </p:cNvGraphicFramePr>
          <p:nvPr/>
        </p:nvGraphicFramePr>
        <p:xfrm>
          <a:off x="1462088" y="1125538"/>
          <a:ext cx="4316412" cy="692150"/>
        </p:xfrm>
        <a:graphic>
          <a:graphicData uri="http://schemas.openxmlformats.org/presentationml/2006/ole">
            <mc:AlternateContent xmlns:mc="http://schemas.openxmlformats.org/markup-compatibility/2006">
              <mc:Choice xmlns:v="urn:schemas-microsoft-com:vml" Requires="v">
                <p:oleObj spid="_x0000_s89185" name="数式" r:id="rId3" imgW="2692400" imgH="431800" progId="Equation.3">
                  <p:embed/>
                </p:oleObj>
              </mc:Choice>
              <mc:Fallback>
                <p:oleObj name="数式" r:id="rId3" imgW="26924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088" y="1125538"/>
                        <a:ext cx="4316412"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6617" name="Text Box 45"/>
          <p:cNvSpPr txBox="1">
            <a:spLocks noChangeArrowheads="1"/>
          </p:cNvSpPr>
          <p:nvPr/>
        </p:nvSpPr>
        <p:spPr bwMode="auto">
          <a:xfrm>
            <a:off x="539750" y="4144963"/>
            <a:ext cx="3621088" cy="346075"/>
          </a:xfrm>
          <a:prstGeom prst="rect">
            <a:avLst/>
          </a:prstGeom>
          <a:solidFill>
            <a:schemeClr val="bg1"/>
          </a:solidFill>
          <a:ln w="9525">
            <a:solidFill>
              <a:schemeClr val="tx1"/>
            </a:solidFill>
            <a:miter lim="800000"/>
            <a:headEnd/>
            <a:tailEnd/>
          </a:ln>
          <a:effectLst>
            <a:outerShdw blurRad="63500" dist="38099" dir="2700000" algn="ctr" rotWithShape="0">
              <a:srgbClr val="000000">
                <a:alpha val="74998"/>
              </a:srgbClr>
            </a:outerShdw>
          </a:effectLst>
        </p:spPr>
        <p:txBody>
          <a:bodyPr wrap="non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fontAlgn="base">
              <a:spcBef>
                <a:spcPct val="0"/>
              </a:spcBef>
              <a:spcAft>
                <a:spcPct val="0"/>
              </a:spcAft>
              <a:defRPr kumimoji="1">
                <a:solidFill>
                  <a:schemeClr val="tx1"/>
                </a:solidFill>
                <a:latin typeface="Arial" charset="0"/>
                <a:ea typeface="ＭＳ Ｐゴシック" charset="0"/>
              </a:defRPr>
            </a:lvl6pPr>
            <a:lvl7pPr marL="2971800" indent="-228600" fontAlgn="base">
              <a:spcBef>
                <a:spcPct val="0"/>
              </a:spcBef>
              <a:spcAft>
                <a:spcPct val="0"/>
              </a:spcAft>
              <a:defRPr kumimoji="1">
                <a:solidFill>
                  <a:schemeClr val="tx1"/>
                </a:solidFill>
                <a:latin typeface="Arial" charset="0"/>
                <a:ea typeface="ＭＳ Ｐゴシック" charset="0"/>
              </a:defRPr>
            </a:lvl7pPr>
            <a:lvl8pPr marL="3429000" indent="-228600" fontAlgn="base">
              <a:spcBef>
                <a:spcPct val="0"/>
              </a:spcBef>
              <a:spcAft>
                <a:spcPct val="0"/>
              </a:spcAft>
              <a:defRPr kumimoji="1">
                <a:solidFill>
                  <a:schemeClr val="tx1"/>
                </a:solidFill>
                <a:latin typeface="Arial" charset="0"/>
                <a:ea typeface="ＭＳ Ｐゴシック" charset="0"/>
              </a:defRPr>
            </a:lvl8pPr>
            <a:lvl9pPr marL="3886200" indent="-228600" fontAlgn="base">
              <a:spcBef>
                <a:spcPct val="0"/>
              </a:spcBef>
              <a:spcAft>
                <a:spcPct val="0"/>
              </a:spcAft>
              <a:defRPr kumimoji="1">
                <a:solidFill>
                  <a:schemeClr val="tx1"/>
                </a:solidFill>
                <a:latin typeface="Arial" charset="0"/>
                <a:ea typeface="ＭＳ Ｐゴシック" charset="0"/>
              </a:defRPr>
            </a:lvl9pPr>
          </a:lstStyle>
          <a:p>
            <a:pPr>
              <a:defRPr/>
            </a:pPr>
            <a:r>
              <a:rPr lang="ja-JP" altLang="en-US" sz="1600" smtClean="0">
                <a:solidFill>
                  <a:srgbClr val="000000"/>
                </a:solidFill>
                <a:latin typeface="HGS創英角ﾎﾟｯﾌﾟ体" charset="0"/>
                <a:ea typeface="HGS創英角ﾎﾟｯﾌﾟ体" charset="0"/>
                <a:cs typeface="HGS創英角ﾎﾟｯﾌﾟ体" charset="0"/>
              </a:rPr>
              <a:t>共役勾配法による</a:t>
            </a:r>
            <a:r>
              <a:rPr lang="en-US" altLang="ja-JP" sz="1600" smtClean="0">
                <a:solidFill>
                  <a:srgbClr val="000000"/>
                </a:solidFill>
                <a:latin typeface="HGS創英角ﾎﾟｯﾌﾟ体" charset="0"/>
                <a:ea typeface="HGS創英角ﾎﾟｯﾌﾟ体" charset="0"/>
                <a:cs typeface="HGS創英角ﾎﾟｯﾌﾟ体" charset="0"/>
              </a:rPr>
              <a:t>Reyleigh</a:t>
            </a:r>
            <a:r>
              <a:rPr lang="ja-JP" altLang="en-US" sz="1600" smtClean="0">
                <a:solidFill>
                  <a:srgbClr val="000000"/>
                </a:solidFill>
                <a:latin typeface="HGS創英角ﾎﾟｯﾌﾟ体" charset="0"/>
                <a:ea typeface="HGS創英角ﾎﾟｯﾌﾟ体" charset="0"/>
                <a:cs typeface="HGS創英角ﾎﾟｯﾌﾟ体" charset="0"/>
              </a:rPr>
              <a:t>商の最小化</a:t>
            </a:r>
          </a:p>
        </p:txBody>
      </p:sp>
      <p:sp>
        <p:nvSpPr>
          <p:cNvPr id="95241" name="Text Box 20"/>
          <p:cNvSpPr txBox="1">
            <a:spLocks noChangeArrowheads="1"/>
          </p:cNvSpPr>
          <p:nvPr/>
        </p:nvSpPr>
        <p:spPr bwMode="auto">
          <a:xfrm>
            <a:off x="3275013" y="5008563"/>
            <a:ext cx="247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200">
                <a:solidFill>
                  <a:srgbClr val="000000"/>
                </a:solidFill>
                <a:latin typeface="HGS創英角ﾎﾟｯﾌﾟ体" charset="0"/>
                <a:ea typeface="HGS創英角ﾎﾟｯﾌﾟ体" charset="0"/>
                <a:cs typeface="HGS創英角ﾎﾟｯﾌﾟ体" charset="0"/>
              </a:rPr>
              <a:t>という形でベクトル（波動関数）</a:t>
            </a:r>
            <a:endParaRPr lang="en-US" altLang="ja-JP" sz="1200">
              <a:solidFill>
                <a:srgbClr val="000000"/>
              </a:solidFill>
              <a:latin typeface="HGS創英角ﾎﾟｯﾌﾟ体" charset="0"/>
              <a:ea typeface="HGS創英角ﾎﾟｯﾌﾟ体" charset="0"/>
              <a:cs typeface="HGS創英角ﾎﾟｯﾌﾟ体" charset="0"/>
            </a:endParaRPr>
          </a:p>
          <a:p>
            <a:r>
              <a:rPr lang="ja-JP" altLang="en-US" sz="1200">
                <a:solidFill>
                  <a:srgbClr val="000000"/>
                </a:solidFill>
                <a:latin typeface="HGS創英角ﾎﾟｯﾌﾟ体" charset="0"/>
                <a:ea typeface="HGS創英角ﾎﾟｯﾌﾟ体" charset="0"/>
                <a:cs typeface="HGS創英角ﾎﾟｯﾌﾟ体" charset="0"/>
              </a:rPr>
              <a:t>を更新していく</a:t>
            </a:r>
          </a:p>
        </p:txBody>
      </p:sp>
      <p:sp>
        <p:nvSpPr>
          <p:cNvPr id="95242" name="Text Box 29"/>
          <p:cNvSpPr txBox="1">
            <a:spLocks noChangeArrowheads="1"/>
          </p:cNvSpPr>
          <p:nvPr/>
        </p:nvSpPr>
        <p:spPr bwMode="auto">
          <a:xfrm>
            <a:off x="6299200" y="4292600"/>
            <a:ext cx="20129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200">
                <a:solidFill>
                  <a:srgbClr val="000000"/>
                </a:solidFill>
                <a:latin typeface="HGS創英角ﾎﾟｯﾌﾟ体" charset="0"/>
                <a:ea typeface="HGS創英角ﾎﾟｯﾌﾟ体" charset="0"/>
                <a:cs typeface="HGS創英角ﾎﾟｯﾌﾟ体" charset="0"/>
              </a:rPr>
              <a:t>具体的アルゴリズムは</a:t>
            </a:r>
            <a:endParaRPr lang="en-US" altLang="ja-JP" sz="1200">
              <a:solidFill>
                <a:srgbClr val="000000"/>
              </a:solidFill>
              <a:latin typeface="HGS創英角ﾎﾟｯﾌﾟ体" charset="0"/>
              <a:ea typeface="HGS創英角ﾎﾟｯﾌﾟ体" charset="0"/>
              <a:cs typeface="HGS創英角ﾎﾟｯﾌﾟ体" charset="0"/>
            </a:endParaRPr>
          </a:p>
          <a:p>
            <a:r>
              <a:rPr lang="ja-JP" altLang="en-US" sz="1200">
                <a:solidFill>
                  <a:srgbClr val="000000"/>
                </a:solidFill>
                <a:latin typeface="HGS創英角ﾎﾟｯﾌﾟ体" charset="0"/>
                <a:ea typeface="HGS創英角ﾎﾟｯﾌﾟ体" charset="0"/>
                <a:cs typeface="HGS創英角ﾎﾟｯﾌﾟ体" charset="0"/>
              </a:rPr>
              <a:t>　</a:t>
            </a:r>
            <a:r>
              <a:rPr lang="en-US" altLang="ja-JP" sz="1200">
                <a:solidFill>
                  <a:srgbClr val="000000"/>
                </a:solidFill>
                <a:latin typeface="HGS創英角ﾎﾟｯﾌﾟ体" charset="0"/>
                <a:ea typeface="HGS創英角ﾎﾟｯﾌﾟ体" charset="0"/>
                <a:cs typeface="HGS創英角ﾎﾟｯﾌﾟ体" charset="0"/>
              </a:rPr>
              <a:t>Numerical Recipes</a:t>
            </a:r>
          </a:p>
          <a:p>
            <a:r>
              <a:rPr lang="ja-JP" altLang="en-US" sz="1200">
                <a:solidFill>
                  <a:srgbClr val="000000"/>
                </a:solidFill>
                <a:latin typeface="HGS創英角ﾎﾟｯﾌﾟ体" charset="0"/>
                <a:ea typeface="HGS創英角ﾎﾟｯﾌﾟ体" charset="0"/>
                <a:cs typeface="HGS創英角ﾎﾟｯﾌﾟ体" charset="0"/>
              </a:rPr>
              <a:t>　「最適化」と名の付く本</a:t>
            </a:r>
            <a:endParaRPr lang="en-US" altLang="ja-JP" sz="1200">
              <a:solidFill>
                <a:srgbClr val="000000"/>
              </a:solidFill>
              <a:latin typeface="HGS創英角ﾎﾟｯﾌﾟ体" charset="0"/>
              <a:ea typeface="HGS創英角ﾎﾟｯﾌﾟ体" charset="0"/>
              <a:cs typeface="HGS創英角ﾎﾟｯﾌﾟ体" charset="0"/>
            </a:endParaRPr>
          </a:p>
          <a:p>
            <a:r>
              <a:rPr lang="ja-JP" altLang="en-US" sz="1200">
                <a:solidFill>
                  <a:srgbClr val="000000"/>
                </a:solidFill>
                <a:latin typeface="HGS創英角ﾎﾟｯﾌﾟ体" charset="0"/>
                <a:ea typeface="HGS創英角ﾎﾟｯﾌﾟ体" charset="0"/>
                <a:cs typeface="HGS創英角ﾎﾟｯﾌﾟ体" charset="0"/>
              </a:rPr>
              <a:t>にある。ただしこの時点で</a:t>
            </a:r>
            <a:endParaRPr lang="en-US" altLang="ja-JP" sz="1200">
              <a:solidFill>
                <a:srgbClr val="000000"/>
              </a:solidFill>
              <a:latin typeface="HGS創英角ﾎﾟｯﾌﾟ体" charset="0"/>
              <a:ea typeface="HGS創英角ﾎﾟｯﾌﾟ体" charset="0"/>
              <a:cs typeface="HGS創英角ﾎﾟｯﾌﾟ体" charset="0"/>
            </a:endParaRPr>
          </a:p>
          <a:p>
            <a:r>
              <a:rPr lang="ja-JP" altLang="en-US" sz="1200">
                <a:solidFill>
                  <a:srgbClr val="000000"/>
                </a:solidFill>
                <a:latin typeface="HGS創英角ﾎﾟｯﾌﾟ体" charset="0"/>
                <a:ea typeface="HGS創英角ﾎﾟｯﾌﾟ体" charset="0"/>
                <a:cs typeface="HGS創英角ﾎﾟｯﾌﾟ体" charset="0"/>
              </a:rPr>
              <a:t>本気の最小化はしない</a:t>
            </a:r>
            <a:endParaRPr lang="en-US" altLang="ja-JP" sz="1200">
              <a:solidFill>
                <a:srgbClr val="000000"/>
              </a:solidFill>
              <a:latin typeface="HGS創英角ﾎﾟｯﾌﾟ体" charset="0"/>
              <a:ea typeface="HGS創英角ﾎﾟｯﾌﾟ体" charset="0"/>
              <a:cs typeface="HGS創英角ﾎﾟｯﾌﾟ体" charset="0"/>
            </a:endParaRPr>
          </a:p>
          <a:p>
            <a:r>
              <a:rPr lang="ja-JP" altLang="en-US" sz="1200">
                <a:solidFill>
                  <a:srgbClr val="000000"/>
                </a:solidFill>
                <a:latin typeface="HGS創英角ﾎﾟｯﾌﾟ体" charset="0"/>
                <a:ea typeface="HGS創英角ﾎﾟｯﾌﾟ体" charset="0"/>
                <a:cs typeface="HGS創英角ﾎﾟｯﾌﾟ体" charset="0"/>
              </a:rPr>
              <a:t>（反復</a:t>
            </a:r>
            <a:r>
              <a:rPr lang="en-US" altLang="ja-JP" sz="1200">
                <a:solidFill>
                  <a:srgbClr val="000000"/>
                </a:solidFill>
                <a:latin typeface="HGS創英角ﾎﾟｯﾌﾟ体" charset="0"/>
                <a:ea typeface="HGS創英角ﾎﾟｯﾌﾟ体" charset="0"/>
                <a:cs typeface="HGS創英角ﾎﾟｯﾌﾟ体" charset="0"/>
              </a:rPr>
              <a:t>3</a:t>
            </a:r>
            <a:r>
              <a:rPr lang="ja-JP" altLang="en-US" sz="1200">
                <a:solidFill>
                  <a:srgbClr val="000000"/>
                </a:solidFill>
                <a:latin typeface="HGS創英角ﾎﾟｯﾌﾟ体" charset="0"/>
                <a:ea typeface="HGS創英角ﾎﾟｯﾌﾟ体" charset="0"/>
                <a:cs typeface="HGS創英角ﾎﾟｯﾌﾟ体" charset="0"/>
              </a:rPr>
              <a:t>～</a:t>
            </a:r>
            <a:r>
              <a:rPr lang="en-US" altLang="ja-JP" sz="1200">
                <a:solidFill>
                  <a:srgbClr val="000000"/>
                </a:solidFill>
                <a:latin typeface="HGS創英角ﾎﾟｯﾌﾟ体" charset="0"/>
                <a:ea typeface="HGS創英角ﾎﾟｯﾌﾟ体" charset="0"/>
                <a:cs typeface="HGS創英角ﾎﾟｯﾌﾟ体" charset="0"/>
              </a:rPr>
              <a:t>4</a:t>
            </a:r>
            <a:r>
              <a:rPr lang="ja-JP" altLang="en-US" sz="1200">
                <a:solidFill>
                  <a:srgbClr val="000000"/>
                </a:solidFill>
                <a:latin typeface="HGS創英角ﾎﾟｯﾌﾟ体" charset="0"/>
                <a:ea typeface="HGS創英角ﾎﾟｯﾌﾟ体" charset="0"/>
                <a:cs typeface="HGS創英角ﾎﾟｯﾌﾟ体" charset="0"/>
              </a:rPr>
              <a:t>回でやめる）</a:t>
            </a:r>
          </a:p>
        </p:txBody>
      </p:sp>
      <p:sp>
        <p:nvSpPr>
          <p:cNvPr id="196620" name="Text Box 12"/>
          <p:cNvSpPr txBox="1">
            <a:spLocks noChangeArrowheads="1"/>
          </p:cNvSpPr>
          <p:nvPr/>
        </p:nvSpPr>
        <p:spPr bwMode="auto">
          <a:xfrm>
            <a:off x="1366838" y="2349500"/>
            <a:ext cx="6207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ja-JP" altLang="en-US">
                <a:latin typeface="HGS創英角ﾎﾟｯﾌﾟ体" charset="0"/>
                <a:ea typeface="HGS創英角ﾎﾟｯﾌﾟ体" charset="0"/>
                <a:cs typeface="HGS創英角ﾎﾟｯﾌﾟ体" charset="0"/>
              </a:rPr>
              <a:t>初期ベクトル（求めたい固有状態の本数</a:t>
            </a:r>
            <a:r>
              <a:rPr lang="en-US" altLang="ja-JP">
                <a:latin typeface="HGS創英角ﾎﾟｯﾌﾟ体" charset="0"/>
                <a:ea typeface="HGS創英角ﾎﾟｯﾌﾟ体" charset="0"/>
                <a:cs typeface="HGS創英角ﾎﾟｯﾌﾟ体" charset="0"/>
              </a:rPr>
              <a:t>(</a:t>
            </a:r>
            <a:r>
              <a:rPr lang="en-US" altLang="ja-JP">
                <a:solidFill>
                  <a:schemeClr val="hlink"/>
                </a:solidFill>
                <a:latin typeface="HGS創英角ﾎﾟｯﾌﾟ体" charset="0"/>
                <a:ea typeface="HGS創英角ﾎﾟｯﾌﾟ体" charset="0"/>
                <a:cs typeface="HGS創英角ﾎﾟｯﾌﾟ体" charset="0"/>
              </a:rPr>
              <a:t>N</a:t>
            </a:r>
            <a:r>
              <a:rPr lang="ja-JP" altLang="en-US">
                <a:latin typeface="HGS創英角ﾎﾟｯﾌﾟ体" charset="0"/>
                <a:ea typeface="HGS創英角ﾎﾟｯﾌﾟ体" charset="0"/>
                <a:cs typeface="HGS創英角ﾎﾟｯﾌﾟ体" charset="0"/>
              </a:rPr>
              <a:t>本</a:t>
            </a:r>
            <a:r>
              <a:rPr lang="en-US" altLang="ja-JP">
                <a:latin typeface="HGS創英角ﾎﾟｯﾌﾟ体" charset="0"/>
                <a:ea typeface="HGS創英角ﾎﾟｯﾌﾟ体" charset="0"/>
                <a:cs typeface="HGS創英角ﾎﾟｯﾌﾟ体" charset="0"/>
              </a:rPr>
              <a:t>)</a:t>
            </a:r>
            <a:r>
              <a:rPr lang="ja-JP" altLang="en-US">
                <a:latin typeface="HGS創英角ﾎﾟｯﾌﾟ体" charset="0"/>
                <a:ea typeface="HGS創英角ﾎﾟｯﾌﾟ体" charset="0"/>
                <a:cs typeface="HGS創英角ﾎﾟｯﾌﾟ体" charset="0"/>
              </a:rPr>
              <a:t>分用意する）</a:t>
            </a:r>
          </a:p>
        </p:txBody>
      </p:sp>
      <p:graphicFrame>
        <p:nvGraphicFramePr>
          <p:cNvPr id="95244" name="Object 54"/>
          <p:cNvGraphicFramePr>
            <a:graphicFrameLocks noChangeAspect="1"/>
          </p:cNvGraphicFramePr>
          <p:nvPr/>
        </p:nvGraphicFramePr>
        <p:xfrm>
          <a:off x="3168650" y="2894013"/>
          <a:ext cx="1404938" cy="469900"/>
        </p:xfrm>
        <a:graphic>
          <a:graphicData uri="http://schemas.openxmlformats.org/presentationml/2006/ole">
            <mc:AlternateContent xmlns:mc="http://schemas.openxmlformats.org/markup-compatibility/2006">
              <mc:Choice xmlns:v="urn:schemas-microsoft-com:vml" Requires="v">
                <p:oleObj spid="_x0000_s89186" name="数式" r:id="rId5" imgW="876300" imgH="292100" progId="Equation.3">
                  <p:embed/>
                </p:oleObj>
              </mc:Choice>
              <mc:Fallback>
                <p:oleObj name="数式" r:id="rId5" imgW="8763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650" y="2894013"/>
                        <a:ext cx="140493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6622" name="Text Box 14"/>
          <p:cNvSpPr txBox="1">
            <a:spLocks noChangeArrowheads="1"/>
          </p:cNvSpPr>
          <p:nvPr/>
        </p:nvSpPr>
        <p:spPr bwMode="auto">
          <a:xfrm>
            <a:off x="33338" y="936625"/>
            <a:ext cx="650875" cy="376238"/>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wrap="none">
            <a:spAutoFit/>
          </a:bodyPr>
          <a:lstStyle/>
          <a:p>
            <a:pPr>
              <a:defRPr/>
            </a:pPr>
            <a:r>
              <a:rPr lang="ja-JP" altLang="en-US">
                <a:latin typeface="HGS創英角ﾎﾟｯﾌﾟ体" charset="0"/>
                <a:ea typeface="HGS創英角ﾎﾟｯﾌﾟ体" charset="0"/>
                <a:cs typeface="HGS創英角ﾎﾟｯﾌﾟ体" charset="0"/>
              </a:rPr>
              <a:t>問題</a:t>
            </a:r>
          </a:p>
        </p:txBody>
      </p:sp>
      <p:graphicFrame>
        <p:nvGraphicFramePr>
          <p:cNvPr id="95246" name="Object 54"/>
          <p:cNvGraphicFramePr>
            <a:graphicFrameLocks noChangeAspect="1"/>
          </p:cNvGraphicFramePr>
          <p:nvPr/>
        </p:nvGraphicFramePr>
        <p:xfrm>
          <a:off x="836613" y="4554538"/>
          <a:ext cx="2016125" cy="874712"/>
        </p:xfrm>
        <a:graphic>
          <a:graphicData uri="http://schemas.openxmlformats.org/presentationml/2006/ole">
            <mc:AlternateContent xmlns:mc="http://schemas.openxmlformats.org/markup-compatibility/2006">
              <mc:Choice xmlns:v="urn:schemas-microsoft-com:vml" Requires="v">
                <p:oleObj spid="_x0000_s89187" name="数式" r:id="rId7" imgW="1257300" imgH="546100" progId="Equation.3">
                  <p:embed/>
                </p:oleObj>
              </mc:Choice>
              <mc:Fallback>
                <p:oleObj name="数式" r:id="rId7" imgW="1257300" imgH="546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613" y="4554538"/>
                        <a:ext cx="2016125"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5247" name="Object 54"/>
          <p:cNvGraphicFramePr>
            <a:graphicFrameLocks noChangeAspect="1"/>
          </p:cNvGraphicFramePr>
          <p:nvPr/>
        </p:nvGraphicFramePr>
        <p:xfrm>
          <a:off x="3605213" y="4632325"/>
          <a:ext cx="1323975" cy="387350"/>
        </p:xfrm>
        <a:graphic>
          <a:graphicData uri="http://schemas.openxmlformats.org/presentationml/2006/ole">
            <mc:AlternateContent xmlns:mc="http://schemas.openxmlformats.org/markup-compatibility/2006">
              <mc:Choice xmlns:v="urn:schemas-microsoft-com:vml" Requires="v">
                <p:oleObj spid="_x0000_s89188" name="数式" r:id="rId9" imgW="825500" imgH="241300" progId="Equation.3">
                  <p:embed/>
                </p:oleObj>
              </mc:Choice>
              <mc:Fallback>
                <p:oleObj name="数式" r:id="rId9" imgW="8255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5213" y="4632325"/>
                        <a:ext cx="132397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6625" name="Text Box 17"/>
          <p:cNvSpPr txBox="1">
            <a:spLocks noChangeArrowheads="1"/>
          </p:cNvSpPr>
          <p:nvPr/>
        </p:nvSpPr>
        <p:spPr bwMode="auto">
          <a:xfrm>
            <a:off x="735013" y="5589588"/>
            <a:ext cx="5060950" cy="8255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ja-JP" altLang="en-US" sz="1600">
                <a:latin typeface="HGS創英角ﾎﾟｯﾌﾟ体" charset="0"/>
                <a:ea typeface="HGS創英角ﾎﾟｯﾌﾟ体" charset="0"/>
                <a:cs typeface="HGS創英角ﾎﾟｯﾌﾟ体" charset="0"/>
              </a:rPr>
              <a:t>この部分に他のアルゴリズムを用いることもできる</a:t>
            </a:r>
            <a:endParaRPr lang="en-US" altLang="ja-JP" sz="1600">
              <a:latin typeface="HGS創英角ﾎﾟｯﾌﾟ体" charset="0"/>
              <a:ea typeface="HGS創英角ﾎﾟｯﾌﾟ体" charset="0"/>
              <a:cs typeface="HGS創英角ﾎﾟｯﾌﾟ体" charset="0"/>
            </a:endParaRPr>
          </a:p>
          <a:p>
            <a:pPr>
              <a:defRPr/>
            </a:pPr>
            <a:r>
              <a:rPr lang="ja-JP" altLang="en-US" sz="1600">
                <a:latin typeface="HGS創英角ﾎﾟｯﾌﾟ体" charset="0"/>
                <a:ea typeface="HGS創英角ﾎﾟｯﾌﾟ体" charset="0"/>
                <a:cs typeface="HGS創英角ﾎﾟｯﾌﾟ体" charset="0"/>
              </a:rPr>
              <a:t>（最小残差法、</a:t>
            </a:r>
            <a:r>
              <a:rPr lang="en-US" altLang="ja-JP" sz="1600">
                <a:latin typeface="HGS創英角ﾎﾟｯﾌﾟ体" charset="0"/>
                <a:ea typeface="HGS創英角ﾎﾟｯﾌﾟ体" charset="0"/>
                <a:cs typeface="HGS創英角ﾎﾟｯﾌﾟ体" charset="0"/>
              </a:rPr>
              <a:t>Chebyshev</a:t>
            </a:r>
            <a:r>
              <a:rPr lang="ja-JP" altLang="en-US" sz="1600">
                <a:latin typeface="HGS創英角ﾎﾟｯﾌﾟ体" charset="0"/>
                <a:ea typeface="HGS創英角ﾎﾟｯﾌﾟ体" charset="0"/>
                <a:cs typeface="HGS創英角ﾎﾟｯﾌﾟ体" charset="0"/>
              </a:rPr>
              <a:t>フィルタ法、</a:t>
            </a:r>
            <a:r>
              <a:rPr lang="en-US" altLang="ja-JP" sz="1600">
                <a:latin typeface="HGS創英角ﾎﾟｯﾌﾟ体" charset="0"/>
                <a:ea typeface="HGS創英角ﾎﾟｯﾌﾟ体" charset="0"/>
                <a:cs typeface="HGS創英角ﾎﾟｯﾌﾟ体" charset="0"/>
              </a:rPr>
              <a:t>etc.</a:t>
            </a:r>
            <a:r>
              <a:rPr lang="ja-JP" altLang="en-US" sz="1600">
                <a:latin typeface="HGS創英角ﾎﾟｯﾌﾟ体" charset="0"/>
                <a:ea typeface="HGS創英角ﾎﾟｯﾌﾟ体" charset="0"/>
                <a:cs typeface="HGS創英角ﾎﾟｯﾌﾟ体" charset="0"/>
              </a:rPr>
              <a:t>）</a:t>
            </a:r>
            <a:endParaRPr lang="en-US" altLang="ja-JP" sz="1600">
              <a:latin typeface="HGS創英角ﾎﾟｯﾌﾟ体" charset="0"/>
              <a:ea typeface="HGS創英角ﾎﾟｯﾌﾟ体" charset="0"/>
              <a:cs typeface="HGS創英角ﾎﾟｯﾌﾟ体" charset="0"/>
            </a:endParaRPr>
          </a:p>
          <a:p>
            <a:pPr>
              <a:defRPr/>
            </a:pPr>
            <a:r>
              <a:rPr lang="ja-JP" altLang="en-US" sz="1600">
                <a:latin typeface="HGS創英角ﾎﾟｯﾌﾟ体" charset="0"/>
                <a:ea typeface="HGS創英角ﾎﾟｯﾌﾟ体" charset="0"/>
                <a:cs typeface="HGS創英角ﾎﾟｯﾌﾟ体" charset="0"/>
              </a:rPr>
              <a:t>そういうのをひっくるめて「部分空間反復法」と呼ぶ</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54" name="Rectangle 22"/>
          <p:cNvSpPr>
            <a:spLocks noGrp="1" noChangeArrowheads="1"/>
          </p:cNvSpPr>
          <p:nvPr>
            <p:ph type="title"/>
          </p:nvPr>
        </p:nvSpPr>
        <p:spPr/>
        <p:txBody>
          <a:bodyPr/>
          <a:lstStyle/>
          <a:p>
            <a:pPr>
              <a:defRPr/>
            </a:pPr>
            <a:r>
              <a:rPr lang="ja-JP" altLang="en-US" sz="3600" smtClean="0"/>
              <a:t>アルゴリズム</a:t>
            </a:r>
            <a:r>
              <a:rPr lang="en-US" altLang="ja-JP" sz="3600" smtClean="0"/>
              <a:t>②</a:t>
            </a:r>
          </a:p>
        </p:txBody>
      </p:sp>
      <p:sp>
        <p:nvSpPr>
          <p:cNvPr id="96258" name="Rectangle 56"/>
          <p:cNvSpPr>
            <a:spLocks noChangeArrowheads="1"/>
          </p:cNvSpPr>
          <p:nvPr/>
        </p:nvSpPr>
        <p:spPr bwMode="auto">
          <a:xfrm>
            <a:off x="250825" y="2708275"/>
            <a:ext cx="8642350" cy="28813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96259" name="Text Box 20"/>
          <p:cNvSpPr txBox="1">
            <a:spLocks noChangeArrowheads="1"/>
          </p:cNvSpPr>
          <p:nvPr/>
        </p:nvSpPr>
        <p:spPr bwMode="auto">
          <a:xfrm>
            <a:off x="3059113" y="3789363"/>
            <a:ext cx="892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a:solidFill>
                  <a:srgbClr val="000000"/>
                </a:solidFill>
                <a:latin typeface="HGS創英角ﾎﾟｯﾌﾟ体" charset="0"/>
                <a:ea typeface="HGS創英角ﾎﾟｯﾌﾟ体" charset="0"/>
                <a:cs typeface="HGS創英角ﾎﾟｯﾌﾟ体" charset="0"/>
              </a:rPr>
              <a:t>O(N</a:t>
            </a:r>
            <a:r>
              <a:rPr lang="en-US" altLang="ja-JP" sz="1400" baseline="-25000">
                <a:solidFill>
                  <a:srgbClr val="000000"/>
                </a:solidFill>
                <a:latin typeface="HGS創英角ﾎﾟｯﾌﾟ体" charset="0"/>
                <a:ea typeface="HGS創英角ﾎﾟｯﾌﾟ体" charset="0"/>
                <a:cs typeface="HGS創英角ﾎﾟｯﾌﾟ体" charset="0"/>
              </a:rPr>
              <a:t>grid</a:t>
            </a:r>
            <a:r>
              <a:rPr lang="en-US" altLang="ja-JP" sz="1400">
                <a:solidFill>
                  <a:srgbClr val="000000"/>
                </a:solidFill>
                <a:latin typeface="HGS創英角ﾎﾟｯﾌﾟ体" charset="0"/>
                <a:ea typeface="HGS創英角ﾎﾟｯﾌﾟ体" charset="0"/>
                <a:cs typeface="HGS創英角ﾎﾟｯﾌﾟ体" charset="0"/>
              </a:rPr>
              <a:t>N</a:t>
            </a:r>
            <a:r>
              <a:rPr lang="en-US" altLang="ja-JP" sz="1400" baseline="30000">
                <a:solidFill>
                  <a:srgbClr val="000000"/>
                </a:solidFill>
                <a:latin typeface="HGS創英角ﾎﾟｯﾌﾟ体" charset="0"/>
                <a:ea typeface="HGS創英角ﾎﾟｯﾌﾟ体" charset="0"/>
                <a:cs typeface="HGS創英角ﾎﾟｯﾌﾟ体" charset="0"/>
              </a:rPr>
              <a:t>2</a:t>
            </a:r>
            <a:r>
              <a:rPr lang="en-US" altLang="ja-JP" sz="1400">
                <a:solidFill>
                  <a:srgbClr val="000000"/>
                </a:solidFill>
                <a:latin typeface="HGS創英角ﾎﾟｯﾌﾟ体" charset="0"/>
                <a:ea typeface="HGS創英角ﾎﾟｯﾌﾟ体" charset="0"/>
                <a:cs typeface="HGS創英角ﾎﾟｯﾌﾟ体" charset="0"/>
              </a:rPr>
              <a:t>)</a:t>
            </a:r>
          </a:p>
        </p:txBody>
      </p:sp>
      <p:sp>
        <p:nvSpPr>
          <p:cNvPr id="96260" name="Text Box 22"/>
          <p:cNvSpPr txBox="1">
            <a:spLocks noChangeArrowheads="1"/>
          </p:cNvSpPr>
          <p:nvPr/>
        </p:nvSpPr>
        <p:spPr bwMode="auto">
          <a:xfrm>
            <a:off x="3708400" y="4724400"/>
            <a:ext cx="6048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a:solidFill>
                  <a:srgbClr val="000000"/>
                </a:solidFill>
                <a:latin typeface="HGS創英角ﾎﾟｯﾌﾟ体" charset="0"/>
                <a:ea typeface="HGS創英角ﾎﾟｯﾌﾟ体" charset="0"/>
                <a:cs typeface="HGS創英角ﾎﾟｯﾌﾟ体" charset="0"/>
              </a:rPr>
              <a:t>O(N</a:t>
            </a:r>
            <a:r>
              <a:rPr lang="en-US" altLang="ja-JP" sz="1400" baseline="30000">
                <a:solidFill>
                  <a:srgbClr val="000000"/>
                </a:solidFill>
                <a:latin typeface="HGS創英角ﾎﾟｯﾌﾟ体" charset="0"/>
                <a:ea typeface="HGS創英角ﾎﾟｯﾌﾟ体" charset="0"/>
                <a:cs typeface="HGS創英角ﾎﾟｯﾌﾟ体" charset="0"/>
              </a:rPr>
              <a:t>3</a:t>
            </a:r>
            <a:r>
              <a:rPr lang="en-US" altLang="ja-JP" sz="1400">
                <a:solidFill>
                  <a:srgbClr val="000000"/>
                </a:solidFill>
                <a:latin typeface="HGS創英角ﾎﾟｯﾌﾟ体" charset="0"/>
                <a:ea typeface="HGS創英角ﾎﾟｯﾌﾟ体" charset="0"/>
                <a:cs typeface="HGS創英角ﾎﾟｯﾌﾟ体" charset="0"/>
              </a:rPr>
              <a:t>)</a:t>
            </a:r>
          </a:p>
        </p:txBody>
      </p:sp>
      <p:sp>
        <p:nvSpPr>
          <p:cNvPr id="197638" name="Text Box 43"/>
          <p:cNvSpPr txBox="1">
            <a:spLocks noChangeArrowheads="1"/>
          </p:cNvSpPr>
          <p:nvPr/>
        </p:nvSpPr>
        <p:spPr bwMode="auto">
          <a:xfrm>
            <a:off x="179388" y="2565400"/>
            <a:ext cx="1209675" cy="346075"/>
          </a:xfrm>
          <a:prstGeom prst="rect">
            <a:avLst/>
          </a:prstGeom>
          <a:solidFill>
            <a:schemeClr val="bg1"/>
          </a:solidFill>
          <a:ln w="9525">
            <a:solidFill>
              <a:schemeClr val="tx1"/>
            </a:solidFill>
            <a:miter lim="800000"/>
            <a:headEnd/>
            <a:tailEnd/>
          </a:ln>
          <a:effectLst>
            <a:outerShdw blurRad="63500" dist="38099" dir="2700000" algn="ctr" rotWithShape="0">
              <a:srgbClr val="000000">
                <a:alpha val="74998"/>
              </a:srgbClr>
            </a:outerShdw>
          </a:effectLst>
        </p:spPr>
        <p:txBody>
          <a:bodyPr wrap="non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fontAlgn="base">
              <a:spcBef>
                <a:spcPct val="0"/>
              </a:spcBef>
              <a:spcAft>
                <a:spcPct val="0"/>
              </a:spcAft>
              <a:defRPr kumimoji="1">
                <a:solidFill>
                  <a:schemeClr val="tx1"/>
                </a:solidFill>
                <a:latin typeface="Arial" charset="0"/>
                <a:ea typeface="ＭＳ Ｐゴシック" charset="0"/>
              </a:defRPr>
            </a:lvl6pPr>
            <a:lvl7pPr marL="2971800" indent="-228600" fontAlgn="base">
              <a:spcBef>
                <a:spcPct val="0"/>
              </a:spcBef>
              <a:spcAft>
                <a:spcPct val="0"/>
              </a:spcAft>
              <a:defRPr kumimoji="1">
                <a:solidFill>
                  <a:schemeClr val="tx1"/>
                </a:solidFill>
                <a:latin typeface="Arial" charset="0"/>
                <a:ea typeface="ＭＳ Ｐゴシック" charset="0"/>
              </a:defRPr>
            </a:lvl7pPr>
            <a:lvl8pPr marL="3429000" indent="-228600" fontAlgn="base">
              <a:spcBef>
                <a:spcPct val="0"/>
              </a:spcBef>
              <a:spcAft>
                <a:spcPct val="0"/>
              </a:spcAft>
              <a:defRPr kumimoji="1">
                <a:solidFill>
                  <a:schemeClr val="tx1"/>
                </a:solidFill>
                <a:latin typeface="Arial" charset="0"/>
                <a:ea typeface="ＭＳ Ｐゴシック" charset="0"/>
              </a:defRPr>
            </a:lvl8pPr>
            <a:lvl9pPr marL="3886200" indent="-228600" fontAlgn="base">
              <a:spcBef>
                <a:spcPct val="0"/>
              </a:spcBef>
              <a:spcAft>
                <a:spcPct val="0"/>
              </a:spcAft>
              <a:defRPr kumimoji="1">
                <a:solidFill>
                  <a:schemeClr val="tx1"/>
                </a:solidFill>
                <a:latin typeface="Arial" charset="0"/>
                <a:ea typeface="ＭＳ Ｐゴシック" charset="0"/>
              </a:defRPr>
            </a:lvl9pPr>
          </a:lstStyle>
          <a:p>
            <a:pPr>
              <a:defRPr/>
            </a:pPr>
            <a:r>
              <a:rPr lang="ja-JP" altLang="en-US" sz="1600" smtClean="0">
                <a:solidFill>
                  <a:srgbClr val="000000"/>
                </a:solidFill>
                <a:latin typeface="HGS創英角ﾎﾟｯﾌﾟ体" charset="0"/>
                <a:ea typeface="HGS創英角ﾎﾟｯﾌﾟ体" charset="0"/>
                <a:cs typeface="HGS創英角ﾎﾟｯﾌﾟ体" charset="0"/>
              </a:rPr>
              <a:t>部分対角化</a:t>
            </a:r>
          </a:p>
        </p:txBody>
      </p:sp>
      <p:sp>
        <p:nvSpPr>
          <p:cNvPr id="96262" name="Text Box 20"/>
          <p:cNvSpPr txBox="1">
            <a:spLocks noChangeArrowheads="1"/>
          </p:cNvSpPr>
          <p:nvPr/>
        </p:nvSpPr>
        <p:spPr bwMode="auto">
          <a:xfrm>
            <a:off x="7380288" y="1557338"/>
            <a:ext cx="892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a:solidFill>
                  <a:srgbClr val="000000"/>
                </a:solidFill>
                <a:latin typeface="HGS創英角ﾎﾟｯﾌﾟ体" charset="0"/>
                <a:ea typeface="HGS創英角ﾎﾟｯﾌﾟ体" charset="0"/>
                <a:cs typeface="HGS創英角ﾎﾟｯﾌﾟ体" charset="0"/>
              </a:rPr>
              <a:t>O(N</a:t>
            </a:r>
            <a:r>
              <a:rPr lang="en-US" altLang="ja-JP" sz="1400" baseline="-25000">
                <a:solidFill>
                  <a:srgbClr val="000000"/>
                </a:solidFill>
                <a:latin typeface="HGS創英角ﾎﾟｯﾌﾟ体" charset="0"/>
                <a:ea typeface="HGS創英角ﾎﾟｯﾌﾟ体" charset="0"/>
                <a:cs typeface="HGS創英角ﾎﾟｯﾌﾟ体" charset="0"/>
              </a:rPr>
              <a:t>grid</a:t>
            </a:r>
            <a:r>
              <a:rPr lang="en-US" altLang="ja-JP" sz="1400">
                <a:solidFill>
                  <a:srgbClr val="000000"/>
                </a:solidFill>
                <a:latin typeface="HGS創英角ﾎﾟｯﾌﾟ体" charset="0"/>
                <a:ea typeface="HGS創英角ﾎﾟｯﾌﾟ体" charset="0"/>
                <a:cs typeface="HGS創英角ﾎﾟｯﾌﾟ体" charset="0"/>
              </a:rPr>
              <a:t>N</a:t>
            </a:r>
            <a:r>
              <a:rPr lang="en-US" altLang="ja-JP" sz="1400" baseline="30000">
                <a:solidFill>
                  <a:srgbClr val="000000"/>
                </a:solidFill>
                <a:latin typeface="HGS創英角ﾎﾟｯﾌﾟ体" charset="0"/>
                <a:ea typeface="HGS創英角ﾎﾟｯﾌﾟ体" charset="0"/>
                <a:cs typeface="HGS創英角ﾎﾟｯﾌﾟ体" charset="0"/>
              </a:rPr>
              <a:t>2</a:t>
            </a:r>
            <a:r>
              <a:rPr lang="en-US" altLang="ja-JP" sz="1400">
                <a:solidFill>
                  <a:srgbClr val="000000"/>
                </a:solidFill>
                <a:latin typeface="HGS創英角ﾎﾟｯﾌﾟ体" charset="0"/>
                <a:ea typeface="HGS創英角ﾎﾟｯﾌﾟ体" charset="0"/>
                <a:cs typeface="HGS創英角ﾎﾟｯﾌﾟ体" charset="0"/>
              </a:rPr>
              <a:t>)</a:t>
            </a:r>
          </a:p>
        </p:txBody>
      </p:sp>
      <p:sp>
        <p:nvSpPr>
          <p:cNvPr id="96263" name="Text Box 30"/>
          <p:cNvSpPr txBox="1">
            <a:spLocks noChangeArrowheads="1"/>
          </p:cNvSpPr>
          <p:nvPr/>
        </p:nvSpPr>
        <p:spPr bwMode="auto">
          <a:xfrm>
            <a:off x="7092950" y="3933825"/>
            <a:ext cx="13763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200">
                <a:solidFill>
                  <a:srgbClr val="000000"/>
                </a:solidFill>
                <a:latin typeface="HGS創英角ﾎﾟｯﾌﾟ体" charset="0"/>
                <a:ea typeface="HGS創英角ﾎﾟｯﾌﾟ体" charset="0"/>
                <a:cs typeface="HGS創英角ﾎﾟｯﾌﾟ体" charset="0"/>
              </a:rPr>
              <a:t>（</a:t>
            </a:r>
            <a:r>
              <a:rPr lang="en-US" altLang="ja-JP" sz="1200">
                <a:solidFill>
                  <a:srgbClr val="000000"/>
                </a:solidFill>
                <a:latin typeface="HGS創英角ﾎﾟｯﾌﾟ体" charset="0"/>
                <a:ea typeface="HGS創英角ﾎﾟｯﾌﾟ体" charset="0"/>
                <a:cs typeface="HGS創英角ﾎﾟｯﾌﾟ体" charset="0"/>
              </a:rPr>
              <a:t>Ritz vectors</a:t>
            </a:r>
            <a:r>
              <a:rPr lang="ja-JP" altLang="en-US" sz="1200">
                <a:solidFill>
                  <a:srgbClr val="000000"/>
                </a:solidFill>
                <a:latin typeface="HGS創英角ﾎﾟｯﾌﾟ体" charset="0"/>
                <a:ea typeface="HGS創英角ﾎﾟｯﾌﾟ体" charset="0"/>
                <a:cs typeface="HGS創英角ﾎﾟｯﾌﾟ体" charset="0"/>
              </a:rPr>
              <a:t>）</a:t>
            </a:r>
          </a:p>
        </p:txBody>
      </p:sp>
      <p:graphicFrame>
        <p:nvGraphicFramePr>
          <p:cNvPr id="96264" name="Object 54"/>
          <p:cNvGraphicFramePr>
            <a:graphicFrameLocks noChangeAspect="1"/>
          </p:cNvGraphicFramePr>
          <p:nvPr/>
        </p:nvGraphicFramePr>
        <p:xfrm>
          <a:off x="4914900" y="1528763"/>
          <a:ext cx="1323975" cy="466725"/>
        </p:xfrm>
        <a:graphic>
          <a:graphicData uri="http://schemas.openxmlformats.org/presentationml/2006/ole">
            <mc:AlternateContent xmlns:mc="http://schemas.openxmlformats.org/markup-compatibility/2006">
              <mc:Choice xmlns:v="urn:schemas-microsoft-com:vml" Requires="v">
                <p:oleObj spid="_x0000_s90278" name="数式" r:id="rId3" imgW="825500" imgH="292100" progId="Equation.3">
                  <p:embed/>
                </p:oleObj>
              </mc:Choice>
              <mc:Fallback>
                <p:oleObj name="数式" r:id="rId3" imgW="8255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1528763"/>
                        <a:ext cx="132397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6265" name="Object 54"/>
          <p:cNvGraphicFramePr>
            <a:graphicFrameLocks noChangeAspect="1"/>
          </p:cNvGraphicFramePr>
          <p:nvPr/>
        </p:nvGraphicFramePr>
        <p:xfrm>
          <a:off x="1787525" y="1392238"/>
          <a:ext cx="2219325" cy="733425"/>
        </p:xfrm>
        <a:graphic>
          <a:graphicData uri="http://schemas.openxmlformats.org/presentationml/2006/ole">
            <mc:AlternateContent xmlns:mc="http://schemas.openxmlformats.org/markup-compatibility/2006">
              <mc:Choice xmlns:v="urn:schemas-microsoft-com:vml" Requires="v">
                <p:oleObj spid="_x0000_s90279" name="数式" r:id="rId5" imgW="1384300" imgH="457200" progId="Equation.3">
                  <p:embed/>
                </p:oleObj>
              </mc:Choice>
              <mc:Fallback>
                <p:oleObj name="数式" r:id="rId5" imgW="13843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7525" y="1392238"/>
                        <a:ext cx="2219325"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7643" name="Rectangle 11"/>
          <p:cNvSpPr>
            <a:spLocks noChangeArrowheads="1"/>
          </p:cNvSpPr>
          <p:nvPr/>
        </p:nvSpPr>
        <p:spPr bwMode="auto">
          <a:xfrm>
            <a:off x="250825" y="1125538"/>
            <a:ext cx="8642350" cy="12239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ja-JP" altLang="en-US"/>
          </a:p>
        </p:txBody>
      </p:sp>
      <p:sp>
        <p:nvSpPr>
          <p:cNvPr id="197644" name="Text Box 33"/>
          <p:cNvSpPr txBox="1">
            <a:spLocks noChangeArrowheads="1"/>
          </p:cNvSpPr>
          <p:nvPr/>
        </p:nvSpPr>
        <p:spPr bwMode="auto">
          <a:xfrm>
            <a:off x="179388" y="908050"/>
            <a:ext cx="2227262" cy="346075"/>
          </a:xfrm>
          <a:prstGeom prst="rect">
            <a:avLst/>
          </a:prstGeom>
          <a:solidFill>
            <a:schemeClr val="bg1"/>
          </a:solidFill>
          <a:ln w="9525">
            <a:solidFill>
              <a:schemeClr val="tx1"/>
            </a:solidFill>
            <a:miter lim="800000"/>
            <a:headEnd/>
            <a:tailEnd/>
          </a:ln>
          <a:effectLst>
            <a:outerShdw blurRad="63500" dist="38099" dir="2700000" algn="ctr" rotWithShape="0">
              <a:srgbClr val="000000">
                <a:alpha val="74998"/>
              </a:srgbClr>
            </a:outerShdw>
          </a:effectLst>
        </p:spPr>
        <p:txBody>
          <a:bodyPr wrap="non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fontAlgn="base">
              <a:spcBef>
                <a:spcPct val="0"/>
              </a:spcBef>
              <a:spcAft>
                <a:spcPct val="0"/>
              </a:spcAft>
              <a:defRPr kumimoji="1">
                <a:solidFill>
                  <a:schemeClr val="tx1"/>
                </a:solidFill>
                <a:latin typeface="Arial" charset="0"/>
                <a:ea typeface="ＭＳ Ｐゴシック" charset="0"/>
              </a:defRPr>
            </a:lvl6pPr>
            <a:lvl7pPr marL="2971800" indent="-228600" fontAlgn="base">
              <a:spcBef>
                <a:spcPct val="0"/>
              </a:spcBef>
              <a:spcAft>
                <a:spcPct val="0"/>
              </a:spcAft>
              <a:defRPr kumimoji="1">
                <a:solidFill>
                  <a:schemeClr val="tx1"/>
                </a:solidFill>
                <a:latin typeface="Arial" charset="0"/>
                <a:ea typeface="ＭＳ Ｐゴシック" charset="0"/>
              </a:defRPr>
            </a:lvl7pPr>
            <a:lvl8pPr marL="3429000" indent="-228600" fontAlgn="base">
              <a:spcBef>
                <a:spcPct val="0"/>
              </a:spcBef>
              <a:spcAft>
                <a:spcPct val="0"/>
              </a:spcAft>
              <a:defRPr kumimoji="1">
                <a:solidFill>
                  <a:schemeClr val="tx1"/>
                </a:solidFill>
                <a:latin typeface="Arial" charset="0"/>
                <a:ea typeface="ＭＳ Ｐゴシック" charset="0"/>
              </a:defRPr>
            </a:lvl8pPr>
            <a:lvl9pPr marL="3886200" indent="-228600" fontAlgn="base">
              <a:spcBef>
                <a:spcPct val="0"/>
              </a:spcBef>
              <a:spcAft>
                <a:spcPct val="0"/>
              </a:spcAft>
              <a:defRPr kumimoji="1">
                <a:solidFill>
                  <a:schemeClr val="tx1"/>
                </a:solidFill>
                <a:latin typeface="Arial" charset="0"/>
                <a:ea typeface="ＭＳ Ｐゴシック" charset="0"/>
              </a:defRPr>
            </a:lvl9pPr>
          </a:lstStyle>
          <a:p>
            <a:pPr>
              <a:defRPr/>
            </a:pPr>
            <a:r>
              <a:rPr lang="en-US" altLang="ja-JP" sz="1600" smtClean="0">
                <a:solidFill>
                  <a:srgbClr val="000000"/>
                </a:solidFill>
                <a:latin typeface="HGS創英角ﾎﾟｯﾌﾟ体" charset="0"/>
                <a:ea typeface="HGS創英角ﾎﾟｯﾌﾟ体" charset="0"/>
                <a:cs typeface="HGS創英角ﾎﾟｯﾌﾟ体" charset="0"/>
              </a:rPr>
              <a:t>Gram-Schmidt </a:t>
            </a:r>
            <a:r>
              <a:rPr lang="ja-JP" altLang="en-US" sz="1600" smtClean="0">
                <a:solidFill>
                  <a:srgbClr val="000000"/>
                </a:solidFill>
                <a:latin typeface="HGS創英角ﾎﾟｯﾌﾟ体" charset="0"/>
                <a:ea typeface="HGS創英角ﾎﾟｯﾌﾟ体" charset="0"/>
                <a:cs typeface="HGS創英角ﾎﾟｯﾌﾟ体" charset="0"/>
              </a:rPr>
              <a:t>直交化</a:t>
            </a:r>
          </a:p>
        </p:txBody>
      </p:sp>
      <p:graphicFrame>
        <p:nvGraphicFramePr>
          <p:cNvPr id="96268" name="Object 54"/>
          <p:cNvGraphicFramePr>
            <a:graphicFrameLocks noChangeAspect="1"/>
          </p:cNvGraphicFramePr>
          <p:nvPr/>
        </p:nvGraphicFramePr>
        <p:xfrm>
          <a:off x="3911600" y="2978150"/>
          <a:ext cx="1404938" cy="469900"/>
        </p:xfrm>
        <a:graphic>
          <a:graphicData uri="http://schemas.openxmlformats.org/presentationml/2006/ole">
            <mc:AlternateContent xmlns:mc="http://schemas.openxmlformats.org/markup-compatibility/2006">
              <mc:Choice xmlns:v="urn:schemas-microsoft-com:vml" Requires="v">
                <p:oleObj spid="_x0000_s90280" name="数式" r:id="rId7" imgW="876300" imgH="292100" progId="Equation.3">
                  <p:embed/>
                </p:oleObj>
              </mc:Choice>
              <mc:Fallback>
                <p:oleObj name="数式" r:id="rId7" imgW="876300" imgH="292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1600" y="2978150"/>
                        <a:ext cx="140493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7646" name="Text Box 14"/>
          <p:cNvSpPr txBox="1">
            <a:spLocks noChangeArrowheads="1"/>
          </p:cNvSpPr>
          <p:nvPr/>
        </p:nvSpPr>
        <p:spPr bwMode="auto">
          <a:xfrm>
            <a:off x="755650" y="3009900"/>
            <a:ext cx="338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ja-JP" altLang="en-US">
                <a:latin typeface="HGS創英角ﾎﾟｯﾌﾟ体" charset="0"/>
                <a:ea typeface="HGS創英角ﾎﾟｯﾌﾟ体" charset="0"/>
                <a:cs typeface="HGS創英角ﾎﾟｯﾌﾟ体" charset="0"/>
              </a:rPr>
              <a:t>ここまでの時点で求まっている</a:t>
            </a:r>
            <a:endParaRPr lang="en-US" altLang="ja-JP">
              <a:latin typeface="HGS創英角ﾎﾟｯﾌﾟ体" charset="0"/>
              <a:ea typeface="HGS創英角ﾎﾟｯﾌﾟ体" charset="0"/>
              <a:cs typeface="HGS創英角ﾎﾟｯﾌﾟ体" charset="0"/>
            </a:endParaRPr>
          </a:p>
          <a:p>
            <a:pPr>
              <a:defRPr/>
            </a:pPr>
            <a:r>
              <a:rPr lang="ja-JP" altLang="en-US">
                <a:latin typeface="HGS創英角ﾎﾟｯﾌﾟ体" charset="0"/>
                <a:ea typeface="HGS創英角ﾎﾟｯﾌﾟ体" charset="0"/>
                <a:cs typeface="HGS創英角ﾎﾟｯﾌﾟ体" charset="0"/>
              </a:rPr>
              <a:t>最適な解を求める。</a:t>
            </a:r>
          </a:p>
        </p:txBody>
      </p:sp>
      <p:sp>
        <p:nvSpPr>
          <p:cNvPr id="197647" name="Text Box 15"/>
          <p:cNvSpPr txBox="1">
            <a:spLocks noChangeArrowheads="1"/>
          </p:cNvSpPr>
          <p:nvPr/>
        </p:nvSpPr>
        <p:spPr bwMode="auto">
          <a:xfrm>
            <a:off x="5435600" y="3003550"/>
            <a:ext cx="247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ja-JP" altLang="en-US">
                <a:latin typeface="HGS創英角ﾎﾟｯﾌﾟ体" charset="0"/>
                <a:ea typeface="HGS創英角ﾎﾟｯﾌﾟ体" charset="0"/>
                <a:cs typeface="HGS創英角ﾎﾟｯﾌﾟ体" charset="0"/>
              </a:rPr>
              <a:t>を基底関数とみなして</a:t>
            </a:r>
          </a:p>
        </p:txBody>
      </p:sp>
      <p:graphicFrame>
        <p:nvGraphicFramePr>
          <p:cNvPr id="96271" name="Object 54"/>
          <p:cNvGraphicFramePr>
            <a:graphicFrameLocks noChangeAspect="1"/>
          </p:cNvGraphicFramePr>
          <p:nvPr/>
        </p:nvGraphicFramePr>
        <p:xfrm>
          <a:off x="950913" y="3760788"/>
          <a:ext cx="1771650" cy="466725"/>
        </p:xfrm>
        <a:graphic>
          <a:graphicData uri="http://schemas.openxmlformats.org/presentationml/2006/ole">
            <mc:AlternateContent xmlns:mc="http://schemas.openxmlformats.org/markup-compatibility/2006">
              <mc:Choice xmlns:v="urn:schemas-microsoft-com:vml" Requires="v">
                <p:oleObj spid="_x0000_s90281" name="数式" r:id="rId9" imgW="1104900" imgH="292100" progId="Equation.3">
                  <p:embed/>
                </p:oleObj>
              </mc:Choice>
              <mc:Fallback>
                <p:oleObj name="数式" r:id="rId9" imgW="1104900" imgH="292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913" y="3760788"/>
                        <a:ext cx="177165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6272" name="Object 54"/>
          <p:cNvGraphicFramePr>
            <a:graphicFrameLocks noChangeAspect="1"/>
          </p:cNvGraphicFramePr>
          <p:nvPr/>
        </p:nvGraphicFramePr>
        <p:xfrm>
          <a:off x="827088" y="4365625"/>
          <a:ext cx="2689225" cy="1138238"/>
        </p:xfrm>
        <a:graphic>
          <a:graphicData uri="http://schemas.openxmlformats.org/presentationml/2006/ole">
            <mc:AlternateContent xmlns:mc="http://schemas.openxmlformats.org/markup-compatibility/2006">
              <mc:Choice xmlns:v="urn:schemas-microsoft-com:vml" Requires="v">
                <p:oleObj spid="_x0000_s90282" name="数式" r:id="rId11" imgW="1676400" imgH="711200" progId="Equation.3">
                  <p:embed/>
                </p:oleObj>
              </mc:Choice>
              <mc:Fallback>
                <p:oleObj name="数式" r:id="rId11" imgW="1676400" imgH="71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088" y="4365625"/>
                        <a:ext cx="2689225"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6273" name="Object 54"/>
          <p:cNvGraphicFramePr>
            <a:graphicFrameLocks noChangeAspect="1"/>
          </p:cNvGraphicFramePr>
          <p:nvPr/>
        </p:nvGraphicFramePr>
        <p:xfrm>
          <a:off x="5649913" y="3697288"/>
          <a:ext cx="1119187" cy="730250"/>
        </p:xfrm>
        <a:graphic>
          <a:graphicData uri="http://schemas.openxmlformats.org/presentationml/2006/ole">
            <mc:AlternateContent xmlns:mc="http://schemas.openxmlformats.org/markup-compatibility/2006">
              <mc:Choice xmlns:v="urn:schemas-microsoft-com:vml" Requires="v">
                <p:oleObj spid="_x0000_s90283" name="数式" r:id="rId13" imgW="698500" imgH="457200" progId="Equation.3">
                  <p:embed/>
                </p:oleObj>
              </mc:Choice>
              <mc:Fallback>
                <p:oleObj name="数式" r:id="rId13" imgW="6985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9913" y="3697288"/>
                        <a:ext cx="1119187"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96274" name="Object 54"/>
          <p:cNvGraphicFramePr>
            <a:graphicFrameLocks noChangeAspect="1"/>
          </p:cNvGraphicFramePr>
          <p:nvPr/>
        </p:nvGraphicFramePr>
        <p:xfrm>
          <a:off x="4848225" y="4892675"/>
          <a:ext cx="1404938" cy="466725"/>
        </p:xfrm>
        <a:graphic>
          <a:graphicData uri="http://schemas.openxmlformats.org/presentationml/2006/ole">
            <mc:AlternateContent xmlns:mc="http://schemas.openxmlformats.org/markup-compatibility/2006">
              <mc:Choice xmlns:v="urn:schemas-microsoft-com:vml" Requires="v">
                <p:oleObj spid="_x0000_s90284" name="数式" r:id="rId15" imgW="876300" imgH="292100" progId="Equation.3">
                  <p:embed/>
                </p:oleObj>
              </mc:Choice>
              <mc:Fallback>
                <p:oleObj name="数式" r:id="rId15" imgW="876300" imgH="2921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48225" y="4892675"/>
                        <a:ext cx="1404938"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7652" name="Text Box 20"/>
          <p:cNvSpPr txBox="1">
            <a:spLocks noChangeArrowheads="1"/>
          </p:cNvSpPr>
          <p:nvPr/>
        </p:nvSpPr>
        <p:spPr bwMode="auto">
          <a:xfrm>
            <a:off x="6372225" y="4935538"/>
            <a:ext cx="24193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sz="1600">
                <a:latin typeface="HGS創英角ﾎﾟｯﾌﾟ体" charset="0"/>
                <a:ea typeface="HGS創英角ﾎﾟｯﾌﾟ体" charset="0"/>
                <a:cs typeface="HGS創英角ﾎﾟｯﾌﾟ体" charset="0"/>
              </a:rPr>
              <a:t>←</a:t>
            </a:r>
            <a:r>
              <a:rPr lang="ja-JP" altLang="en-US" sz="1600">
                <a:latin typeface="HGS創英角ﾎﾟｯﾌﾟ体" charset="0"/>
                <a:ea typeface="HGS創英角ﾎﾟｯﾌﾟ体" charset="0"/>
                <a:cs typeface="HGS創英角ﾎﾟｯﾌﾟ体" charset="0"/>
              </a:rPr>
              <a:t>次はこれを入力にして</a:t>
            </a:r>
            <a:endParaRPr lang="en-US" altLang="ja-JP" sz="1600">
              <a:latin typeface="HGS創英角ﾎﾟｯﾌﾟ体" charset="0"/>
              <a:ea typeface="HGS創英角ﾎﾟｯﾌﾟ体" charset="0"/>
              <a:cs typeface="HGS創英角ﾎﾟｯﾌﾟ体" charset="0"/>
            </a:endParaRPr>
          </a:p>
          <a:p>
            <a:pPr>
              <a:defRPr/>
            </a:pPr>
            <a:r>
              <a:rPr lang="ja-JP" altLang="en-US" sz="1600">
                <a:latin typeface="HGS創英角ﾎﾟｯﾌﾟ体" charset="0"/>
                <a:ea typeface="HGS創英角ﾎﾟｯﾌﾟ体" charset="0"/>
                <a:cs typeface="HGS創英角ﾎﾟｯﾌﾟ体" charset="0"/>
              </a:rPr>
              <a:t>再び共役勾配法へ</a:t>
            </a:r>
          </a:p>
        </p:txBody>
      </p:sp>
      <p:sp>
        <p:nvSpPr>
          <p:cNvPr id="96276" name="Text Box 22"/>
          <p:cNvSpPr txBox="1">
            <a:spLocks noChangeArrowheads="1"/>
          </p:cNvSpPr>
          <p:nvPr/>
        </p:nvSpPr>
        <p:spPr bwMode="auto">
          <a:xfrm>
            <a:off x="7308850" y="3644900"/>
            <a:ext cx="1008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a:solidFill>
                  <a:srgbClr val="000000"/>
                </a:solidFill>
                <a:latin typeface="HGS創英角ﾎﾟｯﾌﾟ体" charset="0"/>
                <a:ea typeface="HGS創英角ﾎﾟｯﾌﾟ体" charset="0"/>
                <a:cs typeface="HGS創英角ﾎﾟｯﾌﾟ体" charset="0"/>
              </a:rPr>
              <a:t>O(N</a:t>
            </a:r>
            <a:r>
              <a:rPr lang="en-US" altLang="ja-JP" sz="1400" baseline="-25000">
                <a:solidFill>
                  <a:srgbClr val="000000"/>
                </a:solidFill>
                <a:latin typeface="HGS創英角ﾎﾟｯﾌﾟ体" charset="0"/>
                <a:ea typeface="HGS創英角ﾎﾟｯﾌﾟ体" charset="0"/>
                <a:cs typeface="HGS創英角ﾎﾟｯﾌﾟ体" charset="0"/>
              </a:rPr>
              <a:t>grid</a:t>
            </a:r>
            <a:r>
              <a:rPr lang="en-US" altLang="ja-JP" sz="1400">
                <a:solidFill>
                  <a:srgbClr val="000000"/>
                </a:solidFill>
                <a:latin typeface="HGS創英角ﾎﾟｯﾌﾟ体" charset="0"/>
                <a:ea typeface="HGS創英角ﾎﾟｯﾌﾟ体" charset="0"/>
                <a:cs typeface="HGS創英角ﾎﾟｯﾌﾟ体" charset="0"/>
              </a:rPr>
              <a:t>N</a:t>
            </a:r>
            <a:r>
              <a:rPr lang="en-US" altLang="ja-JP" sz="1400" baseline="30000">
                <a:solidFill>
                  <a:srgbClr val="000000"/>
                </a:solidFill>
                <a:latin typeface="HGS創英角ﾎﾟｯﾌﾟ体" charset="0"/>
                <a:ea typeface="HGS創英角ﾎﾟｯﾌﾟ体" charset="0"/>
                <a:cs typeface="HGS創英角ﾎﾟｯﾌﾟ体" charset="0"/>
              </a:rPr>
              <a:t>2</a:t>
            </a:r>
            <a:r>
              <a:rPr lang="en-US" altLang="ja-JP" sz="1400">
                <a:solidFill>
                  <a:srgbClr val="000000"/>
                </a:solidFill>
                <a:latin typeface="HGS創英角ﾎﾟｯﾌﾟ体" charset="0"/>
                <a:ea typeface="HGS創英角ﾎﾟｯﾌﾟ体" charset="0"/>
                <a:cs typeface="HGS創英角ﾎﾟｯﾌﾟ体" charset="0"/>
              </a:rPr>
              <a:t>)</a:t>
            </a:r>
          </a:p>
        </p:txBody>
      </p:sp>
      <p:sp>
        <p:nvSpPr>
          <p:cNvPr id="197656" name="Text Box 24"/>
          <p:cNvSpPr txBox="1">
            <a:spLocks noChangeArrowheads="1"/>
          </p:cNvSpPr>
          <p:nvPr/>
        </p:nvSpPr>
        <p:spPr bwMode="auto">
          <a:xfrm>
            <a:off x="827088" y="6092825"/>
            <a:ext cx="52482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sz="1400">
                <a:latin typeface="Times New Roman" charset="0"/>
                <a:ea typeface="HGS創英角ﾎﾟｯﾌﾟ体" charset="0"/>
                <a:cs typeface="HGS創英角ﾎﾟｯﾌﾟ体" charset="0"/>
              </a:rPr>
              <a:t>D. M. Bylander, </a:t>
            </a:r>
            <a:r>
              <a:rPr lang="en-US" altLang="ja-JP" sz="1400">
                <a:latin typeface="Times New Roman" charset="0"/>
              </a:rPr>
              <a:t>L. Kleinman and S. Lee, </a:t>
            </a:r>
            <a:r>
              <a:rPr lang="en-US" altLang="ja-JP" sz="1400">
                <a:latin typeface="Times New Roman" charset="0"/>
                <a:ea typeface="HGS創英角ﾎﾟｯﾌﾟ体" charset="0"/>
                <a:cs typeface="HGS創英角ﾎﾟｯﾌﾟ体" charset="0"/>
              </a:rPr>
              <a:t>Phys. Rev. B42 (1990) 1394.</a:t>
            </a:r>
          </a:p>
          <a:p>
            <a:pPr>
              <a:defRPr/>
            </a:pPr>
            <a:r>
              <a:rPr lang="en-US" altLang="ja-JP" sz="1400">
                <a:latin typeface="Times New Roman" charset="0"/>
                <a:ea typeface="HGS創英角ﾎﾟｯﾌﾟ体" charset="0"/>
                <a:cs typeface="HGS創英角ﾎﾟｯﾌﾟ体" charset="0"/>
              </a:rPr>
              <a:t>J.-I. Iwata </a:t>
            </a:r>
            <a:r>
              <a:rPr lang="en-US" altLang="ja-JP" sz="1400" i="1">
                <a:latin typeface="Times New Roman" charset="0"/>
                <a:ea typeface="HGS創英角ﾎﾟｯﾌﾟ体" charset="0"/>
                <a:cs typeface="HGS創英角ﾎﾟｯﾌﾟ体" charset="0"/>
              </a:rPr>
              <a:t>et al</a:t>
            </a:r>
            <a:r>
              <a:rPr lang="en-US" altLang="ja-JP" sz="1400">
                <a:latin typeface="Times New Roman" charset="0"/>
                <a:ea typeface="HGS創英角ﾎﾟｯﾌﾟ体" charset="0"/>
                <a:cs typeface="HGS創英角ﾎﾟｯﾌﾟ体" charset="0"/>
              </a:rPr>
              <a:t>., J. Comp. Phys. 229 (2010) 2339.</a:t>
            </a:r>
          </a:p>
        </p:txBody>
      </p:sp>
      <p:sp>
        <p:nvSpPr>
          <p:cNvPr id="2" name="テキスト ボックス 1"/>
          <p:cNvSpPr txBox="1">
            <a:spLocks noChangeArrowheads="1"/>
          </p:cNvSpPr>
          <p:nvPr/>
        </p:nvSpPr>
        <p:spPr bwMode="auto">
          <a:xfrm>
            <a:off x="971550" y="5157788"/>
            <a:ext cx="2390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solidFill>
                  <a:srgbClr val="0000FF"/>
                </a:solidFill>
              </a:rPr>
              <a:t>ScaLAPACK, Eigen-k</a:t>
            </a:r>
            <a:endParaRPr lang="ja-JP" altLang="en-US" sz="1800">
              <a:solidFill>
                <a:srgbClr val="0000FF"/>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defRPr/>
            </a:pPr>
            <a:r>
              <a:rPr lang="ja-JP" altLang="en-US" dirty="0" smtClean="0"/>
              <a:t>密度</a:t>
            </a:r>
            <a:r>
              <a:rPr lang="en-US" altLang="ja-JP" dirty="0" smtClean="0"/>
              <a:t>•</a:t>
            </a:r>
            <a:r>
              <a:rPr lang="ja-JP" altLang="en-US" dirty="0" smtClean="0"/>
              <a:t>ポテンシャルの更新</a:t>
            </a:r>
            <a:endParaRPr lang="ja-JP" altLang="en-US" dirty="0"/>
          </a:p>
        </p:txBody>
      </p:sp>
      <p:graphicFrame>
        <p:nvGraphicFramePr>
          <p:cNvPr id="97282" name="オブジェクト 4"/>
          <p:cNvGraphicFramePr>
            <a:graphicFrameLocks noChangeAspect="1"/>
          </p:cNvGraphicFramePr>
          <p:nvPr/>
        </p:nvGraphicFramePr>
        <p:xfrm>
          <a:off x="1403350" y="2060575"/>
          <a:ext cx="1447800" cy="323850"/>
        </p:xfrm>
        <a:graphic>
          <a:graphicData uri="http://schemas.openxmlformats.org/presentationml/2006/ole">
            <mc:AlternateContent xmlns:mc="http://schemas.openxmlformats.org/markup-compatibility/2006">
              <mc:Choice xmlns:v="urn:schemas-microsoft-com:vml" Requires="v">
                <p:oleObj spid="_x0000_s91241" name="数式" r:id="rId3" imgW="965200" imgH="215900" progId="Equation.3">
                  <p:embed/>
                </p:oleObj>
              </mc:Choice>
              <mc:Fallback>
                <p:oleObj name="数式" r:id="rId3" imgW="965200" imgH="215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060575"/>
                        <a:ext cx="1447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3" name="テキスト ボックス 3"/>
          <p:cNvSpPr txBox="1">
            <a:spLocks noChangeArrowheads="1"/>
          </p:cNvSpPr>
          <p:nvPr/>
        </p:nvSpPr>
        <p:spPr bwMode="auto">
          <a:xfrm>
            <a:off x="323850" y="1341438"/>
            <a:ext cx="3905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セルフコンシステントな解を求めるには</a:t>
            </a:r>
          </a:p>
        </p:txBody>
      </p:sp>
      <p:sp>
        <p:nvSpPr>
          <p:cNvPr id="97284" name="テキスト ボックス 4"/>
          <p:cNvSpPr txBox="1">
            <a:spLocks noChangeArrowheads="1"/>
          </p:cNvSpPr>
          <p:nvPr/>
        </p:nvSpPr>
        <p:spPr bwMode="auto">
          <a:xfrm>
            <a:off x="323850" y="2708275"/>
            <a:ext cx="2730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という方程式を解けばよい</a:t>
            </a:r>
          </a:p>
        </p:txBody>
      </p:sp>
      <p:graphicFrame>
        <p:nvGraphicFramePr>
          <p:cNvPr id="97285" name="オブジェクト 4"/>
          <p:cNvGraphicFramePr>
            <a:graphicFrameLocks noChangeAspect="1"/>
          </p:cNvGraphicFramePr>
          <p:nvPr>
            <p:extLst>
              <p:ext uri="{D42A27DB-BD31-4B8C-83A1-F6EECF244321}">
                <p14:modId xmlns:p14="http://schemas.microsoft.com/office/powerpoint/2010/main" val="1908323667"/>
              </p:ext>
            </p:extLst>
          </p:nvPr>
        </p:nvGraphicFramePr>
        <p:xfrm>
          <a:off x="956941" y="4365625"/>
          <a:ext cx="1485900" cy="685800"/>
        </p:xfrm>
        <a:graphic>
          <a:graphicData uri="http://schemas.openxmlformats.org/presentationml/2006/ole">
            <mc:AlternateContent xmlns:mc="http://schemas.openxmlformats.org/markup-compatibility/2006">
              <mc:Choice xmlns:v="urn:schemas-microsoft-com:vml" Requires="v">
                <p:oleObj spid="_x0000_s91242" name="数式" r:id="rId5" imgW="990600" imgH="457200" progId="Equation.3">
                  <p:embed/>
                </p:oleObj>
              </mc:Choice>
              <mc:Fallback>
                <p:oleObj name="数式" r:id="rId5" imgW="9906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941" y="4365625"/>
                        <a:ext cx="14859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6" name="テキスト ボックス 6"/>
          <p:cNvSpPr txBox="1">
            <a:spLocks noChangeArrowheads="1"/>
          </p:cNvSpPr>
          <p:nvPr/>
        </p:nvSpPr>
        <p:spPr bwMode="auto">
          <a:xfrm>
            <a:off x="323528" y="3933825"/>
            <a:ext cx="993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Pulay</a:t>
            </a:r>
            <a:r>
              <a:rPr lang="ja-JP" altLang="en-US" sz="1800"/>
              <a:t>法</a:t>
            </a:r>
          </a:p>
        </p:txBody>
      </p:sp>
      <p:graphicFrame>
        <p:nvGraphicFramePr>
          <p:cNvPr id="97287" name="オブジェクト 4"/>
          <p:cNvGraphicFramePr>
            <a:graphicFrameLocks noChangeAspect="1"/>
          </p:cNvGraphicFramePr>
          <p:nvPr>
            <p:extLst>
              <p:ext uri="{D42A27DB-BD31-4B8C-83A1-F6EECF244321}">
                <p14:modId xmlns:p14="http://schemas.microsoft.com/office/powerpoint/2010/main" val="2305171774"/>
              </p:ext>
            </p:extLst>
          </p:nvPr>
        </p:nvGraphicFramePr>
        <p:xfrm>
          <a:off x="899791" y="5084763"/>
          <a:ext cx="1600200" cy="685800"/>
        </p:xfrm>
        <a:graphic>
          <a:graphicData uri="http://schemas.openxmlformats.org/presentationml/2006/ole">
            <mc:AlternateContent xmlns:mc="http://schemas.openxmlformats.org/markup-compatibility/2006">
              <mc:Choice xmlns:v="urn:schemas-microsoft-com:vml" Requires="v">
                <p:oleObj spid="_x0000_s91243" name="数式" r:id="rId7" imgW="1066800" imgH="457200" progId="Equation.3">
                  <p:embed/>
                </p:oleObj>
              </mc:Choice>
              <mc:Fallback>
                <p:oleObj name="数式" r:id="rId7" imgW="10668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791" y="5084763"/>
                        <a:ext cx="1600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8" name="テキスト ボックス 8"/>
          <p:cNvSpPr txBox="1">
            <a:spLocks noChangeArrowheads="1"/>
          </p:cNvSpPr>
          <p:nvPr/>
        </p:nvSpPr>
        <p:spPr bwMode="auto">
          <a:xfrm>
            <a:off x="2627784" y="4715420"/>
            <a:ext cx="49815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600" dirty="0"/>
              <a:t>反復の各ステップで密度をとっておく</a:t>
            </a:r>
            <a:endParaRPr lang="en-US" altLang="ja-JP" sz="1600" dirty="0"/>
          </a:p>
          <a:p>
            <a:r>
              <a:rPr lang="en-US" altLang="ja-JP" sz="1600" dirty="0"/>
              <a:t>IN </a:t>
            </a:r>
            <a:r>
              <a:rPr lang="ja-JP" altLang="en-US" sz="1600" dirty="0"/>
              <a:t>と</a:t>
            </a:r>
            <a:r>
              <a:rPr lang="en-US" altLang="ja-JP" sz="1600" dirty="0"/>
              <a:t> OUT </a:t>
            </a:r>
            <a:r>
              <a:rPr lang="ja-JP" altLang="en-US" sz="1600" dirty="0"/>
              <a:t>の差がなるべく小さくなるように係数を決める</a:t>
            </a:r>
          </a:p>
        </p:txBody>
      </p:sp>
      <p:sp>
        <p:nvSpPr>
          <p:cNvPr id="97289" name="テキスト ボックス 9"/>
          <p:cNvSpPr txBox="1">
            <a:spLocks noChangeArrowheads="1"/>
          </p:cNvSpPr>
          <p:nvPr/>
        </p:nvSpPr>
        <p:spPr bwMode="auto">
          <a:xfrm>
            <a:off x="587375" y="6372225"/>
            <a:ext cx="268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Broyden</a:t>
            </a:r>
            <a:r>
              <a:rPr lang="ja-JP" altLang="en-US" sz="1800"/>
              <a:t>法もよく使われる</a:t>
            </a:r>
          </a:p>
        </p:txBody>
      </p:sp>
      <p:sp>
        <p:nvSpPr>
          <p:cNvPr id="4" name="テキスト ボックス 3"/>
          <p:cNvSpPr txBox="1"/>
          <p:nvPr/>
        </p:nvSpPr>
        <p:spPr>
          <a:xfrm>
            <a:off x="7307958" y="1844824"/>
            <a:ext cx="1432604" cy="369332"/>
          </a:xfrm>
          <a:prstGeom prst="rect">
            <a:avLst/>
          </a:prstGeom>
          <a:noFill/>
          <a:ln>
            <a:solidFill>
              <a:schemeClr val="tx1"/>
            </a:solidFill>
          </a:ln>
        </p:spPr>
        <p:txBody>
          <a:bodyPr wrap="none" rtlCol="0">
            <a:spAutoFit/>
          </a:bodyPr>
          <a:lstStyle/>
          <a:p>
            <a:r>
              <a:rPr kumimoji="1" lang="ja-JP" altLang="en-US" dirty="0" smtClean="0"/>
              <a:t>ポテンシャル</a:t>
            </a:r>
            <a:endParaRPr kumimoji="1" lang="ja-JP" altLang="en-US" dirty="0"/>
          </a:p>
        </p:txBody>
      </p:sp>
      <p:sp>
        <p:nvSpPr>
          <p:cNvPr id="5" name="テキスト ボックス 4"/>
          <p:cNvSpPr txBox="1"/>
          <p:nvPr/>
        </p:nvSpPr>
        <p:spPr>
          <a:xfrm>
            <a:off x="6940362" y="2636912"/>
            <a:ext cx="2096134" cy="369332"/>
          </a:xfrm>
          <a:prstGeom prst="rect">
            <a:avLst/>
          </a:prstGeom>
          <a:noFill/>
          <a:ln>
            <a:solidFill>
              <a:schemeClr val="tx1"/>
            </a:solidFill>
          </a:ln>
        </p:spPr>
        <p:txBody>
          <a:bodyPr wrap="none" rtlCol="0">
            <a:spAutoFit/>
          </a:bodyPr>
          <a:lstStyle/>
          <a:p>
            <a:r>
              <a:rPr kumimoji="1" lang="en-US" altLang="ja-JP" dirty="0" smtClean="0"/>
              <a:t>Kohn-Sham</a:t>
            </a:r>
            <a:r>
              <a:rPr kumimoji="1" lang="ja-JP" altLang="en-US" dirty="0" smtClean="0"/>
              <a:t>方程式</a:t>
            </a:r>
            <a:endParaRPr kumimoji="1" lang="ja-JP" altLang="en-US" dirty="0"/>
          </a:p>
        </p:txBody>
      </p:sp>
      <p:sp>
        <p:nvSpPr>
          <p:cNvPr id="6" name="テキスト ボックス 5"/>
          <p:cNvSpPr txBox="1"/>
          <p:nvPr/>
        </p:nvSpPr>
        <p:spPr>
          <a:xfrm>
            <a:off x="7488550" y="3429000"/>
            <a:ext cx="1107996" cy="369332"/>
          </a:xfrm>
          <a:prstGeom prst="rect">
            <a:avLst/>
          </a:prstGeom>
          <a:noFill/>
          <a:ln>
            <a:solidFill>
              <a:schemeClr val="tx1"/>
            </a:solidFill>
          </a:ln>
        </p:spPr>
        <p:txBody>
          <a:bodyPr wrap="none" rtlCol="0">
            <a:spAutoFit/>
          </a:bodyPr>
          <a:lstStyle/>
          <a:p>
            <a:r>
              <a:rPr kumimoji="1" lang="ja-JP" altLang="en-US" dirty="0" smtClean="0"/>
              <a:t>波動関数</a:t>
            </a:r>
            <a:endParaRPr kumimoji="1" lang="ja-JP" altLang="en-US" dirty="0"/>
          </a:p>
        </p:txBody>
      </p:sp>
      <p:grpSp>
        <p:nvGrpSpPr>
          <p:cNvPr id="7" name="図形グループ 6"/>
          <p:cNvGrpSpPr/>
          <p:nvPr/>
        </p:nvGrpSpPr>
        <p:grpSpPr>
          <a:xfrm>
            <a:off x="7444418" y="980728"/>
            <a:ext cx="1152128" cy="369332"/>
            <a:chOff x="6732240" y="1412776"/>
            <a:chExt cx="1152128" cy="369332"/>
          </a:xfrm>
        </p:grpSpPr>
        <p:sp>
          <p:nvSpPr>
            <p:cNvPr id="3" name="テキスト ボックス 2"/>
            <p:cNvSpPr txBox="1"/>
            <p:nvPr/>
          </p:nvSpPr>
          <p:spPr>
            <a:xfrm>
              <a:off x="6732240" y="1412776"/>
              <a:ext cx="1152128" cy="369332"/>
            </a:xfrm>
            <a:prstGeom prst="rect">
              <a:avLst/>
            </a:prstGeom>
            <a:noFill/>
            <a:ln>
              <a:solidFill>
                <a:schemeClr val="tx1"/>
              </a:solidFill>
            </a:ln>
          </p:spPr>
          <p:txBody>
            <a:bodyPr wrap="square" rtlCol="0">
              <a:spAutoFit/>
            </a:bodyPr>
            <a:lstStyle/>
            <a:p>
              <a:r>
                <a:rPr kumimoji="1" lang="ja-JP" altLang="en-US" dirty="0" smtClean="0"/>
                <a:t>密度　　　</a:t>
              </a:r>
              <a:endParaRPr kumimoji="1" lang="ja-JP" altLang="en-US" dirty="0"/>
            </a:p>
          </p:txBody>
        </p:sp>
        <p:graphicFrame>
          <p:nvGraphicFramePr>
            <p:cNvPr id="15" name="オブジェクト 4"/>
            <p:cNvGraphicFramePr>
              <a:graphicFrameLocks noChangeAspect="1"/>
            </p:cNvGraphicFramePr>
            <p:nvPr>
              <p:extLst>
                <p:ext uri="{D42A27DB-BD31-4B8C-83A1-F6EECF244321}">
                  <p14:modId xmlns:p14="http://schemas.microsoft.com/office/powerpoint/2010/main" val="1054179045"/>
                </p:ext>
              </p:extLst>
            </p:nvPr>
          </p:nvGraphicFramePr>
          <p:xfrm>
            <a:off x="7380312" y="1412776"/>
            <a:ext cx="361950" cy="323850"/>
          </p:xfrm>
          <a:graphic>
            <a:graphicData uri="http://schemas.openxmlformats.org/presentationml/2006/ole">
              <mc:AlternateContent xmlns:mc="http://schemas.openxmlformats.org/markup-compatibility/2006">
                <mc:Choice xmlns:v="urn:schemas-microsoft-com:vml" Requires="v">
                  <p:oleObj spid="_x0000_s91244" name="数式" r:id="rId9" imgW="241300" imgH="215900" progId="Equation.3">
                    <p:embed/>
                  </p:oleObj>
                </mc:Choice>
                <mc:Fallback>
                  <p:oleObj name="数式" r:id="rId9" imgW="241300" imgH="215900" progId="Equation.3">
                    <p:embed/>
                    <p:pic>
                      <p:nvPicPr>
                        <p:cNvPr id="0" name=""/>
                        <p:cNvPicPr>
                          <a:picLocks noChangeAspect="1" noChangeArrowheads="1"/>
                        </p:cNvPicPr>
                        <p:nvPr/>
                      </p:nvPicPr>
                      <p:blipFill>
                        <a:blip r:embed="rId10"/>
                        <a:srcRect/>
                        <a:stretch>
                          <a:fillRect/>
                        </a:stretch>
                      </p:blipFill>
                      <p:spPr bwMode="auto">
                        <a:xfrm>
                          <a:off x="7380312" y="1412776"/>
                          <a:ext cx="361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 name="図形グループ 11"/>
          <p:cNvGrpSpPr/>
          <p:nvPr/>
        </p:nvGrpSpPr>
        <p:grpSpPr>
          <a:xfrm>
            <a:off x="7444418" y="4211796"/>
            <a:ext cx="1152128" cy="369332"/>
            <a:chOff x="6588224" y="3933056"/>
            <a:chExt cx="1152128" cy="369332"/>
          </a:xfrm>
        </p:grpSpPr>
        <p:sp>
          <p:nvSpPr>
            <p:cNvPr id="16" name="テキスト ボックス 15"/>
            <p:cNvSpPr txBox="1"/>
            <p:nvPr/>
          </p:nvSpPr>
          <p:spPr>
            <a:xfrm>
              <a:off x="6588224" y="3933056"/>
              <a:ext cx="1152128" cy="369332"/>
            </a:xfrm>
            <a:prstGeom prst="rect">
              <a:avLst/>
            </a:prstGeom>
            <a:noFill/>
            <a:ln>
              <a:solidFill>
                <a:schemeClr val="tx1"/>
              </a:solidFill>
            </a:ln>
          </p:spPr>
          <p:txBody>
            <a:bodyPr wrap="square" rtlCol="0">
              <a:spAutoFit/>
            </a:bodyPr>
            <a:lstStyle/>
            <a:p>
              <a:r>
                <a:rPr kumimoji="1" lang="ja-JP" altLang="en-US" dirty="0" smtClean="0"/>
                <a:t>密度　　　</a:t>
              </a:r>
              <a:endParaRPr kumimoji="1" lang="ja-JP" altLang="en-US" dirty="0"/>
            </a:p>
          </p:txBody>
        </p:sp>
        <p:graphicFrame>
          <p:nvGraphicFramePr>
            <p:cNvPr id="17" name="オブジェクト 4"/>
            <p:cNvGraphicFramePr>
              <a:graphicFrameLocks noChangeAspect="1"/>
            </p:cNvGraphicFramePr>
            <p:nvPr>
              <p:extLst>
                <p:ext uri="{D42A27DB-BD31-4B8C-83A1-F6EECF244321}">
                  <p14:modId xmlns:p14="http://schemas.microsoft.com/office/powerpoint/2010/main" val="834393959"/>
                </p:ext>
              </p:extLst>
            </p:nvPr>
          </p:nvGraphicFramePr>
          <p:xfrm>
            <a:off x="7236296" y="3969246"/>
            <a:ext cx="476250" cy="323850"/>
          </p:xfrm>
          <a:graphic>
            <a:graphicData uri="http://schemas.openxmlformats.org/presentationml/2006/ole">
              <mc:AlternateContent xmlns:mc="http://schemas.openxmlformats.org/markup-compatibility/2006">
                <mc:Choice xmlns:v="urn:schemas-microsoft-com:vml" Requires="v">
                  <p:oleObj spid="_x0000_s91245" name="数式" r:id="rId11" imgW="317500" imgH="215900" progId="Equation.3">
                    <p:embed/>
                  </p:oleObj>
                </mc:Choice>
                <mc:Fallback>
                  <p:oleObj name="数式" r:id="rId11" imgW="317500" imgH="215900" progId="Equation.3">
                    <p:embed/>
                    <p:pic>
                      <p:nvPicPr>
                        <p:cNvPr id="0" name=""/>
                        <p:cNvPicPr>
                          <a:picLocks noChangeAspect="1" noChangeArrowheads="1"/>
                        </p:cNvPicPr>
                        <p:nvPr/>
                      </p:nvPicPr>
                      <p:blipFill>
                        <a:blip r:embed="rId12"/>
                        <a:srcRect/>
                        <a:stretch>
                          <a:fillRect/>
                        </a:stretch>
                      </p:blipFill>
                      <p:spPr bwMode="auto">
                        <a:xfrm>
                          <a:off x="7236296" y="3969246"/>
                          <a:ext cx="4762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9" name="直線矢印コネクタ 8"/>
          <p:cNvCxnSpPr>
            <a:stCxn id="3" idx="2"/>
            <a:endCxn id="4" idx="0"/>
          </p:cNvCxnSpPr>
          <p:nvPr/>
        </p:nvCxnSpPr>
        <p:spPr>
          <a:xfrm>
            <a:off x="8020482" y="1350060"/>
            <a:ext cx="3778" cy="4947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a:stCxn id="4" idx="2"/>
            <a:endCxn id="5" idx="0"/>
          </p:cNvCxnSpPr>
          <p:nvPr/>
        </p:nvCxnSpPr>
        <p:spPr>
          <a:xfrm flipH="1">
            <a:off x="7988429" y="2214156"/>
            <a:ext cx="0" cy="422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flipH="1">
            <a:off x="8020482" y="3006244"/>
            <a:ext cx="0" cy="422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H="1">
            <a:off x="8020482" y="3798332"/>
            <a:ext cx="0" cy="4227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角丸四角形 66"/>
          <p:cNvSpPr/>
          <p:nvPr/>
        </p:nvSpPr>
        <p:spPr>
          <a:xfrm>
            <a:off x="557213" y="4970463"/>
            <a:ext cx="8008937" cy="1554162"/>
          </a:xfrm>
          <a:prstGeom prst="roundRect">
            <a:avLst>
              <a:gd name="adj" fmla="val 11118"/>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6" name="角丸四角形 65"/>
          <p:cNvSpPr/>
          <p:nvPr/>
        </p:nvSpPr>
        <p:spPr>
          <a:xfrm>
            <a:off x="595313" y="4232275"/>
            <a:ext cx="8008937" cy="508000"/>
          </a:xfrm>
          <a:prstGeom prst="round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5" name="角丸四角形 64"/>
          <p:cNvSpPr/>
          <p:nvPr/>
        </p:nvSpPr>
        <p:spPr>
          <a:xfrm>
            <a:off x="595313" y="3284538"/>
            <a:ext cx="8008937" cy="681037"/>
          </a:xfrm>
          <a:prstGeom prst="round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8" name="角丸四角形 47"/>
          <p:cNvSpPr/>
          <p:nvPr/>
        </p:nvSpPr>
        <p:spPr>
          <a:xfrm>
            <a:off x="595313" y="2017713"/>
            <a:ext cx="8008937" cy="979487"/>
          </a:xfrm>
          <a:prstGeom prst="round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1621" name="テキスト ボックス 1"/>
          <p:cNvSpPr txBox="1">
            <a:spLocks noChangeArrowheads="1"/>
          </p:cNvSpPr>
          <p:nvPr/>
        </p:nvSpPr>
        <p:spPr bwMode="auto">
          <a:xfrm>
            <a:off x="738188" y="2355850"/>
            <a:ext cx="394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solidFill>
                  <a:srgbClr val="002060"/>
                </a:solidFill>
              </a:rPr>
              <a:t>( CG ) Conjugate-Gradient method </a:t>
            </a:r>
            <a:endParaRPr lang="ja-JP" altLang="en-US" sz="2000">
              <a:solidFill>
                <a:srgbClr val="002060"/>
              </a:solidFill>
            </a:endParaRPr>
          </a:p>
        </p:txBody>
      </p:sp>
      <p:sp>
        <p:nvSpPr>
          <p:cNvPr id="111622" name="テキスト ボックス 6"/>
          <p:cNvSpPr txBox="1">
            <a:spLocks noChangeArrowheads="1"/>
          </p:cNvSpPr>
          <p:nvPr/>
        </p:nvSpPr>
        <p:spPr bwMode="auto">
          <a:xfrm>
            <a:off x="738188" y="3433763"/>
            <a:ext cx="6027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solidFill>
                  <a:srgbClr val="002060"/>
                </a:solidFill>
              </a:rPr>
              <a:t>( GS ) Ortho-normalization by Gram-Schmidt method</a:t>
            </a:r>
            <a:endParaRPr lang="ja-JP" altLang="en-US" sz="2000">
              <a:solidFill>
                <a:srgbClr val="002060"/>
              </a:solidFill>
            </a:endParaRPr>
          </a:p>
        </p:txBody>
      </p:sp>
      <p:sp>
        <p:nvSpPr>
          <p:cNvPr id="111623" name="テキスト ボックス 7"/>
          <p:cNvSpPr txBox="1">
            <a:spLocks noChangeArrowheads="1"/>
          </p:cNvSpPr>
          <p:nvPr/>
        </p:nvSpPr>
        <p:spPr bwMode="auto">
          <a:xfrm>
            <a:off x="738188" y="5110163"/>
            <a:ext cx="3716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solidFill>
                  <a:srgbClr val="002060"/>
                </a:solidFill>
              </a:rPr>
              <a:t>( SD ) Subspace Diagonalization </a:t>
            </a:r>
            <a:endParaRPr lang="ja-JP" altLang="en-US" sz="2000">
              <a:solidFill>
                <a:srgbClr val="002060"/>
              </a:solidFill>
            </a:endParaRPr>
          </a:p>
        </p:txBody>
      </p:sp>
      <p:sp>
        <p:nvSpPr>
          <p:cNvPr id="111624" name="テキスト ボックス 8"/>
          <p:cNvSpPr txBox="1">
            <a:spLocks noChangeArrowheads="1"/>
          </p:cNvSpPr>
          <p:nvPr/>
        </p:nvSpPr>
        <p:spPr bwMode="auto">
          <a:xfrm>
            <a:off x="738188" y="4298950"/>
            <a:ext cx="3414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solidFill>
                  <a:srgbClr val="002060"/>
                </a:solidFill>
              </a:rPr>
              <a:t>Density and potential update </a:t>
            </a:r>
            <a:endParaRPr lang="ja-JP" altLang="en-US" sz="2000">
              <a:solidFill>
                <a:srgbClr val="002060"/>
              </a:solidFill>
            </a:endParaRPr>
          </a:p>
        </p:txBody>
      </p:sp>
      <p:cxnSp>
        <p:nvCxnSpPr>
          <p:cNvPr id="13" name="直線コネクタ 12"/>
          <p:cNvCxnSpPr/>
          <p:nvPr/>
        </p:nvCxnSpPr>
        <p:spPr>
          <a:xfrm flipH="1">
            <a:off x="250825" y="6597650"/>
            <a:ext cx="487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38125" y="1795463"/>
            <a:ext cx="12700" cy="48021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244475" y="1795463"/>
            <a:ext cx="5143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738188" y="1773238"/>
            <a:ext cx="31750" cy="5556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41363" y="5895975"/>
            <a:ext cx="0" cy="7191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1630" name="テキスト ボックス 29"/>
          <p:cNvSpPr txBox="1">
            <a:spLocks noChangeArrowheads="1"/>
          </p:cNvSpPr>
          <p:nvPr/>
        </p:nvSpPr>
        <p:spPr bwMode="auto">
          <a:xfrm>
            <a:off x="358775" y="2355850"/>
            <a:ext cx="379413" cy="4000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2000">
                <a:solidFill>
                  <a:schemeClr val="bg1"/>
                </a:solidFill>
              </a:rPr>
              <a:t>1</a:t>
            </a:r>
            <a:endParaRPr lang="ja-JP" altLang="en-US" sz="2000">
              <a:solidFill>
                <a:schemeClr val="bg1"/>
              </a:solidFill>
            </a:endParaRPr>
          </a:p>
        </p:txBody>
      </p:sp>
      <p:sp>
        <p:nvSpPr>
          <p:cNvPr id="111631" name="テキスト ボックス 30"/>
          <p:cNvSpPr txBox="1">
            <a:spLocks noChangeArrowheads="1"/>
          </p:cNvSpPr>
          <p:nvPr/>
        </p:nvSpPr>
        <p:spPr bwMode="auto">
          <a:xfrm>
            <a:off x="358775" y="4287838"/>
            <a:ext cx="379413" cy="4000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2000">
                <a:solidFill>
                  <a:schemeClr val="bg1"/>
                </a:solidFill>
              </a:rPr>
              <a:t>3</a:t>
            </a:r>
            <a:endParaRPr lang="ja-JP" altLang="en-US" sz="2000">
              <a:solidFill>
                <a:schemeClr val="bg1"/>
              </a:solidFill>
            </a:endParaRPr>
          </a:p>
        </p:txBody>
      </p:sp>
      <p:sp>
        <p:nvSpPr>
          <p:cNvPr id="111632" name="テキスト ボックス 31"/>
          <p:cNvSpPr txBox="1">
            <a:spLocks noChangeArrowheads="1"/>
          </p:cNvSpPr>
          <p:nvPr/>
        </p:nvSpPr>
        <p:spPr bwMode="auto">
          <a:xfrm>
            <a:off x="358775" y="3443288"/>
            <a:ext cx="379413" cy="4000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2000">
                <a:solidFill>
                  <a:schemeClr val="bg1"/>
                </a:solidFill>
              </a:rPr>
              <a:t>2</a:t>
            </a:r>
            <a:endParaRPr lang="ja-JP" altLang="en-US" sz="2000">
              <a:solidFill>
                <a:schemeClr val="bg1"/>
              </a:solidFill>
            </a:endParaRPr>
          </a:p>
        </p:txBody>
      </p:sp>
      <p:sp>
        <p:nvSpPr>
          <p:cNvPr id="111633" name="テキスト ボックス 32"/>
          <p:cNvSpPr txBox="1">
            <a:spLocks noChangeArrowheads="1"/>
          </p:cNvSpPr>
          <p:nvPr/>
        </p:nvSpPr>
        <p:spPr bwMode="auto">
          <a:xfrm>
            <a:off x="358775" y="5110163"/>
            <a:ext cx="379413" cy="4000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2000">
                <a:solidFill>
                  <a:schemeClr val="bg1"/>
                </a:solidFill>
              </a:rPr>
              <a:t>4</a:t>
            </a:r>
            <a:endParaRPr lang="ja-JP" altLang="en-US" sz="2000">
              <a:solidFill>
                <a:schemeClr val="bg1"/>
              </a:solidFill>
            </a:endParaRPr>
          </a:p>
        </p:txBody>
      </p:sp>
      <p:sp>
        <p:nvSpPr>
          <p:cNvPr id="16" name="タイトル 15"/>
          <p:cNvSpPr>
            <a:spLocks noGrp="1"/>
          </p:cNvSpPr>
          <p:nvPr>
            <p:ph type="title"/>
          </p:nvPr>
        </p:nvSpPr>
        <p:spPr/>
        <p:txBody>
          <a:bodyPr/>
          <a:lstStyle/>
          <a:p>
            <a:pPr>
              <a:defRPr/>
            </a:pPr>
            <a:r>
              <a:rPr lang="en-US" altLang="ja-JP" sz="3200" dirty="0" smtClean="0"/>
              <a:t>Flow chart of the</a:t>
            </a:r>
            <a:r>
              <a:rPr lang="en-US" altLang="ja-JP" sz="3200" dirty="0"/>
              <a:t> </a:t>
            </a:r>
            <a:r>
              <a:rPr lang="en-US" altLang="ja-JP" sz="3200" dirty="0" smtClean="0"/>
              <a:t>self-consistent procedure</a:t>
            </a:r>
            <a:endParaRPr lang="ja-JP" altLang="en-US" sz="3200" dirty="0"/>
          </a:p>
        </p:txBody>
      </p:sp>
      <p:graphicFrame>
        <p:nvGraphicFramePr>
          <p:cNvPr id="111635" name="オブジェクト 25"/>
          <p:cNvGraphicFramePr>
            <a:graphicFrameLocks noChangeAspect="1"/>
          </p:cNvGraphicFramePr>
          <p:nvPr/>
        </p:nvGraphicFramePr>
        <p:xfrm>
          <a:off x="2373313" y="5548313"/>
          <a:ext cx="433387" cy="411162"/>
        </p:xfrm>
        <a:graphic>
          <a:graphicData uri="http://schemas.openxmlformats.org/presentationml/2006/ole">
            <mc:AlternateContent xmlns:mc="http://schemas.openxmlformats.org/markup-compatibility/2006">
              <mc:Choice xmlns:v="urn:schemas-microsoft-com:vml" Requires="v">
                <p:oleObj spid="_x0000_s114729" name="数式" r:id="rId4" imgW="5562600" imgH="5270500" progId="Equation.3">
                  <p:embed/>
                </p:oleObj>
              </mc:Choice>
              <mc:Fallback>
                <p:oleObj name="数式" r:id="rId4" imgW="5562600" imgH="527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313" y="5548313"/>
                        <a:ext cx="4333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1636" name="グループ化 43"/>
          <p:cNvGrpSpPr>
            <a:grpSpLocks/>
          </p:cNvGrpSpPr>
          <p:nvPr/>
        </p:nvGrpSpPr>
        <p:grpSpPr bwMode="auto">
          <a:xfrm>
            <a:off x="4902200" y="2143125"/>
            <a:ext cx="3630613" cy="846138"/>
            <a:chOff x="1547664" y="2621214"/>
            <a:chExt cx="3630871" cy="846138"/>
          </a:xfrm>
        </p:grpSpPr>
        <p:graphicFrame>
          <p:nvGraphicFramePr>
            <p:cNvPr id="111648" name="オブジェクト 24"/>
            <p:cNvGraphicFramePr>
              <a:graphicFrameLocks noChangeAspect="1"/>
            </p:cNvGraphicFramePr>
            <p:nvPr/>
          </p:nvGraphicFramePr>
          <p:xfrm>
            <a:off x="1547664" y="2621214"/>
            <a:ext cx="1827213" cy="846138"/>
          </p:xfrm>
          <a:graphic>
            <a:graphicData uri="http://schemas.openxmlformats.org/presentationml/2006/ole">
              <mc:AlternateContent xmlns:mc="http://schemas.openxmlformats.org/markup-compatibility/2006">
                <mc:Choice xmlns:v="urn:schemas-microsoft-com:vml" Requires="v">
                  <p:oleObj spid="_x0000_s114730" name="数式" r:id="rId6" imgW="23406100" imgH="10820400" progId="Equation.3">
                    <p:embed/>
                  </p:oleObj>
                </mc:Choice>
                <mc:Fallback>
                  <p:oleObj name="数式" r:id="rId6" imgW="23406100" imgH="10820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2621214"/>
                          <a:ext cx="1827213"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右矢印 38"/>
            <p:cNvSpPr/>
            <p:nvPr/>
          </p:nvSpPr>
          <p:spPr>
            <a:xfrm>
              <a:off x="3494077" y="2903789"/>
              <a:ext cx="452470" cy="230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1650" name="テキスト ボックス 42"/>
            <p:cNvSpPr txBox="1">
              <a:spLocks noChangeArrowheads="1"/>
            </p:cNvSpPr>
            <p:nvPr/>
          </p:nvSpPr>
          <p:spPr bwMode="auto">
            <a:xfrm>
              <a:off x="4081760" y="2834501"/>
              <a:ext cx="1096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minimize</a:t>
              </a:r>
              <a:endParaRPr lang="ja-JP" altLang="en-US" sz="1800"/>
            </a:p>
          </p:txBody>
        </p:sp>
      </p:grpSp>
      <p:graphicFrame>
        <p:nvGraphicFramePr>
          <p:cNvPr id="111637" name="オブジェクト 44"/>
          <p:cNvGraphicFramePr>
            <a:graphicFrameLocks noChangeAspect="1"/>
          </p:cNvGraphicFramePr>
          <p:nvPr/>
        </p:nvGraphicFramePr>
        <p:xfrm>
          <a:off x="2276475" y="6019800"/>
          <a:ext cx="2786063" cy="433388"/>
        </p:xfrm>
        <a:graphic>
          <a:graphicData uri="http://schemas.openxmlformats.org/presentationml/2006/ole">
            <mc:AlternateContent xmlns:mc="http://schemas.openxmlformats.org/markup-compatibility/2006">
              <mc:Choice xmlns:v="urn:schemas-microsoft-com:vml" Requires="v">
                <p:oleObj spid="_x0000_s114731" name="数式" r:id="rId8" imgW="35699700" imgH="5562600" progId="Equation.3">
                  <p:embed/>
                </p:oleObj>
              </mc:Choice>
              <mc:Fallback>
                <p:oleObj name="数式" r:id="rId8" imgW="35699700" imgH="5562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6475" y="6019800"/>
                        <a:ext cx="27860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38" name="テキスト ボックス 45"/>
          <p:cNvSpPr txBox="1">
            <a:spLocks noChangeArrowheads="1"/>
          </p:cNvSpPr>
          <p:nvPr/>
        </p:nvSpPr>
        <p:spPr bwMode="auto">
          <a:xfrm>
            <a:off x="2794000" y="5546725"/>
            <a:ext cx="3535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within a small dimensional space</a:t>
            </a:r>
            <a:endParaRPr lang="ja-JP" altLang="en-US" sz="1800"/>
          </a:p>
        </p:txBody>
      </p:sp>
      <p:sp>
        <p:nvSpPr>
          <p:cNvPr id="111639" name="テキスト ボックス 63"/>
          <p:cNvSpPr txBox="1">
            <a:spLocks noChangeArrowheads="1"/>
          </p:cNvSpPr>
          <p:nvPr/>
        </p:nvSpPr>
        <p:spPr bwMode="auto">
          <a:xfrm>
            <a:off x="1030288" y="5546725"/>
            <a:ext cx="1339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Diagonalize</a:t>
            </a:r>
            <a:endParaRPr lang="ja-JP" altLang="en-US" sz="1800"/>
          </a:p>
        </p:txBody>
      </p:sp>
      <p:sp>
        <p:nvSpPr>
          <p:cNvPr id="111640" name="テキスト ボックス 46"/>
          <p:cNvSpPr txBox="1">
            <a:spLocks noChangeArrowheads="1"/>
          </p:cNvSpPr>
          <p:nvPr/>
        </p:nvSpPr>
        <p:spPr bwMode="auto">
          <a:xfrm>
            <a:off x="1027113" y="6013450"/>
            <a:ext cx="1317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spanned by</a:t>
            </a:r>
            <a:endParaRPr lang="ja-JP" altLang="en-US" sz="1800"/>
          </a:p>
        </p:txBody>
      </p:sp>
      <p:sp>
        <p:nvSpPr>
          <p:cNvPr id="111641" name="テキスト ボックス 2"/>
          <p:cNvSpPr txBox="1">
            <a:spLocks noChangeArrowheads="1"/>
          </p:cNvSpPr>
          <p:nvPr/>
        </p:nvSpPr>
        <p:spPr bwMode="auto">
          <a:xfrm>
            <a:off x="1619250" y="1619250"/>
            <a:ext cx="652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Subspace-iteration method for large-sparse eigenvalue problem)</a:t>
            </a:r>
            <a:endParaRPr lang="ja-JP" altLang="en-US" sz="1800"/>
          </a:p>
        </p:txBody>
      </p:sp>
      <p:sp>
        <p:nvSpPr>
          <p:cNvPr id="111642" name="テキスト ボックス 35"/>
          <p:cNvSpPr txBox="1">
            <a:spLocks noChangeArrowheads="1"/>
          </p:cNvSpPr>
          <p:nvPr/>
        </p:nvSpPr>
        <p:spPr bwMode="auto">
          <a:xfrm>
            <a:off x="7740650" y="2679700"/>
            <a:ext cx="1008063" cy="4619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b="1">
                <a:solidFill>
                  <a:schemeClr val="bg1"/>
                </a:solidFill>
              </a:rPr>
              <a:t>O(N</a:t>
            </a:r>
            <a:r>
              <a:rPr lang="en-US" altLang="ja-JP" b="1" baseline="30000">
                <a:solidFill>
                  <a:schemeClr val="bg1"/>
                </a:solidFill>
              </a:rPr>
              <a:t>2</a:t>
            </a:r>
            <a:r>
              <a:rPr lang="en-US" altLang="ja-JP" b="1">
                <a:solidFill>
                  <a:schemeClr val="bg1"/>
                </a:solidFill>
              </a:rPr>
              <a:t>)</a:t>
            </a:r>
            <a:endParaRPr lang="ja-JP" altLang="en-US" b="1">
              <a:solidFill>
                <a:schemeClr val="bg1"/>
              </a:solidFill>
            </a:endParaRPr>
          </a:p>
        </p:txBody>
      </p:sp>
      <p:sp>
        <p:nvSpPr>
          <p:cNvPr id="111643" name="テキスト ボックス 37"/>
          <p:cNvSpPr txBox="1">
            <a:spLocks noChangeArrowheads="1"/>
          </p:cNvSpPr>
          <p:nvPr/>
        </p:nvSpPr>
        <p:spPr bwMode="auto">
          <a:xfrm>
            <a:off x="7740650" y="3429000"/>
            <a:ext cx="1008063" cy="46196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b="1">
                <a:solidFill>
                  <a:schemeClr val="bg1"/>
                </a:solidFill>
              </a:rPr>
              <a:t>O(N</a:t>
            </a:r>
            <a:r>
              <a:rPr lang="en-US" altLang="ja-JP" b="1" baseline="30000">
                <a:solidFill>
                  <a:schemeClr val="bg1"/>
                </a:solidFill>
              </a:rPr>
              <a:t>3</a:t>
            </a:r>
            <a:r>
              <a:rPr lang="en-US" altLang="ja-JP" b="1">
                <a:solidFill>
                  <a:schemeClr val="bg1"/>
                </a:solidFill>
              </a:rPr>
              <a:t>)</a:t>
            </a:r>
            <a:endParaRPr lang="ja-JP" altLang="en-US" b="1">
              <a:solidFill>
                <a:schemeClr val="bg1"/>
              </a:solidFill>
            </a:endParaRPr>
          </a:p>
        </p:txBody>
      </p:sp>
      <p:sp>
        <p:nvSpPr>
          <p:cNvPr id="111644" name="テキスト ボックス 39"/>
          <p:cNvSpPr txBox="1">
            <a:spLocks noChangeArrowheads="1"/>
          </p:cNvSpPr>
          <p:nvPr/>
        </p:nvSpPr>
        <p:spPr bwMode="auto">
          <a:xfrm>
            <a:off x="7740650" y="5487988"/>
            <a:ext cx="1008063" cy="4619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b="1">
                <a:solidFill>
                  <a:schemeClr val="bg1"/>
                </a:solidFill>
              </a:rPr>
              <a:t>O(N</a:t>
            </a:r>
            <a:r>
              <a:rPr lang="en-US" altLang="ja-JP" b="1" baseline="30000">
                <a:solidFill>
                  <a:schemeClr val="bg1"/>
                </a:solidFill>
              </a:rPr>
              <a:t>3</a:t>
            </a:r>
            <a:r>
              <a:rPr lang="en-US" altLang="ja-JP" b="1">
                <a:solidFill>
                  <a:schemeClr val="bg1"/>
                </a:solidFill>
              </a:rPr>
              <a:t>)</a:t>
            </a:r>
            <a:endParaRPr lang="ja-JP" altLang="en-US" b="1">
              <a:solidFill>
                <a:schemeClr val="bg1"/>
              </a:solidFill>
            </a:endParaRPr>
          </a:p>
        </p:txBody>
      </p:sp>
      <p:sp>
        <p:nvSpPr>
          <p:cNvPr id="111645" name="テキスト ボックス 40"/>
          <p:cNvSpPr txBox="1">
            <a:spLocks noChangeArrowheads="1"/>
          </p:cNvSpPr>
          <p:nvPr/>
        </p:nvSpPr>
        <p:spPr bwMode="auto">
          <a:xfrm>
            <a:off x="7740650" y="4260850"/>
            <a:ext cx="1008063" cy="4619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b="1">
                <a:solidFill>
                  <a:schemeClr val="bg1"/>
                </a:solidFill>
              </a:rPr>
              <a:t>O(N)</a:t>
            </a:r>
            <a:endParaRPr lang="ja-JP" altLang="en-US" b="1">
              <a:solidFill>
                <a:schemeClr val="bg1"/>
              </a:solidFill>
            </a:endParaRPr>
          </a:p>
        </p:txBody>
      </p:sp>
      <p:sp>
        <p:nvSpPr>
          <p:cNvPr id="111646" name="テキスト ボックス 3"/>
          <p:cNvSpPr txBox="1">
            <a:spLocks noChangeArrowheads="1"/>
          </p:cNvSpPr>
          <p:nvPr/>
        </p:nvSpPr>
        <p:spPr bwMode="auto">
          <a:xfrm>
            <a:off x="250825" y="908050"/>
            <a:ext cx="6121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格子点数（</a:t>
            </a:r>
            <a:r>
              <a:rPr lang="en-US" altLang="ja-JP" sz="1800"/>
              <a:t>10</a:t>
            </a:r>
            <a:r>
              <a:rPr lang="ja-JP" altLang="en-US" sz="1800"/>
              <a:t>万</a:t>
            </a:r>
            <a:r>
              <a:rPr lang="en-US" altLang="ja-JP" sz="1800"/>
              <a:t>〜1000</a:t>
            </a:r>
            <a:r>
              <a:rPr lang="ja-JP" altLang="en-US" sz="1800"/>
              <a:t>万点）の次元の行列の固有ベクトルを</a:t>
            </a:r>
            <a:endParaRPr lang="en-US" altLang="ja-JP" sz="1800"/>
          </a:p>
          <a:p>
            <a:r>
              <a:rPr lang="ja-JP" altLang="en-US" sz="1800"/>
              <a:t>下から電子数（</a:t>
            </a:r>
            <a:r>
              <a:rPr lang="en-US" altLang="ja-JP" sz="1800"/>
              <a:t>1</a:t>
            </a:r>
            <a:r>
              <a:rPr lang="ja-JP" altLang="en-US" sz="1800"/>
              <a:t>千</a:t>
            </a:r>
            <a:r>
              <a:rPr lang="en-US" altLang="ja-JP" sz="1800"/>
              <a:t>〜10</a:t>
            </a:r>
            <a:r>
              <a:rPr lang="ja-JP" altLang="en-US" sz="1800"/>
              <a:t>万）本分求める</a:t>
            </a:r>
          </a:p>
        </p:txBody>
      </p:sp>
      <p:sp>
        <p:nvSpPr>
          <p:cNvPr id="111647" name="テキスト ボックス 4"/>
          <p:cNvSpPr txBox="1">
            <a:spLocks noChangeArrowheads="1"/>
          </p:cNvSpPr>
          <p:nvPr/>
        </p:nvSpPr>
        <p:spPr bwMode="auto">
          <a:xfrm>
            <a:off x="8021638" y="6488113"/>
            <a:ext cx="1158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N</a:t>
            </a:r>
            <a:r>
              <a:rPr lang="ja-JP" altLang="en-US" sz="1800"/>
              <a:t>：原子数</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角丸四角形 66"/>
          <p:cNvSpPr/>
          <p:nvPr/>
        </p:nvSpPr>
        <p:spPr>
          <a:xfrm>
            <a:off x="557213" y="4970463"/>
            <a:ext cx="8008937" cy="1554162"/>
          </a:xfrm>
          <a:prstGeom prst="roundRect">
            <a:avLst>
              <a:gd name="adj" fmla="val 11118"/>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6" name="角丸四角形 65"/>
          <p:cNvSpPr/>
          <p:nvPr/>
        </p:nvSpPr>
        <p:spPr>
          <a:xfrm>
            <a:off x="595313" y="4232275"/>
            <a:ext cx="8008937" cy="508000"/>
          </a:xfrm>
          <a:prstGeom prst="round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5" name="角丸四角形 64"/>
          <p:cNvSpPr/>
          <p:nvPr/>
        </p:nvSpPr>
        <p:spPr>
          <a:xfrm>
            <a:off x="595313" y="3284538"/>
            <a:ext cx="8008937" cy="681037"/>
          </a:xfrm>
          <a:prstGeom prst="round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8" name="角丸四角形 47"/>
          <p:cNvSpPr/>
          <p:nvPr/>
        </p:nvSpPr>
        <p:spPr>
          <a:xfrm>
            <a:off x="595313" y="2017713"/>
            <a:ext cx="8008937" cy="979487"/>
          </a:xfrm>
          <a:prstGeom prst="round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1621" name="テキスト ボックス 1"/>
          <p:cNvSpPr txBox="1">
            <a:spLocks noChangeArrowheads="1"/>
          </p:cNvSpPr>
          <p:nvPr/>
        </p:nvSpPr>
        <p:spPr bwMode="auto">
          <a:xfrm>
            <a:off x="738188" y="2355850"/>
            <a:ext cx="394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solidFill>
                  <a:srgbClr val="002060"/>
                </a:solidFill>
              </a:rPr>
              <a:t>( CG ) Conjugate-Gradient method </a:t>
            </a:r>
            <a:endParaRPr lang="ja-JP" altLang="en-US" sz="2000">
              <a:solidFill>
                <a:srgbClr val="002060"/>
              </a:solidFill>
            </a:endParaRPr>
          </a:p>
        </p:txBody>
      </p:sp>
      <p:sp>
        <p:nvSpPr>
          <p:cNvPr id="111622" name="テキスト ボックス 6"/>
          <p:cNvSpPr txBox="1">
            <a:spLocks noChangeArrowheads="1"/>
          </p:cNvSpPr>
          <p:nvPr/>
        </p:nvSpPr>
        <p:spPr bwMode="auto">
          <a:xfrm>
            <a:off x="738188" y="3433763"/>
            <a:ext cx="6027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solidFill>
                  <a:srgbClr val="002060"/>
                </a:solidFill>
              </a:rPr>
              <a:t>( GS ) Ortho-normalization by Gram-Schmidt method</a:t>
            </a:r>
            <a:endParaRPr lang="ja-JP" altLang="en-US" sz="2000">
              <a:solidFill>
                <a:srgbClr val="002060"/>
              </a:solidFill>
            </a:endParaRPr>
          </a:p>
        </p:txBody>
      </p:sp>
      <p:sp>
        <p:nvSpPr>
          <p:cNvPr id="111623" name="テキスト ボックス 7"/>
          <p:cNvSpPr txBox="1">
            <a:spLocks noChangeArrowheads="1"/>
          </p:cNvSpPr>
          <p:nvPr/>
        </p:nvSpPr>
        <p:spPr bwMode="auto">
          <a:xfrm>
            <a:off x="738188" y="5110163"/>
            <a:ext cx="3716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solidFill>
                  <a:srgbClr val="002060"/>
                </a:solidFill>
              </a:rPr>
              <a:t>( SD ) Subspace Diagonalization </a:t>
            </a:r>
            <a:endParaRPr lang="ja-JP" altLang="en-US" sz="2000">
              <a:solidFill>
                <a:srgbClr val="002060"/>
              </a:solidFill>
            </a:endParaRPr>
          </a:p>
        </p:txBody>
      </p:sp>
      <p:cxnSp>
        <p:nvCxnSpPr>
          <p:cNvPr id="13" name="直線コネクタ 12"/>
          <p:cNvCxnSpPr/>
          <p:nvPr/>
        </p:nvCxnSpPr>
        <p:spPr>
          <a:xfrm flipH="1">
            <a:off x="250825" y="6597650"/>
            <a:ext cx="487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38125" y="1795463"/>
            <a:ext cx="12700" cy="48021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244475" y="1795463"/>
            <a:ext cx="5143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738188" y="1773238"/>
            <a:ext cx="31750" cy="5556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741363" y="5895975"/>
            <a:ext cx="0" cy="7191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1630" name="テキスト ボックス 29"/>
          <p:cNvSpPr txBox="1">
            <a:spLocks noChangeArrowheads="1"/>
          </p:cNvSpPr>
          <p:nvPr/>
        </p:nvSpPr>
        <p:spPr bwMode="auto">
          <a:xfrm>
            <a:off x="358775" y="2355850"/>
            <a:ext cx="379413" cy="4000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2000">
                <a:solidFill>
                  <a:schemeClr val="bg1"/>
                </a:solidFill>
              </a:rPr>
              <a:t>1</a:t>
            </a:r>
            <a:endParaRPr lang="ja-JP" altLang="en-US" sz="2000">
              <a:solidFill>
                <a:schemeClr val="bg1"/>
              </a:solidFill>
            </a:endParaRPr>
          </a:p>
        </p:txBody>
      </p:sp>
      <p:sp>
        <p:nvSpPr>
          <p:cNvPr id="111632" name="テキスト ボックス 31"/>
          <p:cNvSpPr txBox="1">
            <a:spLocks noChangeArrowheads="1"/>
          </p:cNvSpPr>
          <p:nvPr/>
        </p:nvSpPr>
        <p:spPr bwMode="auto">
          <a:xfrm>
            <a:off x="358775" y="3443288"/>
            <a:ext cx="379413" cy="4000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2000">
                <a:solidFill>
                  <a:schemeClr val="bg1"/>
                </a:solidFill>
              </a:rPr>
              <a:t>2</a:t>
            </a:r>
            <a:endParaRPr lang="ja-JP" altLang="en-US" sz="2000">
              <a:solidFill>
                <a:schemeClr val="bg1"/>
              </a:solidFill>
            </a:endParaRPr>
          </a:p>
        </p:txBody>
      </p:sp>
      <p:sp>
        <p:nvSpPr>
          <p:cNvPr id="111633" name="テキスト ボックス 32"/>
          <p:cNvSpPr txBox="1">
            <a:spLocks noChangeArrowheads="1"/>
          </p:cNvSpPr>
          <p:nvPr/>
        </p:nvSpPr>
        <p:spPr bwMode="auto">
          <a:xfrm>
            <a:off x="358775" y="5110163"/>
            <a:ext cx="379413" cy="40005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2000" dirty="0" smtClean="0">
                <a:solidFill>
                  <a:schemeClr val="bg1"/>
                </a:solidFill>
              </a:rPr>
              <a:t>3</a:t>
            </a:r>
            <a:endParaRPr lang="ja-JP" altLang="en-US" sz="2000" dirty="0">
              <a:solidFill>
                <a:schemeClr val="bg1"/>
              </a:solidFill>
            </a:endParaRPr>
          </a:p>
        </p:txBody>
      </p:sp>
      <p:sp>
        <p:nvSpPr>
          <p:cNvPr id="16" name="タイトル 15"/>
          <p:cNvSpPr>
            <a:spLocks noGrp="1"/>
          </p:cNvSpPr>
          <p:nvPr>
            <p:ph type="title"/>
          </p:nvPr>
        </p:nvSpPr>
        <p:spPr/>
        <p:txBody>
          <a:bodyPr/>
          <a:lstStyle/>
          <a:p>
            <a:pPr>
              <a:defRPr/>
            </a:pPr>
            <a:r>
              <a:rPr lang="en-US" altLang="ja-JP" sz="3200" dirty="0" smtClean="0"/>
              <a:t>Flow chart ( Sweep )</a:t>
            </a:r>
            <a:endParaRPr lang="ja-JP" altLang="en-US" sz="3200" dirty="0"/>
          </a:p>
        </p:txBody>
      </p:sp>
      <p:graphicFrame>
        <p:nvGraphicFramePr>
          <p:cNvPr id="111635" name="オブジェクト 25"/>
          <p:cNvGraphicFramePr>
            <a:graphicFrameLocks noChangeAspect="1"/>
          </p:cNvGraphicFramePr>
          <p:nvPr/>
        </p:nvGraphicFramePr>
        <p:xfrm>
          <a:off x="2373313" y="5548313"/>
          <a:ext cx="433387" cy="411162"/>
        </p:xfrm>
        <a:graphic>
          <a:graphicData uri="http://schemas.openxmlformats.org/presentationml/2006/ole">
            <mc:AlternateContent xmlns:mc="http://schemas.openxmlformats.org/markup-compatibility/2006">
              <mc:Choice xmlns:v="urn:schemas-microsoft-com:vml" Requires="v">
                <p:oleObj spid="_x0000_s152608" name="数式" r:id="rId4" imgW="5562600" imgH="5270500" progId="Equation.3">
                  <p:embed/>
                </p:oleObj>
              </mc:Choice>
              <mc:Fallback>
                <p:oleObj name="数式" r:id="rId4" imgW="5562600" imgH="527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313" y="5548313"/>
                        <a:ext cx="4333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1636" name="グループ化 43"/>
          <p:cNvGrpSpPr>
            <a:grpSpLocks/>
          </p:cNvGrpSpPr>
          <p:nvPr/>
        </p:nvGrpSpPr>
        <p:grpSpPr bwMode="auto">
          <a:xfrm>
            <a:off x="4902200" y="2143125"/>
            <a:ext cx="3630613" cy="846138"/>
            <a:chOff x="1547664" y="2621214"/>
            <a:chExt cx="3630871" cy="846138"/>
          </a:xfrm>
        </p:grpSpPr>
        <p:graphicFrame>
          <p:nvGraphicFramePr>
            <p:cNvPr id="111648" name="オブジェクト 24"/>
            <p:cNvGraphicFramePr>
              <a:graphicFrameLocks noChangeAspect="1"/>
            </p:cNvGraphicFramePr>
            <p:nvPr/>
          </p:nvGraphicFramePr>
          <p:xfrm>
            <a:off x="1547664" y="2621214"/>
            <a:ext cx="1827213" cy="846138"/>
          </p:xfrm>
          <a:graphic>
            <a:graphicData uri="http://schemas.openxmlformats.org/presentationml/2006/ole">
              <mc:AlternateContent xmlns:mc="http://schemas.openxmlformats.org/markup-compatibility/2006">
                <mc:Choice xmlns:v="urn:schemas-microsoft-com:vml" Requires="v">
                  <p:oleObj spid="_x0000_s152609" name="数式" r:id="rId6" imgW="23406100" imgH="10820400" progId="Equation.3">
                    <p:embed/>
                  </p:oleObj>
                </mc:Choice>
                <mc:Fallback>
                  <p:oleObj name="数式" r:id="rId6" imgW="23406100" imgH="10820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2621214"/>
                          <a:ext cx="1827213"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右矢印 38"/>
            <p:cNvSpPr/>
            <p:nvPr/>
          </p:nvSpPr>
          <p:spPr>
            <a:xfrm>
              <a:off x="3494077" y="2903789"/>
              <a:ext cx="452470" cy="230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1650" name="テキスト ボックス 42"/>
            <p:cNvSpPr txBox="1">
              <a:spLocks noChangeArrowheads="1"/>
            </p:cNvSpPr>
            <p:nvPr/>
          </p:nvSpPr>
          <p:spPr bwMode="auto">
            <a:xfrm>
              <a:off x="4081760" y="2834501"/>
              <a:ext cx="1096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minimize</a:t>
              </a:r>
              <a:endParaRPr lang="ja-JP" altLang="en-US" sz="1800"/>
            </a:p>
          </p:txBody>
        </p:sp>
      </p:grpSp>
      <p:graphicFrame>
        <p:nvGraphicFramePr>
          <p:cNvPr id="111637" name="オブジェクト 44"/>
          <p:cNvGraphicFramePr>
            <a:graphicFrameLocks noChangeAspect="1"/>
          </p:cNvGraphicFramePr>
          <p:nvPr/>
        </p:nvGraphicFramePr>
        <p:xfrm>
          <a:off x="2276475" y="6019800"/>
          <a:ext cx="2786063" cy="433388"/>
        </p:xfrm>
        <a:graphic>
          <a:graphicData uri="http://schemas.openxmlformats.org/presentationml/2006/ole">
            <mc:AlternateContent xmlns:mc="http://schemas.openxmlformats.org/markup-compatibility/2006">
              <mc:Choice xmlns:v="urn:schemas-microsoft-com:vml" Requires="v">
                <p:oleObj spid="_x0000_s152610" name="数式" r:id="rId8" imgW="35699700" imgH="5562600" progId="Equation.3">
                  <p:embed/>
                </p:oleObj>
              </mc:Choice>
              <mc:Fallback>
                <p:oleObj name="数式" r:id="rId8" imgW="35699700" imgH="5562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6475" y="6019800"/>
                        <a:ext cx="27860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38" name="テキスト ボックス 45"/>
          <p:cNvSpPr txBox="1">
            <a:spLocks noChangeArrowheads="1"/>
          </p:cNvSpPr>
          <p:nvPr/>
        </p:nvSpPr>
        <p:spPr bwMode="auto">
          <a:xfrm>
            <a:off x="2794000" y="5546725"/>
            <a:ext cx="3535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within a small dimensional space</a:t>
            </a:r>
            <a:endParaRPr lang="ja-JP" altLang="en-US" sz="1800"/>
          </a:p>
        </p:txBody>
      </p:sp>
      <p:sp>
        <p:nvSpPr>
          <p:cNvPr id="111639" name="テキスト ボックス 63"/>
          <p:cNvSpPr txBox="1">
            <a:spLocks noChangeArrowheads="1"/>
          </p:cNvSpPr>
          <p:nvPr/>
        </p:nvSpPr>
        <p:spPr bwMode="auto">
          <a:xfrm>
            <a:off x="1030288" y="5546725"/>
            <a:ext cx="1339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Diagonalize</a:t>
            </a:r>
            <a:endParaRPr lang="ja-JP" altLang="en-US" sz="1800"/>
          </a:p>
        </p:txBody>
      </p:sp>
      <p:sp>
        <p:nvSpPr>
          <p:cNvPr id="111640" name="テキスト ボックス 46"/>
          <p:cNvSpPr txBox="1">
            <a:spLocks noChangeArrowheads="1"/>
          </p:cNvSpPr>
          <p:nvPr/>
        </p:nvSpPr>
        <p:spPr bwMode="auto">
          <a:xfrm>
            <a:off x="1027113" y="6013450"/>
            <a:ext cx="1317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spanned by</a:t>
            </a:r>
            <a:endParaRPr lang="ja-JP" altLang="en-US" sz="1800"/>
          </a:p>
        </p:txBody>
      </p:sp>
      <p:sp>
        <p:nvSpPr>
          <p:cNvPr id="111641" name="テキスト ボックス 2"/>
          <p:cNvSpPr txBox="1">
            <a:spLocks noChangeArrowheads="1"/>
          </p:cNvSpPr>
          <p:nvPr/>
        </p:nvSpPr>
        <p:spPr bwMode="auto">
          <a:xfrm>
            <a:off x="1619250" y="1619250"/>
            <a:ext cx="652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Subspace-iteration method for large-sparse eigenvalue problem)</a:t>
            </a:r>
            <a:endParaRPr lang="ja-JP" altLang="en-US" sz="1800"/>
          </a:p>
        </p:txBody>
      </p:sp>
      <p:sp>
        <p:nvSpPr>
          <p:cNvPr id="111642" name="テキスト ボックス 35"/>
          <p:cNvSpPr txBox="1">
            <a:spLocks noChangeArrowheads="1"/>
          </p:cNvSpPr>
          <p:nvPr/>
        </p:nvSpPr>
        <p:spPr bwMode="auto">
          <a:xfrm>
            <a:off x="7740650" y="2679700"/>
            <a:ext cx="1008063" cy="461963"/>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b="1">
                <a:solidFill>
                  <a:schemeClr val="bg1"/>
                </a:solidFill>
              </a:rPr>
              <a:t>O(N</a:t>
            </a:r>
            <a:r>
              <a:rPr lang="en-US" altLang="ja-JP" b="1" baseline="30000">
                <a:solidFill>
                  <a:schemeClr val="bg1"/>
                </a:solidFill>
              </a:rPr>
              <a:t>2</a:t>
            </a:r>
            <a:r>
              <a:rPr lang="en-US" altLang="ja-JP" b="1">
                <a:solidFill>
                  <a:schemeClr val="bg1"/>
                </a:solidFill>
              </a:rPr>
              <a:t>)</a:t>
            </a:r>
            <a:endParaRPr lang="ja-JP" altLang="en-US" b="1">
              <a:solidFill>
                <a:schemeClr val="bg1"/>
              </a:solidFill>
            </a:endParaRPr>
          </a:p>
        </p:txBody>
      </p:sp>
      <p:sp>
        <p:nvSpPr>
          <p:cNvPr id="111643" name="テキスト ボックス 37"/>
          <p:cNvSpPr txBox="1">
            <a:spLocks noChangeArrowheads="1"/>
          </p:cNvSpPr>
          <p:nvPr/>
        </p:nvSpPr>
        <p:spPr bwMode="auto">
          <a:xfrm>
            <a:off x="7740650" y="3429000"/>
            <a:ext cx="1008063" cy="46196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b="1">
                <a:solidFill>
                  <a:schemeClr val="bg1"/>
                </a:solidFill>
              </a:rPr>
              <a:t>O(N</a:t>
            </a:r>
            <a:r>
              <a:rPr lang="en-US" altLang="ja-JP" b="1" baseline="30000">
                <a:solidFill>
                  <a:schemeClr val="bg1"/>
                </a:solidFill>
              </a:rPr>
              <a:t>3</a:t>
            </a:r>
            <a:r>
              <a:rPr lang="en-US" altLang="ja-JP" b="1">
                <a:solidFill>
                  <a:schemeClr val="bg1"/>
                </a:solidFill>
              </a:rPr>
              <a:t>)</a:t>
            </a:r>
            <a:endParaRPr lang="ja-JP" altLang="en-US" b="1">
              <a:solidFill>
                <a:schemeClr val="bg1"/>
              </a:solidFill>
            </a:endParaRPr>
          </a:p>
        </p:txBody>
      </p:sp>
      <p:sp>
        <p:nvSpPr>
          <p:cNvPr id="111644" name="テキスト ボックス 39"/>
          <p:cNvSpPr txBox="1">
            <a:spLocks noChangeArrowheads="1"/>
          </p:cNvSpPr>
          <p:nvPr/>
        </p:nvSpPr>
        <p:spPr bwMode="auto">
          <a:xfrm>
            <a:off x="7740650" y="5487988"/>
            <a:ext cx="1008063" cy="4619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b="1">
                <a:solidFill>
                  <a:schemeClr val="bg1"/>
                </a:solidFill>
              </a:rPr>
              <a:t>O(N</a:t>
            </a:r>
            <a:r>
              <a:rPr lang="en-US" altLang="ja-JP" b="1" baseline="30000">
                <a:solidFill>
                  <a:schemeClr val="bg1"/>
                </a:solidFill>
              </a:rPr>
              <a:t>3</a:t>
            </a:r>
            <a:r>
              <a:rPr lang="en-US" altLang="ja-JP" b="1">
                <a:solidFill>
                  <a:schemeClr val="bg1"/>
                </a:solidFill>
              </a:rPr>
              <a:t>)</a:t>
            </a:r>
            <a:endParaRPr lang="ja-JP" altLang="en-US" b="1">
              <a:solidFill>
                <a:schemeClr val="bg1"/>
              </a:solidFill>
            </a:endParaRPr>
          </a:p>
        </p:txBody>
      </p:sp>
      <p:sp>
        <p:nvSpPr>
          <p:cNvPr id="111646" name="テキスト ボックス 3"/>
          <p:cNvSpPr txBox="1">
            <a:spLocks noChangeArrowheads="1"/>
          </p:cNvSpPr>
          <p:nvPr/>
        </p:nvSpPr>
        <p:spPr bwMode="auto">
          <a:xfrm>
            <a:off x="53020" y="908050"/>
            <a:ext cx="90717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dirty="0" smtClean="0"/>
              <a:t>擬ポテンシャルのデータから作る初期ポテンシャルや、</a:t>
            </a:r>
            <a:r>
              <a:rPr lang="en-US" altLang="ja-JP" sz="1800" dirty="0" smtClean="0"/>
              <a:t>SCF</a:t>
            </a:r>
            <a:r>
              <a:rPr lang="ja-JP" altLang="en-US" sz="1800" dirty="0" smtClean="0"/>
              <a:t>ポテンシャルを初期ポテンシャル</a:t>
            </a:r>
            <a:endParaRPr lang="en-US" altLang="ja-JP" sz="1800" dirty="0" smtClean="0"/>
          </a:p>
          <a:p>
            <a:r>
              <a:rPr lang="ja-JP" altLang="en-US" sz="1800" dirty="0" smtClean="0"/>
              <a:t>として、ポテンシャルを更新しないで計算を行う　（</a:t>
            </a:r>
            <a:r>
              <a:rPr lang="ja-JP" altLang="en-US" sz="1800" dirty="0" smtClean="0">
                <a:solidFill>
                  <a:srgbClr val="0000FF"/>
                </a:solidFill>
              </a:rPr>
              <a:t>バンド計算、初期波動関数</a:t>
            </a:r>
            <a:r>
              <a:rPr lang="ja-JP" altLang="en-US" sz="1800" dirty="0" smtClean="0"/>
              <a:t>）</a:t>
            </a:r>
            <a:endParaRPr lang="ja-JP" altLang="en-US" sz="1800" dirty="0"/>
          </a:p>
        </p:txBody>
      </p:sp>
      <p:sp>
        <p:nvSpPr>
          <p:cNvPr id="111647" name="テキスト ボックス 4"/>
          <p:cNvSpPr txBox="1">
            <a:spLocks noChangeArrowheads="1"/>
          </p:cNvSpPr>
          <p:nvPr/>
        </p:nvSpPr>
        <p:spPr bwMode="auto">
          <a:xfrm>
            <a:off x="8021638" y="6488113"/>
            <a:ext cx="1158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N</a:t>
            </a:r>
            <a:r>
              <a:rPr lang="ja-JP" altLang="en-US" sz="1800"/>
              <a:t>：原子数</a:t>
            </a:r>
          </a:p>
        </p:txBody>
      </p:sp>
    </p:spTree>
    <p:extLst>
      <p:ext uri="{BB962C8B-B14F-4D97-AF65-F5344CB8AC3E}">
        <p14:creationId xmlns:p14="http://schemas.microsoft.com/office/powerpoint/2010/main" val="9215070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内容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第一原理計算とは？</a:t>
            </a:r>
            <a:endParaRPr kumimoji="1" lang="en-US" altLang="ja-JP" dirty="0" smtClean="0"/>
          </a:p>
          <a:p>
            <a:r>
              <a:rPr lang="ja-JP" altLang="en-US" dirty="0" smtClean="0"/>
              <a:t>密度汎関数法（</a:t>
            </a:r>
            <a:r>
              <a:rPr lang="en-US" altLang="ja-JP" dirty="0" smtClean="0"/>
              <a:t>Density Functional Theory</a:t>
            </a:r>
            <a:r>
              <a:rPr lang="ja-JP" altLang="en-US" dirty="0" smtClean="0"/>
              <a:t>）</a:t>
            </a:r>
            <a:endParaRPr lang="en-US" altLang="ja-JP" dirty="0" smtClean="0"/>
          </a:p>
          <a:p>
            <a:r>
              <a:rPr kumimoji="1" lang="ja-JP" altLang="en-US" dirty="0" smtClean="0"/>
              <a:t>実空間差分擬ポテンシャル法（</a:t>
            </a:r>
            <a:r>
              <a:rPr kumimoji="1" lang="en-US" altLang="ja-JP" dirty="0" smtClean="0"/>
              <a:t>RSDFT</a:t>
            </a:r>
            <a:r>
              <a:rPr kumimoji="1" lang="ja-JP" altLang="en-US" dirty="0" smtClean="0"/>
              <a:t>）</a:t>
            </a:r>
            <a:endParaRPr kumimoji="1" lang="en-US" altLang="ja-JP" dirty="0" smtClean="0"/>
          </a:p>
          <a:p>
            <a:r>
              <a:rPr lang="ja-JP" altLang="en-US" dirty="0" smtClean="0"/>
              <a:t>実習</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1</a:t>
            </a:fld>
            <a:endParaRPr lang="en-US" altLang="ja-JP"/>
          </a:p>
        </p:txBody>
      </p:sp>
    </p:spTree>
    <p:extLst>
      <p:ext uri="{BB962C8B-B14F-4D97-AF65-F5344CB8AC3E}">
        <p14:creationId xmlns:p14="http://schemas.microsoft.com/office/powerpoint/2010/main" val="7695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正方形/長方形 52"/>
          <p:cNvSpPr/>
          <p:nvPr/>
        </p:nvSpPr>
        <p:spPr bwMode="auto">
          <a:xfrm>
            <a:off x="644370" y="4365104"/>
            <a:ext cx="4516184" cy="1872208"/>
          </a:xfrm>
          <a:prstGeom prst="rect">
            <a:avLst/>
          </a:prstGeom>
          <a:solidFill>
            <a:schemeClr val="accent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600" dirty="0"/>
          </a:p>
        </p:txBody>
      </p:sp>
      <p:sp>
        <p:nvSpPr>
          <p:cNvPr id="84" name="直角三角形 83"/>
          <p:cNvSpPr/>
          <p:nvPr/>
        </p:nvSpPr>
        <p:spPr bwMode="auto">
          <a:xfrm>
            <a:off x="644525" y="2276475"/>
            <a:ext cx="4103688" cy="1944688"/>
          </a:xfrm>
          <a:prstGeom prst="r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600" dirty="0"/>
          </a:p>
        </p:txBody>
      </p:sp>
      <p:sp>
        <p:nvSpPr>
          <p:cNvPr id="2" name="タイトル 1"/>
          <p:cNvSpPr>
            <a:spLocks noGrp="1"/>
          </p:cNvSpPr>
          <p:nvPr>
            <p:ph type="title"/>
          </p:nvPr>
        </p:nvSpPr>
        <p:spPr/>
        <p:txBody>
          <a:bodyPr/>
          <a:lstStyle/>
          <a:p>
            <a:pPr>
              <a:defRPr/>
            </a:pPr>
            <a:r>
              <a:rPr lang="en-US" altLang="ja-JP" sz="2400" dirty="0" smtClean="0">
                <a:solidFill>
                  <a:srgbClr val="FFFFFF"/>
                </a:solidFill>
              </a:rPr>
              <a:t>RSDFT</a:t>
            </a:r>
            <a:r>
              <a:rPr lang="ja-JP" altLang="en-US" sz="2400" dirty="0" smtClean="0">
                <a:solidFill>
                  <a:srgbClr val="FFFFFF"/>
                </a:solidFill>
              </a:rPr>
              <a:t>の高速化のポイント</a:t>
            </a:r>
            <a:r>
              <a:rPr lang="ja-JP" altLang="ja-JP" sz="2400" dirty="0">
                <a:solidFill>
                  <a:srgbClr val="FFFFFF"/>
                </a:solidFill>
              </a:rPr>
              <a:t>　</a:t>
            </a:r>
            <a:r>
              <a:rPr lang="ja-JP" altLang="en-US" sz="2400" dirty="0" smtClean="0">
                <a:solidFill>
                  <a:srgbClr val="FFFFFF"/>
                </a:solidFill>
              </a:rPr>
              <a:t>（行列</a:t>
            </a:r>
            <a:r>
              <a:rPr lang="en-US" altLang="ja-JP" sz="2400" dirty="0" smtClean="0">
                <a:solidFill>
                  <a:srgbClr val="FFFFFF"/>
                </a:solidFill>
              </a:rPr>
              <a:t>×</a:t>
            </a:r>
            <a:r>
              <a:rPr lang="ja-JP" altLang="en-US" sz="2400" dirty="0" smtClean="0">
                <a:solidFill>
                  <a:srgbClr val="FFFFFF"/>
                </a:solidFill>
              </a:rPr>
              <a:t>行列にして</a:t>
            </a:r>
            <a:r>
              <a:rPr lang="en-US" altLang="ja-JP" sz="2400" dirty="0" smtClean="0">
                <a:solidFill>
                  <a:srgbClr val="FFFFFF"/>
                </a:solidFill>
              </a:rPr>
              <a:t> BLAS 3 </a:t>
            </a:r>
            <a:r>
              <a:rPr lang="ja-JP" altLang="en-US" sz="2400" dirty="0" smtClean="0">
                <a:solidFill>
                  <a:srgbClr val="FFFFFF"/>
                </a:solidFill>
              </a:rPr>
              <a:t>を使う）</a:t>
            </a:r>
            <a:endParaRPr lang="ja-JP" altLang="en-US" sz="2400" dirty="0">
              <a:solidFill>
                <a:srgbClr val="FFFFFF"/>
              </a:solidFill>
            </a:endParaRPr>
          </a:p>
        </p:txBody>
      </p:sp>
      <p:graphicFrame>
        <p:nvGraphicFramePr>
          <p:cNvPr id="113678" name="オブジェクト 4"/>
          <p:cNvGraphicFramePr>
            <a:graphicFrameLocks noChangeAspect="1"/>
          </p:cNvGraphicFramePr>
          <p:nvPr/>
        </p:nvGraphicFramePr>
        <p:xfrm>
          <a:off x="250825" y="2411413"/>
          <a:ext cx="641350" cy="284162"/>
        </p:xfrm>
        <a:graphic>
          <a:graphicData uri="http://schemas.openxmlformats.org/presentationml/2006/ole">
            <mc:AlternateContent xmlns:mc="http://schemas.openxmlformats.org/markup-compatibility/2006">
              <mc:Choice xmlns:v="urn:schemas-microsoft-com:vml" Requires="v">
                <p:oleObj spid="_x0000_s116858" name="数式" r:id="rId4" imgW="457200" imgH="203200" progId="Equation.3">
                  <p:embed/>
                </p:oleObj>
              </mc:Choice>
              <mc:Fallback>
                <p:oleObj name="数式" r:id="rId4" imgW="4572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411413"/>
                        <a:ext cx="64135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3679" name="オブジェクト 4"/>
          <p:cNvGraphicFramePr>
            <a:graphicFrameLocks noChangeAspect="1"/>
          </p:cNvGraphicFramePr>
          <p:nvPr/>
        </p:nvGraphicFramePr>
        <p:xfrm>
          <a:off x="250825" y="2843213"/>
          <a:ext cx="1741488" cy="336550"/>
        </p:xfrm>
        <a:graphic>
          <a:graphicData uri="http://schemas.openxmlformats.org/presentationml/2006/ole">
            <mc:AlternateContent xmlns:mc="http://schemas.openxmlformats.org/markup-compatibility/2006">
              <mc:Choice xmlns:v="urn:schemas-microsoft-com:vml" Requires="v">
                <p:oleObj spid="_x0000_s116859" name="数式" r:id="rId6" imgW="1244600" imgH="241300" progId="Equation.3">
                  <p:embed/>
                </p:oleObj>
              </mc:Choice>
              <mc:Fallback>
                <p:oleObj name="数式" r:id="rId6" imgW="12446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2843213"/>
                        <a:ext cx="1741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3680" name="オブジェクト 4"/>
          <p:cNvGraphicFramePr>
            <a:graphicFrameLocks noChangeAspect="1"/>
          </p:cNvGraphicFramePr>
          <p:nvPr/>
        </p:nvGraphicFramePr>
        <p:xfrm>
          <a:off x="250825" y="4378325"/>
          <a:ext cx="4922838" cy="336550"/>
        </p:xfrm>
        <a:graphic>
          <a:graphicData uri="http://schemas.openxmlformats.org/presentationml/2006/ole">
            <mc:AlternateContent xmlns:mc="http://schemas.openxmlformats.org/markup-compatibility/2006">
              <mc:Choice xmlns:v="urn:schemas-microsoft-com:vml" Requires="v">
                <p:oleObj spid="_x0000_s116860" name="数式" r:id="rId8" imgW="3517900" imgH="241300" progId="Equation.3">
                  <p:embed/>
                </p:oleObj>
              </mc:Choice>
              <mc:Fallback>
                <p:oleObj name="数式" r:id="rId8" imgW="35179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4378325"/>
                        <a:ext cx="4922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5" name="直角三角形 54"/>
          <p:cNvSpPr/>
          <p:nvPr/>
        </p:nvSpPr>
        <p:spPr bwMode="auto">
          <a:xfrm>
            <a:off x="5249863" y="4427538"/>
            <a:ext cx="3748087" cy="1809750"/>
          </a:xfrm>
          <a:prstGeom prst="r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sz="1600" dirty="0"/>
          </a:p>
        </p:txBody>
      </p:sp>
      <p:graphicFrame>
        <p:nvGraphicFramePr>
          <p:cNvPr id="113682" name="オブジェクト 4"/>
          <p:cNvGraphicFramePr>
            <a:graphicFrameLocks noChangeAspect="1"/>
          </p:cNvGraphicFramePr>
          <p:nvPr/>
        </p:nvGraphicFramePr>
        <p:xfrm>
          <a:off x="250825" y="4859338"/>
          <a:ext cx="6007100" cy="336550"/>
        </p:xfrm>
        <a:graphic>
          <a:graphicData uri="http://schemas.openxmlformats.org/presentationml/2006/ole">
            <mc:AlternateContent xmlns:mc="http://schemas.openxmlformats.org/markup-compatibility/2006">
              <mc:Choice xmlns:v="urn:schemas-microsoft-com:vml" Requires="v">
                <p:oleObj spid="_x0000_s116861" name="数式" r:id="rId10" imgW="4292600" imgH="241300" progId="Equation.3">
                  <p:embed/>
                </p:oleObj>
              </mc:Choice>
              <mc:Fallback>
                <p:oleObj name="数式" r:id="rId10" imgW="42926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825" y="4859338"/>
                        <a:ext cx="6007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3683" name="オブジェクト 4"/>
          <p:cNvGraphicFramePr>
            <a:graphicFrameLocks noChangeAspect="1"/>
          </p:cNvGraphicFramePr>
          <p:nvPr/>
        </p:nvGraphicFramePr>
        <p:xfrm>
          <a:off x="250825" y="5362575"/>
          <a:ext cx="7073900" cy="336550"/>
        </p:xfrm>
        <a:graphic>
          <a:graphicData uri="http://schemas.openxmlformats.org/presentationml/2006/ole">
            <mc:AlternateContent xmlns:mc="http://schemas.openxmlformats.org/markup-compatibility/2006">
              <mc:Choice xmlns:v="urn:schemas-microsoft-com:vml" Requires="v">
                <p:oleObj spid="_x0000_s116862" name="数式" r:id="rId12" imgW="5054600" imgH="241300" progId="Equation.3">
                  <p:embed/>
                </p:oleObj>
              </mc:Choice>
              <mc:Fallback>
                <p:oleObj name="数式" r:id="rId12" imgW="5054600" imgH="2413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825" y="5362575"/>
                        <a:ext cx="7073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3684" name="オブジェクト 4"/>
          <p:cNvGraphicFramePr>
            <a:graphicFrameLocks noChangeAspect="1"/>
          </p:cNvGraphicFramePr>
          <p:nvPr/>
        </p:nvGraphicFramePr>
        <p:xfrm>
          <a:off x="250825" y="5867400"/>
          <a:ext cx="8086725" cy="336550"/>
        </p:xfrm>
        <a:graphic>
          <a:graphicData uri="http://schemas.openxmlformats.org/presentationml/2006/ole">
            <mc:AlternateContent xmlns:mc="http://schemas.openxmlformats.org/markup-compatibility/2006">
              <mc:Choice xmlns:v="urn:schemas-microsoft-com:vml" Requires="v">
                <p:oleObj spid="_x0000_s116863" name="数式" r:id="rId14" imgW="5778500" imgH="241300" progId="Equation.3">
                  <p:embed/>
                </p:oleObj>
              </mc:Choice>
              <mc:Fallback>
                <p:oleObj name="数式" r:id="rId14" imgW="5778500" imgH="2413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825" y="5867400"/>
                        <a:ext cx="8086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 name="テキスト ボックス 4"/>
          <p:cNvSpPr txBox="1">
            <a:spLocks noChangeArrowheads="1"/>
          </p:cNvSpPr>
          <p:nvPr/>
        </p:nvSpPr>
        <p:spPr bwMode="auto">
          <a:xfrm>
            <a:off x="3668713" y="2781300"/>
            <a:ext cx="2482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Matrix × Matrix product</a:t>
            </a:r>
            <a:endParaRPr lang="ja-JP" altLang="en-US" sz="1800"/>
          </a:p>
        </p:txBody>
      </p:sp>
      <p:sp>
        <p:nvSpPr>
          <p:cNvPr id="9" name="正方形/長方形 8"/>
          <p:cNvSpPr/>
          <p:nvPr/>
        </p:nvSpPr>
        <p:spPr>
          <a:xfrm>
            <a:off x="644525" y="3284538"/>
            <a:ext cx="2376488" cy="936625"/>
          </a:xfrm>
          <a:prstGeom prst="rect">
            <a:avLst/>
          </a:prstGeom>
          <a:solidFill>
            <a:schemeClr val="accent2"/>
          </a:solidFill>
          <a:ln w="35433">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aphicFrame>
        <p:nvGraphicFramePr>
          <p:cNvPr id="113687" name="オブジェクト 4"/>
          <p:cNvGraphicFramePr>
            <a:graphicFrameLocks noChangeAspect="1"/>
          </p:cNvGraphicFramePr>
          <p:nvPr/>
        </p:nvGraphicFramePr>
        <p:xfrm>
          <a:off x="250825" y="3346450"/>
          <a:ext cx="2771775" cy="336550"/>
        </p:xfrm>
        <a:graphic>
          <a:graphicData uri="http://schemas.openxmlformats.org/presentationml/2006/ole">
            <mc:AlternateContent xmlns:mc="http://schemas.openxmlformats.org/markup-compatibility/2006">
              <mc:Choice xmlns:v="urn:schemas-microsoft-com:vml" Requires="v">
                <p:oleObj spid="_x0000_s116864" name="数式" r:id="rId16" imgW="1981200" imgH="241300" progId="Equation.3">
                  <p:embed/>
                </p:oleObj>
              </mc:Choice>
              <mc:Fallback>
                <p:oleObj name="数式" r:id="rId16" imgW="1981200" imgH="2413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0825" y="3346450"/>
                        <a:ext cx="2771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13688" name="オブジェクト 4"/>
          <p:cNvGraphicFramePr>
            <a:graphicFrameLocks noChangeAspect="1"/>
          </p:cNvGraphicFramePr>
          <p:nvPr/>
        </p:nvGraphicFramePr>
        <p:xfrm>
          <a:off x="250825" y="3851275"/>
          <a:ext cx="3873500" cy="336550"/>
        </p:xfrm>
        <a:graphic>
          <a:graphicData uri="http://schemas.openxmlformats.org/presentationml/2006/ole">
            <mc:AlternateContent xmlns:mc="http://schemas.openxmlformats.org/markup-compatibility/2006">
              <mc:Choice xmlns:v="urn:schemas-microsoft-com:vml" Requires="v">
                <p:oleObj spid="_x0000_s116865" name="数式" r:id="rId18" imgW="2768600" imgH="241300" progId="Equation.3">
                  <p:embed/>
                </p:oleObj>
              </mc:Choice>
              <mc:Fallback>
                <p:oleObj name="数式" r:id="rId18" imgW="2768600" imgH="2413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0825" y="3851275"/>
                        <a:ext cx="3873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13" name="直線矢印コネクタ 12"/>
          <p:cNvCxnSpPr>
            <a:stCxn id="5" idx="1"/>
          </p:cNvCxnSpPr>
          <p:nvPr/>
        </p:nvCxnSpPr>
        <p:spPr>
          <a:xfrm flipH="1">
            <a:off x="3021013" y="2965450"/>
            <a:ext cx="647700" cy="31908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直線矢印コネクタ 14"/>
          <p:cNvCxnSpPr>
            <a:stCxn id="5" idx="2"/>
          </p:cNvCxnSpPr>
          <p:nvPr/>
        </p:nvCxnSpPr>
        <p:spPr>
          <a:xfrm flipH="1">
            <a:off x="4821238" y="3149600"/>
            <a:ext cx="88900" cy="1216025"/>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3692" name="テキスト ボックス 17"/>
          <p:cNvSpPr txBox="1">
            <a:spLocks noChangeArrowheads="1"/>
          </p:cNvSpPr>
          <p:nvPr/>
        </p:nvSpPr>
        <p:spPr bwMode="auto">
          <a:xfrm>
            <a:off x="179388" y="1773238"/>
            <a:ext cx="2679700" cy="368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Gram-Schmidt procedure</a:t>
            </a:r>
            <a:endParaRPr lang="ja-JP" altLang="en-US" sz="1800"/>
          </a:p>
        </p:txBody>
      </p:sp>
      <p:grpSp>
        <p:nvGrpSpPr>
          <p:cNvPr id="92" name="グループ化 46"/>
          <p:cNvGrpSpPr>
            <a:grpSpLocks/>
          </p:cNvGrpSpPr>
          <p:nvPr/>
        </p:nvGrpSpPr>
        <p:grpSpPr bwMode="auto">
          <a:xfrm>
            <a:off x="250130" y="1700213"/>
            <a:ext cx="8642350" cy="4535487"/>
            <a:chOff x="251520" y="1052736"/>
            <a:chExt cx="8640960" cy="4536504"/>
          </a:xfrm>
        </p:grpSpPr>
        <p:sp>
          <p:nvSpPr>
            <p:cNvPr id="93" name="角丸四角形 92"/>
            <p:cNvSpPr/>
            <p:nvPr/>
          </p:nvSpPr>
          <p:spPr>
            <a:xfrm>
              <a:off x="251520" y="1052736"/>
              <a:ext cx="8640960" cy="4536504"/>
            </a:xfrm>
            <a:prstGeom prst="roundRect">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aphicFrame>
          <p:nvGraphicFramePr>
            <p:cNvPr id="94" name="Group 35"/>
            <p:cNvGraphicFramePr>
              <a:graphicFrameLocks/>
            </p:cNvGraphicFramePr>
            <p:nvPr/>
          </p:nvGraphicFramePr>
          <p:xfrm>
            <a:off x="736599" y="2507776"/>
            <a:ext cx="7607300" cy="914545"/>
          </p:xfrm>
          <a:graphic>
            <a:graphicData uri="http://schemas.openxmlformats.org/drawingml/2006/table">
              <a:tbl>
                <a:tblPr/>
                <a:tblGrid>
                  <a:gridCol w="2535645"/>
                  <a:gridCol w="2537233"/>
                  <a:gridCol w="2535646"/>
                </a:tblGrid>
                <a:tr h="3047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sz="1400" b="0" i="0" u="none" strike="noStrike" cap="none" normalizeH="0" baseline="0">
                          <a:ln>
                            <a:noFill/>
                          </a:ln>
                          <a:solidFill>
                            <a:schemeClr val="tx1"/>
                          </a:solidFill>
                          <a:effectLst/>
                          <a:latin typeface="Arial" charset="0"/>
                          <a:ea typeface="ＭＳ Ｐゴシック" charset="0"/>
                          <a:cs typeface="ＭＳ Ｐゴシック" charset="0"/>
                        </a:endParaRPr>
                      </a:p>
                    </a:txBody>
                    <a:tcPr marL="91455" marR="91455"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latin typeface="Arial" charset="0"/>
                            <a:ea typeface="ＭＳ Ｐゴシック" charset="0"/>
                            <a:cs typeface="ＭＳ Ｐゴシック" charset="0"/>
                          </a:rPr>
                          <a:t>Time (sec.)</a:t>
                        </a:r>
                      </a:p>
                    </a:txBody>
                    <a:tcPr marL="91455" marR="91455"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latin typeface="Arial" charset="0"/>
                            <a:ea typeface="ＭＳ Ｐゴシック" charset="0"/>
                            <a:cs typeface="ＭＳ Ｐゴシック" charset="0"/>
                          </a:rPr>
                          <a:t>GFLOPS/node</a:t>
                        </a:r>
                      </a:p>
                    </a:txBody>
                    <a:tcPr marL="91455" marR="91455"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7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latin typeface="Arial" charset="0"/>
                            <a:ea typeface="ＭＳ Ｐゴシック" charset="0"/>
                            <a:cs typeface="ＭＳ Ｐゴシック" charset="0"/>
                          </a:rPr>
                          <a:t>Old algorithm</a:t>
                        </a:r>
                      </a:p>
                    </a:txBody>
                    <a:tcPr marL="91455" marR="91455"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latin typeface="Arial" charset="0"/>
                            <a:ea typeface="ＭＳ Ｐゴシック" charset="0"/>
                            <a:cs typeface="ＭＳ Ｐゴシック" charset="0"/>
                          </a:rPr>
                          <a:t>661</a:t>
                        </a:r>
                      </a:p>
                    </a:txBody>
                    <a:tcPr marL="91455" marR="91455"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latin typeface="Arial" charset="0"/>
                            <a:ea typeface="ＭＳ Ｐゴシック" charset="0"/>
                            <a:cs typeface="ＭＳ Ｐゴシック" charset="0"/>
                          </a:rPr>
                          <a:t>0.7</a:t>
                        </a:r>
                      </a:p>
                    </a:txBody>
                    <a:tcPr marL="91455" marR="91455"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7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rgbClr val="FF3300"/>
                            </a:solidFill>
                            <a:effectLst/>
                            <a:latin typeface="Arial" charset="0"/>
                            <a:ea typeface="ＭＳ Ｐゴシック" charset="0"/>
                            <a:cs typeface="ＭＳ Ｐゴシック" charset="0"/>
                          </a:rPr>
                          <a:t>New algorithm</a:t>
                        </a:r>
                      </a:p>
                    </a:txBody>
                    <a:tcPr marL="91455" marR="91455"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rgbClr val="FF3300"/>
                            </a:solidFill>
                            <a:effectLst/>
                            <a:latin typeface="Arial" charset="0"/>
                            <a:ea typeface="ＭＳ Ｐゴシック" charset="0"/>
                            <a:cs typeface="ＭＳ Ｐゴシック" charset="0"/>
                          </a:rPr>
                          <a:t>111</a:t>
                        </a:r>
                      </a:p>
                    </a:txBody>
                    <a:tcPr marL="91455" marR="91455"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rgbClr val="FF3300"/>
                            </a:solidFill>
                            <a:effectLst/>
                            <a:latin typeface="Arial" charset="0"/>
                            <a:ea typeface="ＭＳ Ｐゴシック" charset="0"/>
                            <a:cs typeface="ＭＳ Ｐゴシック" charset="0"/>
                          </a:rPr>
                          <a:t>4.3</a:t>
                        </a:r>
                      </a:p>
                    </a:txBody>
                    <a:tcPr marL="91455" marR="91455"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5" name="Text Box 32"/>
            <p:cNvSpPr txBox="1">
              <a:spLocks noChangeArrowheads="1"/>
            </p:cNvSpPr>
            <p:nvPr/>
          </p:nvSpPr>
          <p:spPr bwMode="auto">
            <a:xfrm>
              <a:off x="981653" y="4110947"/>
              <a:ext cx="7263232" cy="83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defRPr/>
              </a:pPr>
              <a:r>
                <a:rPr lang="en-US" altLang="ja-JP" sz="2400" dirty="0" smtClean="0">
                  <a:solidFill>
                    <a:srgbClr val="CC3300"/>
                  </a:solidFill>
                  <a:latin typeface="Times New Roman" pitchFamily="18" charset="0"/>
                </a:rPr>
                <a:t>O(N</a:t>
              </a:r>
              <a:r>
                <a:rPr lang="en-US" altLang="ja-JP" sz="2400" baseline="30000" dirty="0" smtClean="0">
                  <a:solidFill>
                    <a:srgbClr val="CC3300"/>
                  </a:solidFill>
                  <a:latin typeface="Times New Roman" pitchFamily="18" charset="0"/>
                </a:rPr>
                <a:t>3</a:t>
              </a:r>
              <a:r>
                <a:rPr lang="en-US" altLang="ja-JP" sz="2400" dirty="0" smtClean="0">
                  <a:solidFill>
                    <a:srgbClr val="CC3300"/>
                  </a:solidFill>
                  <a:latin typeface="Times New Roman" pitchFamily="18" charset="0"/>
                </a:rPr>
                <a:t>) bottle necks of DFT calculations can be performed</a:t>
              </a:r>
            </a:p>
            <a:p>
              <a:pPr algn="ctr" eaLnBrk="1" hangingPunct="1">
                <a:defRPr/>
              </a:pPr>
              <a:r>
                <a:rPr lang="en-US" altLang="ja-JP" sz="2400" dirty="0" smtClean="0">
                  <a:solidFill>
                    <a:srgbClr val="CC3300"/>
                  </a:solidFill>
                  <a:latin typeface="Times New Roman" pitchFamily="18" charset="0"/>
                </a:rPr>
                <a:t>with </a:t>
              </a:r>
              <a:r>
                <a:rPr lang="en-US" altLang="ja-JP" sz="2400" b="1" dirty="0" smtClean="0">
                  <a:solidFill>
                    <a:srgbClr val="CC3300"/>
                  </a:solidFill>
                  <a:effectLst>
                    <a:outerShdw blurRad="38100" dist="38100" dir="2700000" algn="tl">
                      <a:srgbClr val="000000">
                        <a:alpha val="43137"/>
                      </a:srgbClr>
                    </a:outerShdw>
                  </a:effectLst>
                  <a:latin typeface="Times New Roman" pitchFamily="18" charset="0"/>
                </a:rPr>
                <a:t>80~90%</a:t>
              </a:r>
              <a:r>
                <a:rPr lang="en-US" altLang="ja-JP" sz="2400" dirty="0" smtClean="0">
                  <a:solidFill>
                    <a:srgbClr val="CC3300"/>
                  </a:solidFill>
                  <a:latin typeface="Times New Roman" pitchFamily="18" charset="0"/>
                </a:rPr>
                <a:t> of the theoretical peak performance !</a:t>
              </a:r>
            </a:p>
          </p:txBody>
        </p:sp>
        <p:sp>
          <p:nvSpPr>
            <p:cNvPr id="96" name="Text Box 55"/>
            <p:cNvSpPr txBox="1">
              <a:spLocks noChangeArrowheads="1"/>
            </p:cNvSpPr>
            <p:nvPr/>
          </p:nvSpPr>
          <p:spPr bwMode="auto">
            <a:xfrm>
              <a:off x="683251" y="2216634"/>
              <a:ext cx="5825188" cy="3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fontAlgn="base">
                <a:spcBef>
                  <a:spcPct val="0"/>
                </a:spcBef>
                <a:spcAft>
                  <a:spcPct val="0"/>
                </a:spcAft>
                <a:defRPr kumimoji="1">
                  <a:solidFill>
                    <a:schemeClr val="tx1"/>
                  </a:solidFill>
                  <a:latin typeface="Arial" charset="0"/>
                  <a:ea typeface="ＭＳ Ｐゴシック" charset="0"/>
                </a:defRPr>
              </a:lvl6pPr>
              <a:lvl7pPr marL="2971800" indent="-228600" fontAlgn="base">
                <a:spcBef>
                  <a:spcPct val="0"/>
                </a:spcBef>
                <a:spcAft>
                  <a:spcPct val="0"/>
                </a:spcAft>
                <a:defRPr kumimoji="1">
                  <a:solidFill>
                    <a:schemeClr val="tx1"/>
                  </a:solidFill>
                  <a:latin typeface="Arial" charset="0"/>
                  <a:ea typeface="ＭＳ Ｐゴシック" charset="0"/>
                </a:defRPr>
              </a:lvl7pPr>
              <a:lvl8pPr marL="3429000" indent="-228600" fontAlgn="base">
                <a:spcBef>
                  <a:spcPct val="0"/>
                </a:spcBef>
                <a:spcAft>
                  <a:spcPct val="0"/>
                </a:spcAft>
                <a:defRPr kumimoji="1">
                  <a:solidFill>
                    <a:schemeClr val="tx1"/>
                  </a:solidFill>
                  <a:latin typeface="Arial" charset="0"/>
                  <a:ea typeface="ＭＳ Ｐゴシック" charset="0"/>
                </a:defRPr>
              </a:lvl8pPr>
              <a:lvl9pPr marL="3886200" indent="-228600" fontAlgn="base">
                <a:spcBef>
                  <a:spcPct val="0"/>
                </a:spcBef>
                <a:spcAft>
                  <a:spcPct val="0"/>
                </a:spcAft>
                <a:defRPr kumimoji="1">
                  <a:solidFill>
                    <a:schemeClr val="tx1"/>
                  </a:solidFill>
                  <a:latin typeface="Arial" charset="0"/>
                  <a:ea typeface="ＭＳ Ｐゴシック" charset="0"/>
                </a:defRPr>
              </a:lvl9pPr>
            </a:lstStyle>
            <a:p>
              <a:pPr>
                <a:defRPr/>
              </a:pPr>
              <a:r>
                <a:rPr lang="en-US" altLang="ja-JP" sz="1600" smtClean="0">
                  <a:latin typeface="Times New Roman" charset="0"/>
                </a:rPr>
                <a:t>Si4096, computational time and performance </a:t>
              </a:r>
              <a:r>
                <a:rPr lang="ja-JP" altLang="en-US" sz="1600" smtClean="0">
                  <a:latin typeface="Times New Roman" charset="0"/>
                </a:rPr>
                <a:t>（</a:t>
              </a:r>
              <a:r>
                <a:rPr lang="en-US" altLang="ja-JP" sz="1600" smtClean="0">
                  <a:latin typeface="Times New Roman" charset="0"/>
                </a:rPr>
                <a:t>PACS-CS 256 CPUs</a:t>
              </a:r>
              <a:r>
                <a:rPr lang="ja-JP" altLang="en-US" sz="1600" smtClean="0">
                  <a:latin typeface="Times New Roman" charset="0"/>
                </a:rPr>
                <a:t>）</a:t>
              </a:r>
            </a:p>
          </p:txBody>
        </p:sp>
        <p:sp>
          <p:nvSpPr>
            <p:cNvPr id="97" name="Text Box 56"/>
            <p:cNvSpPr txBox="1">
              <a:spLocks noChangeArrowheads="1"/>
            </p:cNvSpPr>
            <p:nvPr/>
          </p:nvSpPr>
          <p:spPr bwMode="auto">
            <a:xfrm>
              <a:off x="5652914" y="3401174"/>
              <a:ext cx="2790376" cy="30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fontAlgn="base">
                <a:spcBef>
                  <a:spcPct val="0"/>
                </a:spcBef>
                <a:spcAft>
                  <a:spcPct val="0"/>
                </a:spcAft>
                <a:defRPr kumimoji="1">
                  <a:solidFill>
                    <a:schemeClr val="tx1"/>
                  </a:solidFill>
                  <a:latin typeface="Arial" charset="0"/>
                  <a:ea typeface="ＭＳ Ｐゴシック" charset="0"/>
                </a:defRPr>
              </a:lvl6pPr>
              <a:lvl7pPr marL="2971800" indent="-228600" fontAlgn="base">
                <a:spcBef>
                  <a:spcPct val="0"/>
                </a:spcBef>
                <a:spcAft>
                  <a:spcPct val="0"/>
                </a:spcAft>
                <a:defRPr kumimoji="1">
                  <a:solidFill>
                    <a:schemeClr val="tx1"/>
                  </a:solidFill>
                  <a:latin typeface="Arial" charset="0"/>
                  <a:ea typeface="ＭＳ Ｐゴシック" charset="0"/>
                </a:defRPr>
              </a:lvl7pPr>
              <a:lvl8pPr marL="3429000" indent="-228600" fontAlgn="base">
                <a:spcBef>
                  <a:spcPct val="0"/>
                </a:spcBef>
                <a:spcAft>
                  <a:spcPct val="0"/>
                </a:spcAft>
                <a:defRPr kumimoji="1">
                  <a:solidFill>
                    <a:schemeClr val="tx1"/>
                  </a:solidFill>
                  <a:latin typeface="Arial" charset="0"/>
                  <a:ea typeface="ＭＳ Ｐゴシック" charset="0"/>
                </a:defRPr>
              </a:lvl8pPr>
              <a:lvl9pPr marL="3886200" indent="-228600" fontAlgn="base">
                <a:spcBef>
                  <a:spcPct val="0"/>
                </a:spcBef>
                <a:spcAft>
                  <a:spcPct val="0"/>
                </a:spcAft>
                <a:defRPr kumimoji="1">
                  <a:solidFill>
                    <a:schemeClr val="tx1"/>
                  </a:solidFill>
                  <a:latin typeface="Arial" charset="0"/>
                  <a:ea typeface="ＭＳ Ｐゴシック" charset="0"/>
                </a:defRPr>
              </a:lvl9pPr>
            </a:lstStyle>
            <a:p>
              <a:pPr>
                <a:defRPr/>
              </a:pPr>
              <a:r>
                <a:rPr lang="en-US" altLang="ja-JP" sz="1400" dirty="0" smtClean="0">
                  <a:latin typeface="Times New Roman" charset="0"/>
                </a:rPr>
                <a:t>Theoretical peak : </a:t>
              </a:r>
              <a:r>
                <a:rPr lang="en-US" altLang="ja-JP" sz="1400" dirty="0" smtClean="0">
                  <a:solidFill>
                    <a:srgbClr val="0000FF"/>
                  </a:solidFill>
                  <a:latin typeface="Times New Roman" charset="0"/>
                </a:rPr>
                <a:t>5.6</a:t>
              </a:r>
              <a:r>
                <a:rPr lang="en-US" altLang="ja-JP" sz="1400" dirty="0" smtClean="0">
                  <a:latin typeface="Times New Roman" charset="0"/>
                </a:rPr>
                <a:t>GFLOPS/node</a:t>
              </a:r>
            </a:p>
          </p:txBody>
        </p:sp>
      </p:grpSp>
      <p:sp>
        <p:nvSpPr>
          <p:cNvPr id="113694" name="テキスト ボックス 2"/>
          <p:cNvSpPr txBox="1">
            <a:spLocks noChangeArrowheads="1"/>
          </p:cNvSpPr>
          <p:nvPr/>
        </p:nvSpPr>
        <p:spPr bwMode="auto">
          <a:xfrm>
            <a:off x="250825" y="1052513"/>
            <a:ext cx="5967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O(N</a:t>
            </a:r>
            <a:r>
              <a:rPr lang="en-US" altLang="ja-JP" sz="1800" baseline="30000"/>
              <a:t>3</a:t>
            </a:r>
            <a:r>
              <a:rPr lang="en-US" altLang="ja-JP" sz="1800"/>
              <a:t>)</a:t>
            </a:r>
            <a:r>
              <a:rPr lang="ja-JP" altLang="en-US" sz="1800"/>
              <a:t>ボトルネック部の</a:t>
            </a:r>
            <a:r>
              <a:rPr lang="en-US" altLang="ja-JP" sz="1800"/>
              <a:t>BLAS3</a:t>
            </a:r>
            <a:r>
              <a:rPr lang="ja-JP" altLang="en-US" sz="1800"/>
              <a:t>化　（筑波大　高橋大介先生）</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down)">
                                      <p:cBhvr>
                                        <p:cTn id="7" dur="500"/>
                                        <p:tgtEl>
                                          <p:spTgt spid="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down)">
                                      <p:cBhvr>
                                        <p:cTn id="12" dur="500"/>
                                        <p:tgtEl>
                                          <p:spTgt spid="53"/>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nodeType="click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barn(inVertical)">
                                      <p:cBhvr>
                                        <p:cTn id="3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55" grpId="0" animBg="1"/>
      <p:bldP spid="5"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title" idx="4294967295"/>
          </p:nvPr>
        </p:nvSpPr>
        <p:spPr>
          <a:xfrm>
            <a:off x="0" y="71438"/>
            <a:ext cx="8713788" cy="620712"/>
          </a:xfrm>
        </p:spPr>
        <p:txBody>
          <a:bodyPr/>
          <a:lstStyle/>
          <a:p>
            <a:pPr>
              <a:defRPr/>
            </a:pPr>
            <a:r>
              <a:rPr lang="ja-JP" altLang="en-US" sz="3600" smtClean="0"/>
              <a:t>再帰的アルゴリズム</a:t>
            </a:r>
          </a:p>
        </p:txBody>
      </p:sp>
      <p:sp>
        <p:nvSpPr>
          <p:cNvPr id="115714" name="Rectangle 5"/>
          <p:cNvSpPr>
            <a:spLocks noChangeAspect="1" noChangeArrowheads="1"/>
          </p:cNvSpPr>
          <p:nvPr/>
        </p:nvSpPr>
        <p:spPr bwMode="auto">
          <a:xfrm>
            <a:off x="971550" y="2709863"/>
            <a:ext cx="2879725" cy="2879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sz="2400">
              <a:latin typeface="Times New Roman" charset="0"/>
            </a:endParaRPr>
          </a:p>
        </p:txBody>
      </p:sp>
      <p:sp>
        <p:nvSpPr>
          <p:cNvPr id="115715" name="Line 6"/>
          <p:cNvSpPr>
            <a:spLocks noChangeShapeType="1"/>
          </p:cNvSpPr>
          <p:nvPr/>
        </p:nvSpPr>
        <p:spPr bwMode="auto">
          <a:xfrm>
            <a:off x="982663" y="2709863"/>
            <a:ext cx="2879725" cy="2879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3735" name="Rectangle 7"/>
          <p:cNvSpPr>
            <a:spLocks noChangeArrowheads="1"/>
          </p:cNvSpPr>
          <p:nvPr/>
        </p:nvSpPr>
        <p:spPr bwMode="auto">
          <a:xfrm>
            <a:off x="971550" y="4149725"/>
            <a:ext cx="1439863" cy="1439863"/>
          </a:xfrm>
          <a:prstGeom prst="rect">
            <a:avLst/>
          </a:prstGeom>
          <a:solidFill>
            <a:srgbClr val="FF99CC"/>
          </a:solidFill>
          <a:ln w="9525">
            <a:solidFill>
              <a:schemeClr val="tx1"/>
            </a:solidFill>
            <a:miter lim="800000"/>
            <a:headEnd/>
            <a:tailEnd/>
          </a:ln>
        </p:spPr>
        <p:txBody>
          <a:bodyPr wrap="none" anchor="ctr"/>
          <a:lstStyle/>
          <a:p>
            <a:endParaRPr lang="ja-JP" altLang="en-US" sz="2400">
              <a:latin typeface="Times New Roman" charset="0"/>
            </a:endParaRPr>
          </a:p>
        </p:txBody>
      </p:sp>
      <p:sp>
        <p:nvSpPr>
          <p:cNvPr id="73736" name="Rectangle 8"/>
          <p:cNvSpPr>
            <a:spLocks noChangeArrowheads="1"/>
          </p:cNvSpPr>
          <p:nvPr/>
        </p:nvSpPr>
        <p:spPr bwMode="auto">
          <a:xfrm>
            <a:off x="971550" y="3429000"/>
            <a:ext cx="719138" cy="720725"/>
          </a:xfrm>
          <a:prstGeom prst="rect">
            <a:avLst/>
          </a:prstGeom>
          <a:solidFill>
            <a:srgbClr val="FFCC99"/>
          </a:solidFill>
          <a:ln w="9525">
            <a:solidFill>
              <a:schemeClr val="tx1"/>
            </a:solidFill>
            <a:miter lim="800000"/>
            <a:headEnd/>
            <a:tailEnd/>
          </a:ln>
        </p:spPr>
        <p:txBody>
          <a:bodyPr wrap="none" anchor="ctr"/>
          <a:lstStyle/>
          <a:p>
            <a:endParaRPr lang="ja-JP" altLang="en-US" sz="2400">
              <a:latin typeface="Times New Roman" charset="0"/>
            </a:endParaRPr>
          </a:p>
        </p:txBody>
      </p:sp>
      <p:sp>
        <p:nvSpPr>
          <p:cNvPr id="73737" name="Rectangle 9"/>
          <p:cNvSpPr>
            <a:spLocks noChangeArrowheads="1"/>
          </p:cNvSpPr>
          <p:nvPr/>
        </p:nvSpPr>
        <p:spPr bwMode="auto">
          <a:xfrm>
            <a:off x="2411413" y="4868863"/>
            <a:ext cx="719137" cy="720725"/>
          </a:xfrm>
          <a:prstGeom prst="rect">
            <a:avLst/>
          </a:prstGeom>
          <a:solidFill>
            <a:srgbClr val="FFCC99"/>
          </a:solidFill>
          <a:ln w="9525">
            <a:solidFill>
              <a:schemeClr val="tx1"/>
            </a:solidFill>
            <a:miter lim="800000"/>
            <a:headEnd/>
            <a:tailEnd/>
          </a:ln>
        </p:spPr>
        <p:txBody>
          <a:bodyPr wrap="none" anchor="ctr"/>
          <a:lstStyle/>
          <a:p>
            <a:endParaRPr lang="ja-JP" altLang="en-US" sz="2400">
              <a:latin typeface="Times New Roman" charset="0"/>
            </a:endParaRPr>
          </a:p>
        </p:txBody>
      </p:sp>
      <p:sp>
        <p:nvSpPr>
          <p:cNvPr id="73738" name="Rectangle 10"/>
          <p:cNvSpPr>
            <a:spLocks noChangeArrowheads="1"/>
          </p:cNvSpPr>
          <p:nvPr/>
        </p:nvSpPr>
        <p:spPr bwMode="auto">
          <a:xfrm>
            <a:off x="971550" y="3070225"/>
            <a:ext cx="358775" cy="358775"/>
          </a:xfrm>
          <a:prstGeom prst="rect">
            <a:avLst/>
          </a:prstGeom>
          <a:solidFill>
            <a:srgbClr val="FFFF99"/>
          </a:solidFill>
          <a:ln w="9525">
            <a:solidFill>
              <a:schemeClr val="tx1"/>
            </a:solidFill>
            <a:miter lim="800000"/>
            <a:headEnd/>
            <a:tailEnd/>
          </a:ln>
        </p:spPr>
        <p:txBody>
          <a:bodyPr wrap="none" anchor="ctr"/>
          <a:lstStyle/>
          <a:p>
            <a:endParaRPr lang="ja-JP" altLang="en-US" sz="2400">
              <a:latin typeface="Times New Roman" charset="0"/>
            </a:endParaRPr>
          </a:p>
        </p:txBody>
      </p:sp>
      <p:sp>
        <p:nvSpPr>
          <p:cNvPr id="73739" name="Rectangle 11"/>
          <p:cNvSpPr>
            <a:spLocks noChangeArrowheads="1"/>
          </p:cNvSpPr>
          <p:nvPr/>
        </p:nvSpPr>
        <p:spPr bwMode="auto">
          <a:xfrm>
            <a:off x="1692275" y="3790950"/>
            <a:ext cx="358775" cy="358775"/>
          </a:xfrm>
          <a:prstGeom prst="rect">
            <a:avLst/>
          </a:prstGeom>
          <a:solidFill>
            <a:srgbClr val="FFFF99"/>
          </a:solidFill>
          <a:ln w="9525">
            <a:solidFill>
              <a:schemeClr val="tx1"/>
            </a:solidFill>
            <a:miter lim="800000"/>
            <a:headEnd/>
            <a:tailEnd/>
          </a:ln>
        </p:spPr>
        <p:txBody>
          <a:bodyPr wrap="none" anchor="ctr"/>
          <a:lstStyle/>
          <a:p>
            <a:endParaRPr lang="ja-JP" altLang="en-US" sz="2400">
              <a:latin typeface="Times New Roman" charset="0"/>
            </a:endParaRPr>
          </a:p>
        </p:txBody>
      </p:sp>
      <p:sp>
        <p:nvSpPr>
          <p:cNvPr id="73740" name="Rectangle 12"/>
          <p:cNvSpPr>
            <a:spLocks noChangeArrowheads="1"/>
          </p:cNvSpPr>
          <p:nvPr/>
        </p:nvSpPr>
        <p:spPr bwMode="auto">
          <a:xfrm>
            <a:off x="2413000" y="4511675"/>
            <a:ext cx="358775" cy="358775"/>
          </a:xfrm>
          <a:prstGeom prst="rect">
            <a:avLst/>
          </a:prstGeom>
          <a:solidFill>
            <a:srgbClr val="FFFF99"/>
          </a:solidFill>
          <a:ln w="9525">
            <a:solidFill>
              <a:schemeClr val="tx1"/>
            </a:solidFill>
            <a:miter lim="800000"/>
            <a:headEnd/>
            <a:tailEnd/>
          </a:ln>
        </p:spPr>
        <p:txBody>
          <a:bodyPr wrap="none" anchor="ctr"/>
          <a:lstStyle/>
          <a:p>
            <a:endParaRPr lang="ja-JP" altLang="en-US" sz="2400">
              <a:latin typeface="Times New Roman" charset="0"/>
            </a:endParaRPr>
          </a:p>
        </p:txBody>
      </p:sp>
      <p:sp>
        <p:nvSpPr>
          <p:cNvPr id="73741" name="Rectangle 13"/>
          <p:cNvSpPr>
            <a:spLocks noChangeArrowheads="1"/>
          </p:cNvSpPr>
          <p:nvPr/>
        </p:nvSpPr>
        <p:spPr bwMode="auto">
          <a:xfrm>
            <a:off x="3132138" y="5230813"/>
            <a:ext cx="358775" cy="358775"/>
          </a:xfrm>
          <a:prstGeom prst="rect">
            <a:avLst/>
          </a:prstGeom>
          <a:solidFill>
            <a:srgbClr val="FFFF99"/>
          </a:solidFill>
          <a:ln w="9525">
            <a:solidFill>
              <a:schemeClr val="tx1"/>
            </a:solidFill>
            <a:miter lim="800000"/>
            <a:headEnd/>
            <a:tailEnd/>
          </a:ln>
        </p:spPr>
        <p:txBody>
          <a:bodyPr wrap="none" anchor="ctr"/>
          <a:lstStyle/>
          <a:p>
            <a:endParaRPr lang="ja-JP" altLang="en-US" sz="2400">
              <a:latin typeface="Times New Roman" charset="0"/>
            </a:endParaRPr>
          </a:p>
        </p:txBody>
      </p:sp>
      <p:sp>
        <p:nvSpPr>
          <p:cNvPr id="115723" name="AutoShape 14"/>
          <p:cNvSpPr>
            <a:spLocks/>
          </p:cNvSpPr>
          <p:nvPr/>
        </p:nvSpPr>
        <p:spPr bwMode="auto">
          <a:xfrm>
            <a:off x="609600" y="2709863"/>
            <a:ext cx="217488" cy="2879725"/>
          </a:xfrm>
          <a:prstGeom prst="leftBrace">
            <a:avLst>
              <a:gd name="adj1" fmla="val 11034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sz="2400">
              <a:latin typeface="Times New Roman" charset="0"/>
            </a:endParaRPr>
          </a:p>
        </p:txBody>
      </p:sp>
      <p:sp>
        <p:nvSpPr>
          <p:cNvPr id="115724" name="AutoShape 15"/>
          <p:cNvSpPr>
            <a:spLocks/>
          </p:cNvSpPr>
          <p:nvPr/>
        </p:nvSpPr>
        <p:spPr bwMode="auto">
          <a:xfrm rot="5400000">
            <a:off x="2302669" y="1089819"/>
            <a:ext cx="217487" cy="2879725"/>
          </a:xfrm>
          <a:prstGeom prst="leftBrace">
            <a:avLst>
              <a:gd name="adj1" fmla="val 11034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sz="2400">
              <a:latin typeface="Times New Roman" charset="0"/>
            </a:endParaRPr>
          </a:p>
        </p:txBody>
      </p:sp>
      <p:sp>
        <p:nvSpPr>
          <p:cNvPr id="115725" name="Text Box 16"/>
          <p:cNvSpPr txBox="1">
            <a:spLocks noChangeArrowheads="1"/>
          </p:cNvSpPr>
          <p:nvPr/>
        </p:nvSpPr>
        <p:spPr bwMode="auto">
          <a:xfrm>
            <a:off x="250825" y="3933825"/>
            <a:ext cx="33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latin typeface="HGS創英角ﾎﾟｯﾌﾟ体" charset="0"/>
                <a:ea typeface="HGS創英角ﾎﾟｯﾌﾟ体" charset="0"/>
                <a:cs typeface="HGS創英角ﾎﾟｯﾌﾟ体" charset="0"/>
              </a:rPr>
              <a:t>N</a:t>
            </a:r>
          </a:p>
        </p:txBody>
      </p:sp>
      <p:sp>
        <p:nvSpPr>
          <p:cNvPr id="115726" name="Text Box 17"/>
          <p:cNvSpPr txBox="1">
            <a:spLocks noChangeArrowheads="1"/>
          </p:cNvSpPr>
          <p:nvPr/>
        </p:nvSpPr>
        <p:spPr bwMode="auto">
          <a:xfrm>
            <a:off x="2266950" y="2133600"/>
            <a:ext cx="33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latin typeface="HGS創英角ﾎﾟｯﾌﾟ体" charset="0"/>
                <a:ea typeface="HGS創英角ﾎﾟｯﾌﾟ体" charset="0"/>
                <a:cs typeface="HGS創英角ﾎﾟｯﾌﾟ体" charset="0"/>
              </a:rPr>
              <a:t>N</a:t>
            </a:r>
          </a:p>
        </p:txBody>
      </p:sp>
      <p:sp>
        <p:nvSpPr>
          <p:cNvPr id="115727" name="Text Box 18"/>
          <p:cNvSpPr txBox="1">
            <a:spLocks noChangeArrowheads="1"/>
          </p:cNvSpPr>
          <p:nvPr/>
        </p:nvSpPr>
        <p:spPr bwMode="auto">
          <a:xfrm>
            <a:off x="4140200" y="1773238"/>
            <a:ext cx="4157663"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buFontTx/>
              <a:buChar char="•"/>
            </a:pPr>
            <a:r>
              <a:rPr lang="ja-JP" altLang="en-US" sz="1800">
                <a:latin typeface="HGS創英角ﾎﾟｯﾌﾟ体" charset="0"/>
                <a:ea typeface="HGS創英角ﾎﾟｯﾌﾟ体" charset="0"/>
                <a:cs typeface="HGS創英角ﾎﾟｯﾌﾟ体" charset="0"/>
              </a:rPr>
              <a:t>なるべく大きい四角を取って</a:t>
            </a:r>
            <a:endParaRPr lang="en-US" altLang="ja-JP" sz="1800">
              <a:latin typeface="HGS創英角ﾎﾟｯﾌﾟ体" charset="0"/>
              <a:ea typeface="HGS創英角ﾎﾟｯﾌﾟ体" charset="0"/>
              <a:cs typeface="HGS創英角ﾎﾟｯﾌﾟ体" charset="0"/>
            </a:endParaRPr>
          </a:p>
          <a:p>
            <a:r>
              <a:rPr lang="ja-JP" altLang="en-US" sz="1800">
                <a:latin typeface="HGS創英角ﾎﾟｯﾌﾟ体" charset="0"/>
                <a:ea typeface="HGS創英角ﾎﾟｯﾌﾟ体" charset="0"/>
                <a:cs typeface="HGS創英角ﾎﾟｯﾌﾟ体" charset="0"/>
              </a:rPr>
              <a:t>「</a:t>
            </a:r>
            <a:r>
              <a:rPr lang="ja-JP" altLang="en-US" sz="1800">
                <a:solidFill>
                  <a:srgbClr val="0033CC"/>
                </a:solidFill>
                <a:latin typeface="HGS創英角ﾎﾟｯﾌﾟ体" charset="0"/>
                <a:ea typeface="HGS創英角ﾎﾟｯﾌﾟ体" charset="0"/>
                <a:cs typeface="HGS創英角ﾎﾟｯﾌﾟ体" charset="0"/>
              </a:rPr>
              <a:t>行列</a:t>
            </a:r>
            <a:r>
              <a:rPr lang="en-US" altLang="ja-JP" sz="1800">
                <a:solidFill>
                  <a:srgbClr val="0033CC"/>
                </a:solidFill>
                <a:latin typeface="HGS創英角ﾎﾟｯﾌﾟ体" charset="0"/>
                <a:ea typeface="HGS創英角ﾎﾟｯﾌﾟ体" charset="0"/>
                <a:cs typeface="HGS創英角ﾎﾟｯﾌﾟ体" charset="0"/>
              </a:rPr>
              <a:t>×</a:t>
            </a:r>
            <a:r>
              <a:rPr lang="ja-JP" altLang="en-US" sz="1800">
                <a:solidFill>
                  <a:srgbClr val="0033CC"/>
                </a:solidFill>
                <a:latin typeface="HGS創英角ﾎﾟｯﾌﾟ体" charset="0"/>
                <a:ea typeface="HGS創英角ﾎﾟｯﾌﾟ体" charset="0"/>
                <a:cs typeface="HGS創英角ﾎﾟｯﾌﾟ体" charset="0"/>
              </a:rPr>
              <a:t>行列（</a:t>
            </a:r>
            <a:r>
              <a:rPr lang="en-US" altLang="ja-JP" sz="1800">
                <a:solidFill>
                  <a:srgbClr val="0033CC"/>
                </a:solidFill>
                <a:latin typeface="HGS創英角ﾎﾟｯﾌﾟ体" charset="0"/>
                <a:ea typeface="HGS創英角ﾎﾟｯﾌﾟ体" charset="0"/>
                <a:cs typeface="HGS創英角ﾎﾟｯﾌﾟ体" charset="0"/>
              </a:rPr>
              <a:t>BLAS 3</a:t>
            </a:r>
            <a:r>
              <a:rPr lang="ja-JP" altLang="en-US" sz="1800">
                <a:solidFill>
                  <a:srgbClr val="0033CC"/>
                </a:solidFill>
                <a:latin typeface="HGS創英角ﾎﾟｯﾌﾟ体" charset="0"/>
                <a:ea typeface="HGS創英角ﾎﾟｯﾌﾟ体" charset="0"/>
                <a:cs typeface="HGS創英角ﾎﾟｯﾌﾟ体" charset="0"/>
              </a:rPr>
              <a:t>）</a:t>
            </a:r>
            <a:r>
              <a:rPr lang="ja-JP" altLang="en-US" sz="1800">
                <a:latin typeface="HGS創英角ﾎﾟｯﾌﾟ体" charset="0"/>
                <a:ea typeface="HGS創英角ﾎﾟｯﾌﾟ体" charset="0"/>
                <a:cs typeface="HGS創英角ﾎﾟｯﾌﾟ体" charset="0"/>
              </a:rPr>
              <a:t>」で計算する</a:t>
            </a:r>
            <a:endParaRPr lang="en-US" altLang="ja-JP" sz="1800">
              <a:latin typeface="HGS創英角ﾎﾟｯﾌﾟ体" charset="0"/>
              <a:ea typeface="HGS創英角ﾎﾟｯﾌﾟ体" charset="0"/>
              <a:cs typeface="HGS創英角ﾎﾟｯﾌﾟ体" charset="0"/>
            </a:endParaRPr>
          </a:p>
          <a:p>
            <a:r>
              <a:rPr lang="en-US" altLang="ja-JP" sz="1800">
                <a:latin typeface="HGS創英角ﾎﾟｯﾌﾟ体" charset="0"/>
                <a:ea typeface="HGS創英角ﾎﾟｯﾌﾟ体" charset="0"/>
                <a:cs typeface="HGS創英角ﾎﾟｯﾌﾟ体" charset="0"/>
              </a:rPr>
              <a:t> </a:t>
            </a:r>
            <a:r>
              <a:rPr lang="ja-JP" altLang="en-US" sz="1800">
                <a:latin typeface="HGS創英角ﾎﾟｯﾌﾟ体" charset="0"/>
                <a:ea typeface="HGS創英角ﾎﾟｯﾌﾟ体" charset="0"/>
                <a:cs typeface="HGS創英角ﾎﾟｯﾌﾟ体" charset="0"/>
              </a:rPr>
              <a:t>のが効率が良い。</a:t>
            </a:r>
            <a:endParaRPr lang="en-US" altLang="ja-JP" sz="1800">
              <a:latin typeface="HGS創英角ﾎﾟｯﾌﾟ体" charset="0"/>
              <a:ea typeface="HGS創英角ﾎﾟｯﾌﾟ体" charset="0"/>
              <a:cs typeface="HGS創英角ﾎﾟｯﾌﾟ体" charset="0"/>
            </a:endParaRPr>
          </a:p>
          <a:p>
            <a:pPr>
              <a:buFontTx/>
              <a:buChar char="•"/>
            </a:pPr>
            <a:endParaRPr lang="en-US" altLang="ja-JP" sz="1800">
              <a:latin typeface="HGS創英角ﾎﾟｯﾌﾟ体" charset="0"/>
              <a:ea typeface="HGS創英角ﾎﾟｯﾌﾟ体" charset="0"/>
              <a:cs typeface="HGS創英角ﾎﾟｯﾌﾟ体" charset="0"/>
            </a:endParaRPr>
          </a:p>
          <a:p>
            <a:pPr>
              <a:buFontTx/>
              <a:buChar char="•"/>
            </a:pPr>
            <a:r>
              <a:rPr lang="ja-JP" altLang="en-US" sz="1800">
                <a:latin typeface="HGS創英角ﾎﾟｯﾌﾟ体" charset="0"/>
                <a:ea typeface="HGS創英角ﾎﾟｯﾌﾟ体" charset="0"/>
                <a:cs typeface="HGS創英角ﾎﾟｯﾌﾟ体" charset="0"/>
              </a:rPr>
              <a:t>残った三角部分を素直に</a:t>
            </a:r>
            <a:endParaRPr lang="en-US" altLang="ja-JP" sz="1800">
              <a:latin typeface="HGS創英角ﾎﾟｯﾌﾟ体" charset="0"/>
              <a:ea typeface="HGS創英角ﾎﾟｯﾌﾟ体" charset="0"/>
              <a:cs typeface="HGS創英角ﾎﾟｯﾌﾟ体" charset="0"/>
            </a:endParaRPr>
          </a:p>
          <a:p>
            <a:r>
              <a:rPr lang="ja-JP" altLang="en-US" sz="1800">
                <a:latin typeface="HGS創英角ﾎﾟｯﾌﾟ体" charset="0"/>
                <a:ea typeface="HGS創英角ﾎﾟｯﾌﾟ体" charset="0"/>
                <a:cs typeface="HGS創英角ﾎﾟｯﾌﾟ体" charset="0"/>
              </a:rPr>
              <a:t>「</a:t>
            </a:r>
            <a:r>
              <a:rPr lang="ja-JP" altLang="en-US" sz="1800">
                <a:solidFill>
                  <a:srgbClr val="0033CC"/>
                </a:solidFill>
                <a:latin typeface="HGS創英角ﾎﾟｯﾌﾟ体" charset="0"/>
                <a:ea typeface="HGS創英角ﾎﾟｯﾌﾟ体" charset="0"/>
                <a:cs typeface="HGS創英角ﾎﾟｯﾌﾟ体" charset="0"/>
              </a:rPr>
              <a:t>行列</a:t>
            </a:r>
            <a:r>
              <a:rPr lang="en-US" altLang="ja-JP" sz="1800">
                <a:solidFill>
                  <a:srgbClr val="0033CC"/>
                </a:solidFill>
                <a:latin typeface="HGS創英角ﾎﾟｯﾌﾟ体" charset="0"/>
                <a:ea typeface="HGS創英角ﾎﾟｯﾌﾟ体" charset="0"/>
                <a:cs typeface="HGS創英角ﾎﾟｯﾌﾟ体" charset="0"/>
              </a:rPr>
              <a:t>×</a:t>
            </a:r>
            <a:r>
              <a:rPr lang="ja-JP" altLang="en-US" sz="1800">
                <a:solidFill>
                  <a:srgbClr val="0033CC"/>
                </a:solidFill>
                <a:latin typeface="HGS創英角ﾎﾟｯﾌﾟ体" charset="0"/>
                <a:ea typeface="HGS創英角ﾎﾟｯﾌﾟ体" charset="0"/>
                <a:cs typeface="HGS創英角ﾎﾟｯﾌﾟ体" charset="0"/>
              </a:rPr>
              <a:t>ベクトル（</a:t>
            </a:r>
            <a:r>
              <a:rPr lang="en-US" altLang="ja-JP" sz="1800">
                <a:solidFill>
                  <a:srgbClr val="0033CC"/>
                </a:solidFill>
                <a:latin typeface="HGS創英角ﾎﾟｯﾌﾟ体" charset="0"/>
                <a:ea typeface="HGS創英角ﾎﾟｯﾌﾟ体" charset="0"/>
                <a:cs typeface="HGS創英角ﾎﾟｯﾌﾟ体" charset="0"/>
              </a:rPr>
              <a:t>BLAS 2</a:t>
            </a:r>
            <a:r>
              <a:rPr lang="ja-JP" altLang="en-US" sz="1800">
                <a:solidFill>
                  <a:srgbClr val="0033CC"/>
                </a:solidFill>
                <a:latin typeface="HGS創英角ﾎﾟｯﾌﾟ体" charset="0"/>
                <a:ea typeface="HGS創英角ﾎﾟｯﾌﾟ体" charset="0"/>
                <a:cs typeface="HGS創英角ﾎﾟｯﾌﾟ体" charset="0"/>
              </a:rPr>
              <a:t>）</a:t>
            </a:r>
            <a:r>
              <a:rPr lang="ja-JP" altLang="en-US" sz="1800">
                <a:latin typeface="HGS創英角ﾎﾟｯﾌﾟ体" charset="0"/>
                <a:ea typeface="HGS創英角ﾎﾟｯﾌﾟ体" charset="0"/>
                <a:cs typeface="HGS創英角ﾎﾟｯﾌﾟ体" charset="0"/>
              </a:rPr>
              <a:t>」</a:t>
            </a:r>
            <a:endParaRPr lang="en-US" altLang="ja-JP" sz="1800">
              <a:latin typeface="HGS創英角ﾎﾟｯﾌﾟ体" charset="0"/>
              <a:ea typeface="HGS創英角ﾎﾟｯﾌﾟ体" charset="0"/>
              <a:cs typeface="HGS創英角ﾎﾟｯﾌﾟ体" charset="0"/>
            </a:endParaRPr>
          </a:p>
          <a:p>
            <a:r>
              <a:rPr lang="en-US" altLang="ja-JP" sz="1800">
                <a:latin typeface="HGS創英角ﾎﾟｯﾌﾟ体" charset="0"/>
                <a:ea typeface="HGS創英角ﾎﾟｯﾌﾟ体" charset="0"/>
                <a:cs typeface="HGS創英角ﾎﾟｯﾌﾟ体" charset="0"/>
              </a:rPr>
              <a:t> </a:t>
            </a:r>
            <a:r>
              <a:rPr lang="ja-JP" altLang="en-US" sz="1800">
                <a:latin typeface="HGS創英角ﾎﾟｯﾌﾟ体" charset="0"/>
                <a:ea typeface="HGS創英角ﾎﾟｯﾌﾟ体" charset="0"/>
                <a:cs typeface="HGS創英角ﾎﾟｯﾌﾟ体" charset="0"/>
              </a:rPr>
              <a:t>で計算するよりも、三角の中に再帰的</a:t>
            </a:r>
            <a:endParaRPr lang="en-US" altLang="ja-JP" sz="1800">
              <a:latin typeface="HGS創英角ﾎﾟｯﾌﾟ体" charset="0"/>
              <a:ea typeface="HGS創英角ﾎﾟｯﾌﾟ体" charset="0"/>
              <a:cs typeface="HGS創英角ﾎﾟｯﾌﾟ体" charset="0"/>
            </a:endParaRPr>
          </a:p>
          <a:p>
            <a:r>
              <a:rPr lang="en-US" altLang="ja-JP" sz="1800">
                <a:latin typeface="HGS創英角ﾎﾟｯﾌﾟ体" charset="0"/>
                <a:ea typeface="HGS創英角ﾎﾟｯﾌﾟ体" charset="0"/>
                <a:cs typeface="HGS創英角ﾎﾟｯﾌﾟ体" charset="0"/>
              </a:rPr>
              <a:t> </a:t>
            </a:r>
            <a:r>
              <a:rPr lang="ja-JP" altLang="en-US" sz="1800">
                <a:latin typeface="HGS創英角ﾎﾟｯﾌﾟ体" charset="0"/>
                <a:ea typeface="HGS創英角ﾎﾟｯﾌﾟ体" charset="0"/>
                <a:cs typeface="HGS創英角ﾎﾟｯﾌﾟ体" charset="0"/>
              </a:rPr>
              <a:t>に小さい四角を取って「行列</a:t>
            </a:r>
            <a:r>
              <a:rPr lang="en-US" altLang="ja-JP" sz="1800">
                <a:latin typeface="HGS創英角ﾎﾟｯﾌﾟ体" charset="0"/>
                <a:ea typeface="HGS創英角ﾎﾟｯﾌﾟ体" charset="0"/>
                <a:cs typeface="HGS創英角ﾎﾟｯﾌﾟ体" charset="0"/>
              </a:rPr>
              <a:t>×</a:t>
            </a:r>
            <a:r>
              <a:rPr lang="ja-JP" altLang="en-US" sz="1800">
                <a:latin typeface="HGS創英角ﾎﾟｯﾌﾟ体" charset="0"/>
                <a:ea typeface="HGS創英角ﾎﾟｯﾌﾟ体" charset="0"/>
                <a:cs typeface="HGS創英角ﾎﾟｯﾌﾟ体" charset="0"/>
              </a:rPr>
              <a:t>行列」</a:t>
            </a:r>
            <a:endParaRPr lang="en-US" altLang="ja-JP" sz="1800">
              <a:latin typeface="HGS創英角ﾎﾟｯﾌﾟ体" charset="0"/>
              <a:ea typeface="HGS創英角ﾎﾟｯﾌﾟ体" charset="0"/>
              <a:cs typeface="HGS創英角ﾎﾟｯﾌﾟ体" charset="0"/>
            </a:endParaRPr>
          </a:p>
          <a:p>
            <a:r>
              <a:rPr lang="en-US" altLang="ja-JP" sz="1800">
                <a:latin typeface="HGS創英角ﾎﾟｯﾌﾟ体" charset="0"/>
                <a:ea typeface="HGS創英角ﾎﾟｯﾌﾟ体" charset="0"/>
                <a:cs typeface="HGS創英角ﾎﾟｯﾌﾟ体" charset="0"/>
              </a:rPr>
              <a:t> </a:t>
            </a:r>
            <a:r>
              <a:rPr lang="ja-JP" altLang="en-US" sz="1800">
                <a:latin typeface="HGS創英角ﾎﾟｯﾌﾟ体" charset="0"/>
                <a:ea typeface="HGS創英角ﾎﾟｯﾌﾟ体" charset="0"/>
                <a:cs typeface="HGS創英角ﾎﾟｯﾌﾟ体" charset="0"/>
              </a:rPr>
              <a:t>で計算する方が効率が良い。</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735"/>
                                        </p:tgtEl>
                                        <p:attrNameLst>
                                          <p:attrName>style.visibility</p:attrName>
                                        </p:attrNameLst>
                                      </p:cBhvr>
                                      <p:to>
                                        <p:strVal val="visible"/>
                                      </p:to>
                                    </p:set>
                                    <p:animEffect transition="in" filter="fade">
                                      <p:cBhvr>
                                        <p:cTn id="7" dur="500"/>
                                        <p:tgtEl>
                                          <p:spTgt spid="737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736"/>
                                        </p:tgtEl>
                                        <p:attrNameLst>
                                          <p:attrName>style.visibility</p:attrName>
                                        </p:attrNameLst>
                                      </p:cBhvr>
                                      <p:to>
                                        <p:strVal val="visible"/>
                                      </p:to>
                                    </p:set>
                                    <p:animEffect transition="in" filter="fade">
                                      <p:cBhvr>
                                        <p:cTn id="12" dur="500"/>
                                        <p:tgtEl>
                                          <p:spTgt spid="737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3737"/>
                                        </p:tgtEl>
                                        <p:attrNameLst>
                                          <p:attrName>style.visibility</p:attrName>
                                        </p:attrNameLst>
                                      </p:cBhvr>
                                      <p:to>
                                        <p:strVal val="visible"/>
                                      </p:to>
                                    </p:set>
                                    <p:animEffect transition="in" filter="fade">
                                      <p:cBhvr>
                                        <p:cTn id="15" dur="500"/>
                                        <p:tgtEl>
                                          <p:spTgt spid="7373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3738"/>
                                        </p:tgtEl>
                                        <p:attrNameLst>
                                          <p:attrName>style.visibility</p:attrName>
                                        </p:attrNameLst>
                                      </p:cBhvr>
                                      <p:to>
                                        <p:strVal val="visible"/>
                                      </p:to>
                                    </p:set>
                                    <p:animEffect transition="in" filter="fade">
                                      <p:cBhvr>
                                        <p:cTn id="20" dur="500"/>
                                        <p:tgtEl>
                                          <p:spTgt spid="737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739"/>
                                        </p:tgtEl>
                                        <p:attrNameLst>
                                          <p:attrName>style.visibility</p:attrName>
                                        </p:attrNameLst>
                                      </p:cBhvr>
                                      <p:to>
                                        <p:strVal val="visible"/>
                                      </p:to>
                                    </p:set>
                                    <p:animEffect transition="in" filter="fade">
                                      <p:cBhvr>
                                        <p:cTn id="23" dur="500"/>
                                        <p:tgtEl>
                                          <p:spTgt spid="737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740"/>
                                        </p:tgtEl>
                                        <p:attrNameLst>
                                          <p:attrName>style.visibility</p:attrName>
                                        </p:attrNameLst>
                                      </p:cBhvr>
                                      <p:to>
                                        <p:strVal val="visible"/>
                                      </p:to>
                                    </p:set>
                                    <p:animEffect transition="in" filter="fade">
                                      <p:cBhvr>
                                        <p:cTn id="26" dur="500"/>
                                        <p:tgtEl>
                                          <p:spTgt spid="737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3741"/>
                                        </p:tgtEl>
                                        <p:attrNameLst>
                                          <p:attrName>style.visibility</p:attrName>
                                        </p:attrNameLst>
                                      </p:cBhvr>
                                      <p:to>
                                        <p:strVal val="visible"/>
                                      </p:to>
                                    </p:set>
                                    <p:animEffect transition="in" filter="fade">
                                      <p:cBhvr>
                                        <p:cTn id="29" dur="500"/>
                                        <p:tgtEl>
                                          <p:spTgt spid="73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5" grpId="0" animBg="1"/>
      <p:bldP spid="73736" grpId="0" animBg="1"/>
      <p:bldP spid="73737" grpId="0" animBg="1"/>
      <p:bldP spid="73738" grpId="0" animBg="1"/>
      <p:bldP spid="73739" grpId="0" animBg="1"/>
      <p:bldP spid="73740" grpId="0" animBg="1"/>
      <p:bldP spid="737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Self-Consistent</a:t>
            </a:r>
            <a:r>
              <a:rPr kumimoji="1" lang="ja-JP" altLang="en-US" dirty="0" smtClean="0"/>
              <a:t>解　</a:t>
            </a:r>
            <a:r>
              <a:rPr kumimoji="1" lang="en-US" altLang="ja-JP" dirty="0" smtClean="0"/>
              <a:t>→</a:t>
            </a:r>
            <a:r>
              <a:rPr kumimoji="1" lang="ja-JP" altLang="en-US" dirty="0" smtClean="0"/>
              <a:t>　全エネルギー</a:t>
            </a:r>
            <a:endParaRPr kumimoji="1" lang="ja-JP" altLang="en-US" dirty="0"/>
          </a:p>
        </p:txBody>
      </p:sp>
      <p:sp>
        <p:nvSpPr>
          <p:cNvPr id="3" name="スライド番号プレースホルダー 2"/>
          <p:cNvSpPr>
            <a:spLocks noGrp="1"/>
          </p:cNvSpPr>
          <p:nvPr>
            <p:ph type="sldNum" sz="quarter" idx="12"/>
          </p:nvPr>
        </p:nvSpPr>
        <p:spPr/>
        <p:txBody>
          <a:bodyPr/>
          <a:lstStyle/>
          <a:p>
            <a:pPr>
              <a:defRPr/>
            </a:pPr>
            <a:fld id="{F2C91589-E8AE-6645-B5F0-7EB1942C97D0}" type="slidenum">
              <a:rPr lang="en-US" altLang="ja-JP" smtClean="0"/>
              <a:pPr>
                <a:defRPr/>
              </a:pPr>
              <a:t>21</a:t>
            </a:fld>
            <a:endParaRPr lang="en-US" altLang="ja-JP"/>
          </a:p>
        </p:txBody>
      </p:sp>
      <p:graphicFrame>
        <p:nvGraphicFramePr>
          <p:cNvPr id="5" name="Object 3"/>
          <p:cNvGraphicFramePr>
            <a:graphicFrameLocks noChangeAspect="1"/>
          </p:cNvGraphicFramePr>
          <p:nvPr>
            <p:extLst>
              <p:ext uri="{D42A27DB-BD31-4B8C-83A1-F6EECF244321}">
                <p14:modId xmlns:p14="http://schemas.microsoft.com/office/powerpoint/2010/main" val="4103337366"/>
              </p:ext>
            </p:extLst>
          </p:nvPr>
        </p:nvGraphicFramePr>
        <p:xfrm>
          <a:off x="611560" y="1628800"/>
          <a:ext cx="4941887" cy="3656012"/>
        </p:xfrm>
        <a:graphic>
          <a:graphicData uri="http://schemas.openxmlformats.org/presentationml/2006/ole">
            <mc:AlternateContent xmlns:mc="http://schemas.openxmlformats.org/markup-compatibility/2006">
              <mc:Choice xmlns:v="urn:schemas-microsoft-com:vml" Requires="v">
                <p:oleObj spid="_x0000_s93200" name="数式" r:id="rId3" imgW="3124200" imgH="2311400" progId="Equation.3">
                  <p:embed/>
                </p:oleObj>
              </mc:Choice>
              <mc:Fallback>
                <p:oleObj name="数式" r:id="rId3" imgW="3124200" imgH="2311400" progId="Equation.3">
                  <p:embed/>
                  <p:pic>
                    <p:nvPicPr>
                      <p:cNvPr id="0" name=""/>
                      <p:cNvPicPr>
                        <a:picLocks noChangeAspect="1" noChangeArrowheads="1"/>
                      </p:cNvPicPr>
                      <p:nvPr/>
                    </p:nvPicPr>
                    <p:blipFill>
                      <a:blip r:embed="rId4"/>
                      <a:srcRect/>
                      <a:stretch>
                        <a:fillRect/>
                      </a:stretch>
                    </p:blipFill>
                    <p:spPr bwMode="auto">
                      <a:xfrm>
                        <a:off x="611560" y="1628800"/>
                        <a:ext cx="4941887" cy="36560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 name="テキスト ボックス 5"/>
          <p:cNvSpPr txBox="1"/>
          <p:nvPr/>
        </p:nvSpPr>
        <p:spPr>
          <a:xfrm>
            <a:off x="5940152" y="4077072"/>
            <a:ext cx="2820303" cy="923330"/>
          </a:xfrm>
          <a:prstGeom prst="rect">
            <a:avLst/>
          </a:prstGeom>
          <a:noFill/>
        </p:spPr>
        <p:txBody>
          <a:bodyPr wrap="none" rtlCol="0">
            <a:spAutoFit/>
          </a:bodyPr>
          <a:lstStyle/>
          <a:p>
            <a:r>
              <a:rPr kumimoji="1" lang="ja-JP" altLang="en-US" dirty="0" smtClean="0"/>
              <a:t>省略してるがイオン同士の</a:t>
            </a:r>
            <a:endParaRPr kumimoji="1" lang="en-US" altLang="ja-JP" dirty="0" smtClean="0"/>
          </a:p>
          <a:p>
            <a:r>
              <a:rPr kumimoji="1" lang="ja-JP" altLang="en-US" dirty="0" smtClean="0"/>
              <a:t>相互作用</a:t>
            </a:r>
            <a:r>
              <a:rPr lang="ja-JP" altLang="en-US" dirty="0" smtClean="0"/>
              <a:t>エネルギーも入る</a:t>
            </a:r>
            <a:endParaRPr lang="en-US" altLang="ja-JP" dirty="0" smtClean="0"/>
          </a:p>
          <a:p>
            <a:r>
              <a:rPr kumimoji="1" lang="ja-JP" altLang="en-US" dirty="0" smtClean="0"/>
              <a:t>（　</a:t>
            </a:r>
            <a:r>
              <a:rPr kumimoji="1" lang="en-US" altLang="ja-JP" dirty="0" err="1" smtClean="0"/>
              <a:t>Ewald</a:t>
            </a:r>
            <a:r>
              <a:rPr kumimoji="1" lang="ja-JP" altLang="en-US" dirty="0" smtClean="0"/>
              <a:t>和　）</a:t>
            </a:r>
            <a:endParaRPr kumimoji="1" lang="ja-JP" altLang="en-US" dirty="0"/>
          </a:p>
        </p:txBody>
      </p:sp>
    </p:spTree>
    <p:extLst>
      <p:ext uri="{BB962C8B-B14F-4D97-AF65-F5344CB8AC3E}">
        <p14:creationId xmlns:p14="http://schemas.microsoft.com/office/powerpoint/2010/main" val="24142290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a:defRPr/>
            </a:pPr>
            <a:r>
              <a:rPr lang="ja-JP" altLang="en-US" sz="3600" dirty="0" smtClean="0"/>
              <a:t>全エネルギーのイオン座標に関する微分</a:t>
            </a:r>
          </a:p>
        </p:txBody>
      </p:sp>
      <p:graphicFrame>
        <p:nvGraphicFramePr>
          <p:cNvPr id="56322" name="Object 3"/>
          <p:cNvGraphicFramePr>
            <a:graphicFrameLocks noChangeAspect="1"/>
          </p:cNvGraphicFramePr>
          <p:nvPr>
            <p:extLst>
              <p:ext uri="{D42A27DB-BD31-4B8C-83A1-F6EECF244321}">
                <p14:modId xmlns:p14="http://schemas.microsoft.com/office/powerpoint/2010/main" val="1374118671"/>
              </p:ext>
            </p:extLst>
          </p:nvPr>
        </p:nvGraphicFramePr>
        <p:xfrm>
          <a:off x="957263" y="1095375"/>
          <a:ext cx="5619750" cy="2038350"/>
        </p:xfrm>
        <a:graphic>
          <a:graphicData uri="http://schemas.openxmlformats.org/presentationml/2006/ole">
            <mc:AlternateContent xmlns:mc="http://schemas.openxmlformats.org/markup-compatibility/2006">
              <mc:Choice xmlns:v="urn:schemas-microsoft-com:vml" Requires="v">
                <p:oleObj spid="_x0000_s86171" name="数式" r:id="rId3" imgW="3746500" imgH="1358900" progId="Equation.3">
                  <p:embed/>
                </p:oleObj>
              </mc:Choice>
              <mc:Fallback>
                <p:oleObj name="数式" r:id="rId3" imgW="3746500" imgH="1358900" progId="Equation.3">
                  <p:embed/>
                  <p:pic>
                    <p:nvPicPr>
                      <p:cNvPr id="0" name=""/>
                      <p:cNvPicPr>
                        <a:picLocks noChangeAspect="1" noChangeArrowheads="1"/>
                      </p:cNvPicPr>
                      <p:nvPr/>
                    </p:nvPicPr>
                    <p:blipFill>
                      <a:blip r:embed="rId4"/>
                      <a:srcRect/>
                      <a:stretch>
                        <a:fillRect/>
                      </a:stretch>
                    </p:blipFill>
                    <p:spPr bwMode="auto">
                      <a:xfrm>
                        <a:off x="957263" y="1095375"/>
                        <a:ext cx="5619750" cy="203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6323" name="Object 140"/>
          <p:cNvGraphicFramePr>
            <a:graphicFrameLocks noChangeAspect="1"/>
          </p:cNvGraphicFramePr>
          <p:nvPr/>
        </p:nvGraphicFramePr>
        <p:xfrm>
          <a:off x="995363" y="3357563"/>
          <a:ext cx="3830637" cy="647700"/>
        </p:xfrm>
        <a:graphic>
          <a:graphicData uri="http://schemas.openxmlformats.org/presentationml/2006/ole">
            <mc:AlternateContent xmlns:mc="http://schemas.openxmlformats.org/markup-compatibility/2006">
              <mc:Choice xmlns:v="urn:schemas-microsoft-com:vml" Requires="v">
                <p:oleObj spid="_x0000_s86172" name="数式" r:id="rId5" imgW="2552700" imgH="431800" progId="Equation.3">
                  <p:embed/>
                </p:oleObj>
              </mc:Choice>
              <mc:Fallback>
                <p:oleObj name="数式" r:id="rId5" imgW="25527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363" y="3357563"/>
                        <a:ext cx="383063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4805" name="Text Box 5"/>
          <p:cNvSpPr txBox="1">
            <a:spLocks noChangeArrowheads="1"/>
          </p:cNvSpPr>
          <p:nvPr/>
        </p:nvSpPr>
        <p:spPr bwMode="auto">
          <a:xfrm>
            <a:off x="4932363" y="3352800"/>
            <a:ext cx="40449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sz="1600">
                <a:latin typeface="HGS創英角ﾎﾟｯﾌﾟ体" charset="0"/>
                <a:ea typeface="HGS創英角ﾎﾟｯﾌﾟ体" charset="0"/>
                <a:cs typeface="HGS創英角ﾎﾟｯﾌﾟ体" charset="0"/>
              </a:rPr>
              <a:t>Kohn-Sham</a:t>
            </a:r>
            <a:r>
              <a:rPr lang="ja-JP" altLang="en-US" sz="1600">
                <a:latin typeface="HGS創英角ﾎﾟｯﾌﾟ体" charset="0"/>
                <a:ea typeface="HGS創英角ﾎﾟｯﾌﾟ体" charset="0"/>
                <a:cs typeface="HGS創英角ﾎﾟｯﾌﾟ体" charset="0"/>
              </a:rPr>
              <a:t>方程式が解けているとして</a:t>
            </a:r>
            <a:endParaRPr lang="en-US" altLang="ja-JP" sz="1600">
              <a:latin typeface="HGS創英角ﾎﾟｯﾌﾟ体" charset="0"/>
              <a:ea typeface="HGS創英角ﾎﾟｯﾌﾟ体" charset="0"/>
              <a:cs typeface="HGS創英角ﾎﾟｯﾌﾟ体" charset="0"/>
            </a:endParaRPr>
          </a:p>
          <a:p>
            <a:pPr>
              <a:defRPr/>
            </a:pPr>
            <a:r>
              <a:rPr lang="ja-JP" altLang="en-US" sz="1600">
                <a:latin typeface="HGS創英角ﾎﾟｯﾌﾟ体" charset="0"/>
                <a:ea typeface="HGS創英角ﾎﾟｯﾌﾟ体" charset="0"/>
                <a:cs typeface="HGS創英角ﾎﾟｯﾌﾟ体" charset="0"/>
              </a:rPr>
              <a:t>そのときの波動関数で上の式を計算すると</a:t>
            </a:r>
          </a:p>
        </p:txBody>
      </p:sp>
      <p:graphicFrame>
        <p:nvGraphicFramePr>
          <p:cNvPr id="56325" name="Object 6"/>
          <p:cNvGraphicFramePr>
            <a:graphicFrameLocks noChangeAspect="1"/>
          </p:cNvGraphicFramePr>
          <p:nvPr>
            <p:extLst>
              <p:ext uri="{D42A27DB-BD31-4B8C-83A1-F6EECF244321}">
                <p14:modId xmlns:p14="http://schemas.microsoft.com/office/powerpoint/2010/main" val="350379852"/>
              </p:ext>
            </p:extLst>
          </p:nvPr>
        </p:nvGraphicFramePr>
        <p:xfrm>
          <a:off x="1330325" y="4289425"/>
          <a:ext cx="6457950" cy="723900"/>
        </p:xfrm>
        <a:graphic>
          <a:graphicData uri="http://schemas.openxmlformats.org/presentationml/2006/ole">
            <mc:AlternateContent xmlns:mc="http://schemas.openxmlformats.org/markup-compatibility/2006">
              <mc:Choice xmlns:v="urn:schemas-microsoft-com:vml" Requires="v">
                <p:oleObj spid="_x0000_s86173" name="数式" r:id="rId7" imgW="4305300" imgH="482600" progId="Equation.3">
                  <p:embed/>
                </p:oleObj>
              </mc:Choice>
              <mc:Fallback>
                <p:oleObj name="数式" r:id="rId7" imgW="4305300" imgH="482600" progId="Equation.3">
                  <p:embed/>
                  <p:pic>
                    <p:nvPicPr>
                      <p:cNvPr id="0" name=""/>
                      <p:cNvPicPr>
                        <a:picLocks noChangeAspect="1" noChangeArrowheads="1"/>
                      </p:cNvPicPr>
                      <p:nvPr/>
                    </p:nvPicPr>
                    <p:blipFill>
                      <a:blip r:embed="rId8"/>
                      <a:srcRect/>
                      <a:stretch>
                        <a:fillRect/>
                      </a:stretch>
                    </p:blipFill>
                    <p:spPr bwMode="auto">
                      <a:xfrm>
                        <a:off x="1330325" y="4289425"/>
                        <a:ext cx="6457950" cy="723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6326" name="Object 7"/>
          <p:cNvGraphicFramePr>
            <a:graphicFrameLocks noChangeAspect="1"/>
          </p:cNvGraphicFramePr>
          <p:nvPr/>
        </p:nvGraphicFramePr>
        <p:xfrm>
          <a:off x="646113" y="5911850"/>
          <a:ext cx="2019300" cy="723900"/>
        </p:xfrm>
        <a:graphic>
          <a:graphicData uri="http://schemas.openxmlformats.org/presentationml/2006/ole">
            <mc:AlternateContent xmlns:mc="http://schemas.openxmlformats.org/markup-compatibility/2006">
              <mc:Choice xmlns:v="urn:schemas-microsoft-com:vml" Requires="v">
                <p:oleObj spid="_x0000_s86174" name="数式" r:id="rId9" imgW="1346200" imgH="482600" progId="Equation.3">
                  <p:embed/>
                </p:oleObj>
              </mc:Choice>
              <mc:Fallback>
                <p:oleObj name="数式" r:id="rId9" imgW="1346200" imgH="482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113" y="5911850"/>
                        <a:ext cx="20193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4808" name="Text Box 8"/>
          <p:cNvSpPr txBox="1">
            <a:spLocks noChangeArrowheads="1"/>
          </p:cNvSpPr>
          <p:nvPr/>
        </p:nvSpPr>
        <p:spPr bwMode="auto">
          <a:xfrm>
            <a:off x="1239838" y="5018088"/>
            <a:ext cx="6710362"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ja-JP" altLang="en-US" dirty="0">
                <a:solidFill>
                  <a:srgbClr val="0000FF"/>
                </a:solidFill>
                <a:latin typeface="HGS創英角ﾎﾟｯﾌﾟ体" charset="0"/>
                <a:ea typeface="HGS創英角ﾎﾟｯﾌﾟ体" charset="0"/>
                <a:cs typeface="HGS創英角ﾎﾟｯﾌﾟ体" charset="0"/>
              </a:rPr>
              <a:t>擬ポテンシャルの微分は本計算に入る前に簡単に用意できるため、</a:t>
            </a:r>
            <a:endParaRPr lang="en-US" altLang="ja-JP" dirty="0">
              <a:solidFill>
                <a:srgbClr val="0000FF"/>
              </a:solidFill>
              <a:latin typeface="HGS創英角ﾎﾟｯﾌﾟ体" charset="0"/>
              <a:ea typeface="HGS創英角ﾎﾟｯﾌﾟ体" charset="0"/>
              <a:cs typeface="HGS創英角ﾎﾟｯﾌﾟ体" charset="0"/>
            </a:endParaRPr>
          </a:p>
          <a:p>
            <a:pPr>
              <a:defRPr/>
            </a:pPr>
            <a:r>
              <a:rPr lang="en-US" altLang="ja-JP" dirty="0">
                <a:solidFill>
                  <a:srgbClr val="0000FF"/>
                </a:solidFill>
                <a:latin typeface="HGS創英角ﾎﾟｯﾌﾟ体" charset="0"/>
                <a:ea typeface="HGS創英角ﾎﾟｯﾌﾟ体" charset="0"/>
                <a:cs typeface="HGS創英角ﾎﾟｯﾌﾟ体" charset="0"/>
              </a:rPr>
              <a:t>DFT</a:t>
            </a:r>
            <a:r>
              <a:rPr lang="ja-JP" altLang="en-US" dirty="0">
                <a:solidFill>
                  <a:srgbClr val="0000FF"/>
                </a:solidFill>
                <a:latin typeface="HGS創英角ﾎﾟｯﾌﾟ体" charset="0"/>
                <a:ea typeface="HGS創英角ﾎﾟｯﾌﾟ体" charset="0"/>
                <a:cs typeface="HGS創英角ﾎﾟｯﾌﾟ体" charset="0"/>
              </a:rPr>
              <a:t>＋擬ポテンシャル法は力の計算が非常に簡単に実行できる</a:t>
            </a:r>
          </a:p>
        </p:txBody>
      </p:sp>
      <p:sp>
        <p:nvSpPr>
          <p:cNvPr id="11" name="Oval 10"/>
          <p:cNvSpPr>
            <a:spLocks noChangeAspect="1" noChangeArrowheads="1"/>
          </p:cNvSpPr>
          <p:nvPr/>
        </p:nvSpPr>
        <p:spPr bwMode="auto">
          <a:xfrm rot="13487938">
            <a:off x="7583488" y="1130300"/>
            <a:ext cx="641350" cy="64135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rot="10800000" wrap="none" anchor="ctr"/>
          <a:lstStyle/>
          <a:p>
            <a:pPr>
              <a:defRPr/>
            </a:pPr>
            <a:endParaRPr lang="ja-JP" altLang="en-US"/>
          </a:p>
        </p:txBody>
      </p:sp>
      <p:sp>
        <p:nvSpPr>
          <p:cNvPr id="12" name="Oval 12"/>
          <p:cNvSpPr>
            <a:spLocks noChangeAspect="1" noChangeArrowheads="1"/>
          </p:cNvSpPr>
          <p:nvPr/>
        </p:nvSpPr>
        <p:spPr bwMode="auto">
          <a:xfrm rot="13487938">
            <a:off x="8116888" y="1112838"/>
            <a:ext cx="641350" cy="64135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rot="10800000" wrap="none" anchor="ctr"/>
          <a:lstStyle/>
          <a:p>
            <a:pPr>
              <a:defRPr/>
            </a:pPr>
            <a:endParaRPr lang="ja-JP" altLang="en-US"/>
          </a:p>
        </p:txBody>
      </p:sp>
      <p:sp>
        <p:nvSpPr>
          <p:cNvPr id="13" name="Oval 13"/>
          <p:cNvSpPr>
            <a:spLocks noChangeAspect="1" noChangeArrowheads="1"/>
          </p:cNvSpPr>
          <p:nvPr/>
        </p:nvSpPr>
        <p:spPr bwMode="auto">
          <a:xfrm rot="13500000">
            <a:off x="8153400" y="1577975"/>
            <a:ext cx="57150" cy="571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eaVert" wrap="none" anchor="ctr"/>
          <a:lstStyle/>
          <a:p>
            <a:pPr>
              <a:defRPr/>
            </a:pPr>
            <a:endParaRPr lang="ja-JP" altLang="en-US"/>
          </a:p>
        </p:txBody>
      </p:sp>
      <p:sp>
        <p:nvSpPr>
          <p:cNvPr id="14" name="Oval 14"/>
          <p:cNvSpPr>
            <a:spLocks noChangeAspect="1" noChangeArrowheads="1"/>
          </p:cNvSpPr>
          <p:nvPr/>
        </p:nvSpPr>
        <p:spPr bwMode="auto">
          <a:xfrm rot="13500000">
            <a:off x="8140700" y="1243013"/>
            <a:ext cx="57150" cy="5715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eaVert" wrap="none" anchor="ctr"/>
          <a:lstStyle/>
          <a:p>
            <a:pPr>
              <a:defRPr/>
            </a:pPr>
            <a:endParaRPr lang="ja-JP" altLang="en-US"/>
          </a:p>
        </p:txBody>
      </p:sp>
      <p:sp>
        <p:nvSpPr>
          <p:cNvPr id="15" name="Oval 22"/>
          <p:cNvSpPr>
            <a:spLocks noChangeAspect="1" noChangeArrowheads="1"/>
          </p:cNvSpPr>
          <p:nvPr/>
        </p:nvSpPr>
        <p:spPr bwMode="auto">
          <a:xfrm rot="13520309">
            <a:off x="7824788" y="1400175"/>
            <a:ext cx="115888" cy="115887"/>
          </a:xfrm>
          <a:prstGeom prst="ellipse">
            <a:avLst/>
          </a:prstGeom>
          <a:solidFill>
            <a:srgbClr val="4D4D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eaVert" wrap="none" anchor="ctr"/>
          <a:lstStyle/>
          <a:p>
            <a:pPr>
              <a:defRPr/>
            </a:pPr>
            <a:endParaRPr lang="ja-JP" altLang="en-US"/>
          </a:p>
        </p:txBody>
      </p:sp>
      <p:sp>
        <p:nvSpPr>
          <p:cNvPr id="16" name="Oval 23"/>
          <p:cNvSpPr>
            <a:spLocks noChangeAspect="1" noChangeArrowheads="1"/>
          </p:cNvSpPr>
          <p:nvPr/>
        </p:nvSpPr>
        <p:spPr bwMode="auto">
          <a:xfrm rot="13520309">
            <a:off x="8386763" y="1400175"/>
            <a:ext cx="115888" cy="115887"/>
          </a:xfrm>
          <a:prstGeom prst="ellipse">
            <a:avLst/>
          </a:prstGeom>
          <a:solidFill>
            <a:srgbClr val="4D4D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eaVert" wrap="none" anchor="ctr"/>
          <a:lstStyle/>
          <a:p>
            <a:pPr>
              <a:defRPr/>
            </a:pPr>
            <a:endParaRPr lang="ja-JP" altLang="en-US"/>
          </a:p>
        </p:txBody>
      </p:sp>
      <p:sp>
        <p:nvSpPr>
          <p:cNvPr id="17" name="Line 24"/>
          <p:cNvSpPr>
            <a:spLocks noChangeShapeType="1"/>
          </p:cNvSpPr>
          <p:nvPr/>
        </p:nvSpPr>
        <p:spPr bwMode="auto">
          <a:xfrm>
            <a:off x="7162800" y="1473200"/>
            <a:ext cx="1873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ja-JP" altLang="en-US"/>
          </a:p>
        </p:txBody>
      </p:sp>
      <p:graphicFrame>
        <p:nvGraphicFramePr>
          <p:cNvPr id="56335" name="Object 46"/>
          <p:cNvGraphicFramePr>
            <a:graphicFrameLocks noChangeAspect="1"/>
          </p:cNvGraphicFramePr>
          <p:nvPr/>
        </p:nvGraphicFramePr>
        <p:xfrm>
          <a:off x="7824788" y="1544638"/>
          <a:ext cx="204787" cy="215900"/>
        </p:xfrm>
        <a:graphic>
          <a:graphicData uri="http://schemas.openxmlformats.org/presentationml/2006/ole">
            <mc:AlternateContent xmlns:mc="http://schemas.openxmlformats.org/markup-compatibility/2006">
              <mc:Choice xmlns:v="urn:schemas-microsoft-com:vml" Requires="v">
                <p:oleObj spid="_x0000_s86175" name="数式" r:id="rId11" imgW="203024" imgH="215713" progId="Equation.3">
                  <p:embed/>
                </p:oleObj>
              </mc:Choice>
              <mc:Fallback>
                <p:oleObj name="数式" r:id="rId11" imgW="203024" imgH="2157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gray">
                      <a:xfrm>
                        <a:off x="7824788" y="1544638"/>
                        <a:ext cx="2047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6336" name="Object 46"/>
          <p:cNvGraphicFramePr>
            <a:graphicFrameLocks noChangeAspect="1"/>
          </p:cNvGraphicFramePr>
          <p:nvPr/>
        </p:nvGraphicFramePr>
        <p:xfrm>
          <a:off x="8386763" y="1544638"/>
          <a:ext cx="217487" cy="215900"/>
        </p:xfrm>
        <a:graphic>
          <a:graphicData uri="http://schemas.openxmlformats.org/presentationml/2006/ole">
            <mc:AlternateContent xmlns:mc="http://schemas.openxmlformats.org/markup-compatibility/2006">
              <mc:Choice xmlns:v="urn:schemas-microsoft-com:vml" Requires="v">
                <p:oleObj spid="_x0000_s86176" name="数式" r:id="rId13" imgW="215619" imgH="215619" progId="Equation.3">
                  <p:embed/>
                </p:oleObj>
              </mc:Choice>
              <mc:Fallback>
                <p:oleObj name="数式" r:id="rId13" imgW="215619" imgH="21561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gray">
                      <a:xfrm>
                        <a:off x="8386763" y="1544638"/>
                        <a:ext cx="2174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テキスト ボックス 1"/>
          <p:cNvSpPr txBox="1">
            <a:spLocks noChangeArrowheads="1"/>
          </p:cNvSpPr>
          <p:nvPr/>
        </p:nvSpPr>
        <p:spPr bwMode="auto">
          <a:xfrm>
            <a:off x="3708400" y="6092825"/>
            <a:ext cx="34518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dirty="0" smtClean="0"/>
              <a:t> </a:t>
            </a:r>
            <a:r>
              <a:rPr lang="ja-JP" altLang="en-US" sz="1800" dirty="0" smtClean="0"/>
              <a:t>系が</a:t>
            </a:r>
            <a:r>
              <a:rPr lang="en-US" altLang="ja-JP" sz="1800" dirty="0" smtClean="0"/>
              <a:t> </a:t>
            </a:r>
            <a:r>
              <a:rPr lang="en-US" altLang="ja-JP" sz="1800" i="1" dirty="0" smtClean="0">
                <a:latin typeface="Times New Roman" charset="0"/>
                <a:cs typeface="Times New Roman" charset="0"/>
              </a:rPr>
              <a:t>I</a:t>
            </a:r>
            <a:r>
              <a:rPr lang="en-US" altLang="ja-JP" sz="1800" dirty="0" smtClean="0"/>
              <a:t> </a:t>
            </a:r>
            <a:r>
              <a:rPr lang="ja-JP" altLang="en-US" sz="1800" dirty="0"/>
              <a:t>番目のイオン</a:t>
            </a:r>
            <a:r>
              <a:rPr lang="ja-JP" altLang="en-US" sz="1800" dirty="0" smtClean="0"/>
              <a:t>に及ぼす力</a:t>
            </a:r>
            <a:endParaRPr lang="en-US" altLang="ja-JP" sz="1800" dirty="0"/>
          </a:p>
          <a:p>
            <a:r>
              <a:rPr lang="ja-JP" sz="1800" dirty="0"/>
              <a:t>　</a:t>
            </a:r>
            <a:r>
              <a:rPr lang="ja-JP" altLang="en-US" sz="1800" dirty="0"/>
              <a:t>　　　</a:t>
            </a:r>
            <a:r>
              <a:rPr lang="ja-JP" altLang="en-US" sz="1800" dirty="0" smtClean="0"/>
              <a:t>（</a:t>
            </a:r>
            <a:r>
              <a:rPr lang="en-US" altLang="ja-JP" sz="1800" dirty="0"/>
              <a:t>Hellman-Feynman</a:t>
            </a:r>
            <a:r>
              <a:rPr lang="ja-JP" altLang="en-US" sz="1800" dirty="0"/>
              <a:t>力）</a:t>
            </a:r>
          </a:p>
        </p:txBody>
      </p:sp>
      <p:sp>
        <p:nvSpPr>
          <p:cNvPr id="4" name="右矢印 3"/>
          <p:cNvSpPr/>
          <p:nvPr/>
        </p:nvSpPr>
        <p:spPr>
          <a:xfrm>
            <a:off x="2987675" y="6237288"/>
            <a:ext cx="504825" cy="1444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checkerboard(across)">
                                      <p:cBhvr>
                                        <p:cTn id="7" dur="500"/>
                                        <p:tgtEl>
                                          <p:spTgt spid="5632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04805"/>
                                        </p:tgtEl>
                                        <p:attrNameLst>
                                          <p:attrName>style.visibility</p:attrName>
                                        </p:attrNameLst>
                                      </p:cBhvr>
                                      <p:to>
                                        <p:strVal val="visible"/>
                                      </p:to>
                                    </p:set>
                                    <p:animEffect transition="in" filter="checkerboard(across)">
                                      <p:cBhvr>
                                        <p:cTn id="10" dur="500"/>
                                        <p:tgtEl>
                                          <p:spTgt spid="20480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56325"/>
                                        </p:tgtEl>
                                        <p:attrNameLst>
                                          <p:attrName>style.visibility</p:attrName>
                                        </p:attrNameLst>
                                      </p:cBhvr>
                                      <p:to>
                                        <p:strVal val="visible"/>
                                      </p:to>
                                    </p:set>
                                    <p:animEffect transition="in" filter="checkerboard(across)">
                                      <p:cBhvr>
                                        <p:cTn id="15" dur="500"/>
                                        <p:tgtEl>
                                          <p:spTgt spid="5632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04808"/>
                                        </p:tgtEl>
                                        <p:attrNameLst>
                                          <p:attrName>style.visibility</p:attrName>
                                        </p:attrNameLst>
                                      </p:cBhvr>
                                      <p:to>
                                        <p:strVal val="visible"/>
                                      </p:to>
                                    </p:set>
                                    <p:animEffect transition="in" filter="checkerboard(across)">
                                      <p:cBhvr>
                                        <p:cTn id="18" dur="500"/>
                                        <p:tgtEl>
                                          <p:spTgt spid="20480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56326"/>
                                        </p:tgtEl>
                                        <p:attrNameLst>
                                          <p:attrName>style.visibility</p:attrName>
                                        </p:attrNameLst>
                                      </p:cBhvr>
                                      <p:to>
                                        <p:strVal val="visible"/>
                                      </p:to>
                                    </p:set>
                                    <p:animEffect transition="in" filter="checkerboard(across)">
                                      <p:cBhvr>
                                        <p:cTn id="23" dur="500"/>
                                        <p:tgtEl>
                                          <p:spTgt spid="56326"/>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checkerboard(across)">
                                      <p:cBhvr>
                                        <p:cTn id="26" dur="500"/>
                                        <p:tgtEl>
                                          <p:spTgt spid="2"/>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heckerboard(across)">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5" grpId="0"/>
      <p:bldP spid="204808" grpId="0"/>
      <p:bldP spid="2" grpId="0"/>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defRPr/>
            </a:pPr>
            <a:r>
              <a:rPr lang="ja-JP" altLang="en-US" dirty="0" smtClean="0"/>
              <a:t>原子構造最適化</a:t>
            </a:r>
            <a:endParaRPr lang="ja-JP" altLang="en-US" dirty="0"/>
          </a:p>
        </p:txBody>
      </p:sp>
      <p:graphicFrame>
        <p:nvGraphicFramePr>
          <p:cNvPr id="57346" name="Object 3"/>
          <p:cNvGraphicFramePr>
            <a:graphicFrameLocks noChangeAspect="1"/>
          </p:cNvGraphicFramePr>
          <p:nvPr/>
        </p:nvGraphicFramePr>
        <p:xfrm>
          <a:off x="684213" y="1916113"/>
          <a:ext cx="541337" cy="301625"/>
        </p:xfrm>
        <a:graphic>
          <a:graphicData uri="http://schemas.openxmlformats.org/presentationml/2006/ole">
            <mc:AlternateContent xmlns:mc="http://schemas.openxmlformats.org/markup-compatibility/2006">
              <mc:Choice xmlns:v="urn:schemas-microsoft-com:vml" Requires="v">
                <p:oleObj spid="_x0000_s87165" name="数式" r:id="rId3" imgW="342900" imgH="190500" progId="Equation.3">
                  <p:embed/>
                </p:oleObj>
              </mc:Choice>
              <mc:Fallback>
                <p:oleObj name="数式" r:id="rId3" imgW="342900" imgH="190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916113"/>
                        <a:ext cx="541337" cy="3016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7347" name="Object 3"/>
          <p:cNvGraphicFramePr>
            <a:graphicFrameLocks noChangeAspect="1"/>
          </p:cNvGraphicFramePr>
          <p:nvPr/>
        </p:nvGraphicFramePr>
        <p:xfrm>
          <a:off x="3397250" y="1916113"/>
          <a:ext cx="1103313" cy="341312"/>
        </p:xfrm>
        <a:graphic>
          <a:graphicData uri="http://schemas.openxmlformats.org/presentationml/2006/ole">
            <mc:AlternateContent xmlns:mc="http://schemas.openxmlformats.org/markup-compatibility/2006">
              <mc:Choice xmlns:v="urn:schemas-microsoft-com:vml" Requires="v">
                <p:oleObj spid="_x0000_s87166" name="数式" r:id="rId5" imgW="698500" imgH="215900" progId="Equation.3">
                  <p:embed/>
                </p:oleObj>
              </mc:Choice>
              <mc:Fallback>
                <p:oleObj name="数式" r:id="rId5" imgW="698500" imgH="215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7250" y="1916113"/>
                        <a:ext cx="1103313" cy="3413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8" name="直線矢印コネクタ 7"/>
          <p:cNvCxnSpPr/>
          <p:nvPr/>
        </p:nvCxnSpPr>
        <p:spPr>
          <a:xfrm>
            <a:off x="1476375" y="2060575"/>
            <a:ext cx="172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7349" name="テキスト ボックス 8"/>
          <p:cNvSpPr txBox="1">
            <a:spLocks noChangeArrowheads="1"/>
          </p:cNvSpPr>
          <p:nvPr/>
        </p:nvSpPr>
        <p:spPr bwMode="auto">
          <a:xfrm>
            <a:off x="1908175" y="1700213"/>
            <a:ext cx="876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最小化</a:t>
            </a:r>
          </a:p>
        </p:txBody>
      </p:sp>
      <p:graphicFrame>
        <p:nvGraphicFramePr>
          <p:cNvPr id="11" name="Object 3"/>
          <p:cNvGraphicFramePr>
            <a:graphicFrameLocks noChangeAspect="1"/>
          </p:cNvGraphicFramePr>
          <p:nvPr/>
        </p:nvGraphicFramePr>
        <p:xfrm>
          <a:off x="250825" y="3273425"/>
          <a:ext cx="2324100" cy="442913"/>
        </p:xfrm>
        <a:graphic>
          <a:graphicData uri="http://schemas.openxmlformats.org/presentationml/2006/ole">
            <mc:AlternateContent xmlns:mc="http://schemas.openxmlformats.org/markup-compatibility/2006">
              <mc:Choice xmlns:v="urn:schemas-microsoft-com:vml" Requires="v">
                <p:oleObj spid="_x0000_s87167" name="数式" r:id="rId7" imgW="1473200" imgH="279400" progId="Equation.3">
                  <p:embed/>
                </p:oleObj>
              </mc:Choice>
              <mc:Fallback>
                <p:oleObj name="数式" r:id="rId7" imgW="1473200" imgH="279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3273425"/>
                        <a:ext cx="2324100" cy="4429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2" name="Object 3"/>
          <p:cNvGraphicFramePr>
            <a:graphicFrameLocks noChangeAspect="1"/>
          </p:cNvGraphicFramePr>
          <p:nvPr/>
        </p:nvGraphicFramePr>
        <p:xfrm>
          <a:off x="4140200" y="3265488"/>
          <a:ext cx="4773613" cy="460375"/>
        </p:xfrm>
        <a:graphic>
          <a:graphicData uri="http://schemas.openxmlformats.org/presentationml/2006/ole">
            <mc:AlternateContent xmlns:mc="http://schemas.openxmlformats.org/markup-compatibility/2006">
              <mc:Choice xmlns:v="urn:schemas-microsoft-com:vml" Requires="v">
                <p:oleObj spid="_x0000_s87168" name="数式" r:id="rId9" imgW="3022600" imgH="292100" progId="Equation.3">
                  <p:embed/>
                </p:oleObj>
              </mc:Choice>
              <mc:Fallback>
                <p:oleObj name="数式" r:id="rId9" imgW="3022600" imgH="292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3265488"/>
                        <a:ext cx="4773613" cy="4603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13" name="直線矢印コネクタ 12"/>
          <p:cNvCxnSpPr/>
          <p:nvPr/>
        </p:nvCxnSpPr>
        <p:spPr>
          <a:xfrm>
            <a:off x="2771775" y="3490913"/>
            <a:ext cx="129540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テキスト ボックス 13"/>
          <p:cNvSpPr txBox="1">
            <a:spLocks noChangeArrowheads="1"/>
          </p:cNvSpPr>
          <p:nvPr/>
        </p:nvSpPr>
        <p:spPr bwMode="auto">
          <a:xfrm>
            <a:off x="2973388" y="313055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最小化</a:t>
            </a:r>
          </a:p>
        </p:txBody>
      </p:sp>
      <p:sp>
        <p:nvSpPr>
          <p:cNvPr id="57354" name="テキスト ボックス 14"/>
          <p:cNvSpPr txBox="1">
            <a:spLocks noChangeArrowheads="1"/>
          </p:cNvSpPr>
          <p:nvPr/>
        </p:nvSpPr>
        <p:spPr bwMode="auto">
          <a:xfrm>
            <a:off x="250825" y="1268413"/>
            <a:ext cx="3808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DFT</a:t>
            </a:r>
            <a:r>
              <a:rPr lang="ja-JP" altLang="en-US" sz="1800"/>
              <a:t>の計算</a:t>
            </a:r>
            <a:r>
              <a:rPr lang="en-US" altLang="ja-JP" sz="1800"/>
              <a:t>→</a:t>
            </a:r>
            <a:r>
              <a:rPr lang="ja-JP" altLang="en-US" sz="1800"/>
              <a:t>エネルギー最小化問題</a:t>
            </a:r>
          </a:p>
        </p:txBody>
      </p:sp>
      <p:sp>
        <p:nvSpPr>
          <p:cNvPr id="20" name="テキスト ボックス 19"/>
          <p:cNvSpPr txBox="1">
            <a:spLocks noChangeArrowheads="1"/>
          </p:cNvSpPr>
          <p:nvPr/>
        </p:nvSpPr>
        <p:spPr bwMode="auto">
          <a:xfrm>
            <a:off x="5724525" y="4437063"/>
            <a:ext cx="2930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となるように原子配置を更新</a:t>
            </a:r>
          </a:p>
        </p:txBody>
      </p:sp>
      <p:sp>
        <p:nvSpPr>
          <p:cNvPr id="21" name="テキスト ボックス 20"/>
          <p:cNvSpPr txBox="1">
            <a:spLocks noChangeArrowheads="1"/>
          </p:cNvSpPr>
          <p:nvPr/>
        </p:nvSpPr>
        <p:spPr bwMode="auto">
          <a:xfrm>
            <a:off x="323850" y="5589588"/>
            <a:ext cx="8212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DFT</a:t>
            </a:r>
            <a:r>
              <a:rPr lang="ja-JP" altLang="en-US" sz="1800"/>
              <a:t>計算　</a:t>
            </a:r>
            <a:r>
              <a:rPr lang="en-US" altLang="ja-JP" sz="1800"/>
              <a:t>→</a:t>
            </a:r>
            <a:r>
              <a:rPr lang="ja-JP" altLang="en-US" sz="1800"/>
              <a:t>　原子配置更新</a:t>
            </a:r>
            <a:r>
              <a:rPr lang="ja-JP" sz="1800"/>
              <a:t>　</a:t>
            </a:r>
            <a:r>
              <a:rPr lang="en-US" altLang="ja-JP" sz="1800"/>
              <a:t>→</a:t>
            </a:r>
            <a:r>
              <a:rPr lang="ja-JP" altLang="en-US" sz="1800"/>
              <a:t>　</a:t>
            </a:r>
            <a:r>
              <a:rPr lang="en-US" altLang="ja-JP" sz="1800"/>
              <a:t>DFT</a:t>
            </a:r>
            <a:r>
              <a:rPr lang="ja-JP" altLang="en-US" sz="1800"/>
              <a:t>計算　</a:t>
            </a:r>
            <a:r>
              <a:rPr lang="en-US" altLang="ja-JP" sz="1800"/>
              <a:t>→</a:t>
            </a:r>
            <a:r>
              <a:rPr lang="ja-JP" altLang="en-US" sz="1800"/>
              <a:t>　</a:t>
            </a:r>
            <a:r>
              <a:rPr lang="en-US" altLang="ja-JP" sz="1800"/>
              <a:t>‥</a:t>
            </a:r>
            <a:r>
              <a:rPr lang="ja-JP" altLang="en-US" sz="1800"/>
              <a:t>（エネルギー最小まで繰り返す）</a:t>
            </a:r>
          </a:p>
        </p:txBody>
      </p:sp>
      <p:sp>
        <p:nvSpPr>
          <p:cNvPr id="2" name="テキスト ボックス 1"/>
          <p:cNvSpPr txBox="1">
            <a:spLocks noChangeArrowheads="1"/>
          </p:cNvSpPr>
          <p:nvPr/>
        </p:nvSpPr>
        <p:spPr bwMode="auto">
          <a:xfrm>
            <a:off x="250825" y="2708275"/>
            <a:ext cx="818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正確には「ある与えられた原子配置」でのエネルギー最小化をやっていることになる</a:t>
            </a:r>
          </a:p>
        </p:txBody>
      </p:sp>
      <p:graphicFrame>
        <p:nvGraphicFramePr>
          <p:cNvPr id="22" name="Object 3"/>
          <p:cNvGraphicFramePr>
            <a:graphicFrameLocks noChangeAspect="1"/>
          </p:cNvGraphicFramePr>
          <p:nvPr/>
        </p:nvGraphicFramePr>
        <p:xfrm>
          <a:off x="827088" y="4437063"/>
          <a:ext cx="4713287" cy="460375"/>
        </p:xfrm>
        <a:graphic>
          <a:graphicData uri="http://schemas.openxmlformats.org/presentationml/2006/ole">
            <mc:AlternateContent xmlns:mc="http://schemas.openxmlformats.org/markup-compatibility/2006">
              <mc:Choice xmlns:v="urn:schemas-microsoft-com:vml" Requires="v">
                <p:oleObj spid="_x0000_s87169" name="数式" r:id="rId11" imgW="2984500" imgH="292100" progId="Equation.3">
                  <p:embed/>
                </p:oleObj>
              </mc:Choice>
              <mc:Fallback>
                <p:oleObj name="数式" r:id="rId11" imgW="29845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088" y="4437063"/>
                        <a:ext cx="4713287" cy="4603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 name="テキスト ボックス 4"/>
          <p:cNvSpPr txBox="1">
            <a:spLocks noChangeArrowheads="1"/>
          </p:cNvSpPr>
          <p:nvPr/>
        </p:nvSpPr>
        <p:spPr bwMode="auto">
          <a:xfrm>
            <a:off x="5795963" y="6165850"/>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t>原子構造最適化</a:t>
            </a:r>
          </a:p>
        </p:txBody>
      </p:sp>
      <p:sp>
        <p:nvSpPr>
          <p:cNvPr id="6" name="右矢印 5"/>
          <p:cNvSpPr/>
          <p:nvPr/>
        </p:nvSpPr>
        <p:spPr>
          <a:xfrm>
            <a:off x="4859338" y="6237288"/>
            <a:ext cx="792162" cy="28733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par>
                                <p:cTn id="8" presetID="18" presetClass="entr" presetSubtype="1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strips(downLeft)">
                                      <p:cBhvr>
                                        <p:cTn id="10" dur="500"/>
                                        <p:tgtEl>
                                          <p:spTgt spid="12"/>
                                        </p:tgtEl>
                                      </p:cBhvr>
                                    </p:animEffect>
                                  </p:childTnLst>
                                </p:cTn>
                              </p:par>
                              <p:par>
                                <p:cTn id="11" presetID="18" presetClass="entr" presetSubtype="12"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Left)">
                                      <p:cBhvr>
                                        <p:cTn id="16" dur="500"/>
                                        <p:tgtEl>
                                          <p:spTgt spid="14"/>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12"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strips(downLeft)">
                                      <p:cBhvr>
                                        <p:cTn id="24" dur="500"/>
                                        <p:tgtEl>
                                          <p:spTgt spid="20"/>
                                        </p:tgtEl>
                                      </p:cBhvr>
                                    </p:animEffect>
                                  </p:childTnLst>
                                </p:cTn>
                              </p:par>
                              <p:par>
                                <p:cTn id="25" presetID="18" presetClass="entr" presetSubtype="12"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500"/>
                                        <p:tgtEl>
                                          <p:spTgt spid="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strips(downLeft)">
                                      <p:cBhvr>
                                        <p:cTn id="32" dur="500"/>
                                        <p:tgtEl>
                                          <p:spTgt spid="21"/>
                                        </p:tgtEl>
                                      </p:cBhvr>
                                    </p:animEffect>
                                  </p:childTnLst>
                                </p:cTn>
                              </p:par>
                              <p:par>
                                <p:cTn id="33" presetID="18" presetClass="entr" presetSubtype="12"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strips(downLeft)">
                                      <p:cBhvr>
                                        <p:cTn id="35" dur="500"/>
                                        <p:tgtEl>
                                          <p:spTgt spid="5"/>
                                        </p:tgtEl>
                                      </p:cBhvr>
                                    </p:animEffect>
                                  </p:childTnLst>
                                </p:cTn>
                              </p:par>
                              <p:par>
                                <p:cTn id="36" presetID="18" presetClass="entr" presetSubtype="12"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strips(downLef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 grpId="0"/>
      <p:bldP spid="5" grpId="0"/>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RSDFT</a:t>
            </a:r>
            <a:r>
              <a:rPr kumimoji="1" lang="ja-JP" altLang="en-US" dirty="0" smtClean="0"/>
              <a:t>の並列化</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69510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defRPr/>
            </a:pPr>
            <a:r>
              <a:rPr lang="en-US" altLang="ja-JP" dirty="0" smtClean="0"/>
              <a:t>RSDFT</a:t>
            </a:r>
            <a:r>
              <a:rPr lang="ja-JP" altLang="en-US" dirty="0" smtClean="0"/>
              <a:t>の並列化</a:t>
            </a:r>
            <a:endParaRPr lang="ja-JP" altLang="en-US" dirty="0"/>
          </a:p>
        </p:txBody>
      </p:sp>
      <p:pic>
        <p:nvPicPr>
          <p:cNvPr id="103426" name="図 3" descr="Si8_vd1_vesta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 y="1308100"/>
            <a:ext cx="4681538"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4"/>
          <p:cNvSpPr/>
          <p:nvPr/>
        </p:nvSpPr>
        <p:spPr>
          <a:xfrm>
            <a:off x="6849603" y="2893082"/>
            <a:ext cx="1224136" cy="1152688"/>
          </a:xfrm>
          <a:prstGeom prst="rect">
            <a:avLst/>
          </a:prstGeom>
          <a:scene3d>
            <a:camera prst="obliqueTopRight"/>
            <a:lightRig rig="threePt" dir="t"/>
          </a:scene3d>
          <a:sp3d extrusionH="2228850" prstMaterial="legacyWireframe">
            <a:extrusionClr>
              <a:schemeClr val="bg1"/>
            </a:extrusionClr>
          </a:sp3d>
        </p:spPr>
        <p:style>
          <a:lnRef idx="2">
            <a:schemeClr val="accent1"/>
          </a:lnRef>
          <a:fillRef idx="1">
            <a:schemeClr val="lt1"/>
          </a:fillRef>
          <a:effectRef idx="0">
            <a:schemeClr val="accent1"/>
          </a:effectRef>
          <a:fontRef idx="minor">
            <a:schemeClr val="dk1"/>
          </a:fontRef>
        </p:style>
        <p:txBody>
          <a:bodyPr anchor="ctr"/>
          <a:lstStyle>
            <a:defPPr>
              <a:defRPr lang="ja-JP"/>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457200" rtl="0" eaLnBrk="1" latinLnBrk="0" hangingPunct="1">
              <a:defRPr kumimoji="1" kern="1200">
                <a:solidFill>
                  <a:schemeClr val="dk1"/>
                </a:solidFill>
                <a:latin typeface="+mn-lt"/>
                <a:ea typeface="+mn-ea"/>
                <a:cs typeface="+mn-cs"/>
              </a:defRPr>
            </a:lvl6pPr>
            <a:lvl7pPr marL="2743200" algn="l" defTabSz="457200" rtl="0" eaLnBrk="1" latinLnBrk="0" hangingPunct="1">
              <a:defRPr kumimoji="1" kern="1200">
                <a:solidFill>
                  <a:schemeClr val="dk1"/>
                </a:solidFill>
                <a:latin typeface="+mn-lt"/>
                <a:ea typeface="+mn-ea"/>
                <a:cs typeface="+mn-cs"/>
              </a:defRPr>
            </a:lvl7pPr>
            <a:lvl8pPr marL="3200400" algn="l" defTabSz="457200" rtl="0" eaLnBrk="1" latinLnBrk="0" hangingPunct="1">
              <a:defRPr kumimoji="1" kern="1200">
                <a:solidFill>
                  <a:schemeClr val="dk1"/>
                </a:solidFill>
                <a:latin typeface="+mn-lt"/>
                <a:ea typeface="+mn-ea"/>
                <a:cs typeface="+mn-cs"/>
              </a:defRPr>
            </a:lvl8pPr>
            <a:lvl9pPr marL="3657600" algn="l" defTabSz="457200" rtl="0" eaLnBrk="1" latinLnBrk="0" hangingPunct="1">
              <a:defRPr kumimoji="1" kern="1200">
                <a:solidFill>
                  <a:schemeClr val="dk1"/>
                </a:solidFill>
                <a:latin typeface="+mn-lt"/>
                <a:ea typeface="+mn-ea"/>
                <a:cs typeface="+mn-cs"/>
              </a:defRPr>
            </a:lvl9pPr>
          </a:lstStyle>
          <a:p>
            <a:pPr algn="ctr">
              <a:defRPr/>
            </a:pPr>
            <a:endParaRPr lang="ja-JP" altLang="en-US"/>
          </a:p>
        </p:txBody>
      </p:sp>
      <p:sp>
        <p:nvSpPr>
          <p:cNvPr id="6" name="正方形/長方形 5"/>
          <p:cNvSpPr/>
          <p:nvPr/>
        </p:nvSpPr>
        <p:spPr>
          <a:xfrm>
            <a:off x="6066026" y="2389026"/>
            <a:ext cx="1224136" cy="1152688"/>
          </a:xfrm>
          <a:prstGeom prst="rect">
            <a:avLst/>
          </a:prstGeom>
          <a:scene3d>
            <a:camera prst="obliqueTopRight"/>
            <a:lightRig rig="threePt" dir="t"/>
          </a:scene3d>
          <a:sp3d extrusionH="2228850" prstMaterial="metal">
            <a:extrusionClr>
              <a:schemeClr val="bg1"/>
            </a:extrusionClr>
          </a:sp3d>
        </p:spPr>
        <p:style>
          <a:lnRef idx="2">
            <a:schemeClr val="accent1"/>
          </a:lnRef>
          <a:fillRef idx="1">
            <a:schemeClr val="lt1"/>
          </a:fillRef>
          <a:effectRef idx="0">
            <a:schemeClr val="accent1"/>
          </a:effectRef>
          <a:fontRef idx="minor">
            <a:schemeClr val="dk1"/>
          </a:fontRef>
        </p:style>
        <p:txBody>
          <a:bodyPr anchor="ctr"/>
          <a:lstStyle>
            <a:defPPr>
              <a:defRPr lang="ja-JP"/>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457200" rtl="0" eaLnBrk="1" latinLnBrk="0" hangingPunct="1">
              <a:defRPr kumimoji="1" kern="1200">
                <a:solidFill>
                  <a:schemeClr val="dk1"/>
                </a:solidFill>
                <a:latin typeface="+mn-lt"/>
                <a:ea typeface="+mn-ea"/>
                <a:cs typeface="+mn-cs"/>
              </a:defRPr>
            </a:lvl6pPr>
            <a:lvl7pPr marL="2743200" algn="l" defTabSz="457200" rtl="0" eaLnBrk="1" latinLnBrk="0" hangingPunct="1">
              <a:defRPr kumimoji="1" kern="1200">
                <a:solidFill>
                  <a:schemeClr val="dk1"/>
                </a:solidFill>
                <a:latin typeface="+mn-lt"/>
                <a:ea typeface="+mn-ea"/>
                <a:cs typeface="+mn-cs"/>
              </a:defRPr>
            </a:lvl7pPr>
            <a:lvl8pPr marL="3200400" algn="l" defTabSz="457200" rtl="0" eaLnBrk="1" latinLnBrk="0" hangingPunct="1">
              <a:defRPr kumimoji="1" kern="1200">
                <a:solidFill>
                  <a:schemeClr val="dk1"/>
                </a:solidFill>
                <a:latin typeface="+mn-lt"/>
                <a:ea typeface="+mn-ea"/>
                <a:cs typeface="+mn-cs"/>
              </a:defRPr>
            </a:lvl8pPr>
            <a:lvl9pPr marL="3657600" algn="l" defTabSz="457200" rtl="0" eaLnBrk="1" latinLnBrk="0" hangingPunct="1">
              <a:defRPr kumimoji="1" kern="1200">
                <a:solidFill>
                  <a:schemeClr val="dk1"/>
                </a:solidFill>
                <a:latin typeface="+mn-lt"/>
                <a:ea typeface="+mn-ea"/>
                <a:cs typeface="+mn-cs"/>
              </a:defRPr>
            </a:lvl9pPr>
          </a:lstStyle>
          <a:p>
            <a:pPr algn="ctr">
              <a:defRPr/>
            </a:pPr>
            <a:endParaRPr lang="ja-JP" altLang="en-US"/>
          </a:p>
        </p:txBody>
      </p:sp>
      <p:sp>
        <p:nvSpPr>
          <p:cNvPr id="7" name="正方形/長方形 6"/>
          <p:cNvSpPr/>
          <p:nvPr/>
        </p:nvSpPr>
        <p:spPr>
          <a:xfrm>
            <a:off x="6056955" y="3603531"/>
            <a:ext cx="1224136" cy="1152688"/>
          </a:xfrm>
          <a:prstGeom prst="rect">
            <a:avLst/>
          </a:prstGeom>
          <a:scene3d>
            <a:camera prst="obliqueTopRight"/>
            <a:lightRig rig="threePt" dir="t"/>
          </a:scene3d>
          <a:sp3d extrusionH="2228850" prstMaterial="legacyWireframe">
            <a:extrusionClr>
              <a:schemeClr val="bg1"/>
            </a:extrusionClr>
          </a:sp3d>
        </p:spPr>
        <p:style>
          <a:lnRef idx="2">
            <a:schemeClr val="accent1"/>
          </a:lnRef>
          <a:fillRef idx="1">
            <a:schemeClr val="lt1"/>
          </a:fillRef>
          <a:effectRef idx="0">
            <a:schemeClr val="accent1"/>
          </a:effectRef>
          <a:fontRef idx="minor">
            <a:schemeClr val="dk1"/>
          </a:fontRef>
        </p:style>
        <p:txBody>
          <a:bodyPr anchor="ctr"/>
          <a:lstStyle>
            <a:defPPr>
              <a:defRPr lang="ja-JP"/>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457200" rtl="0" eaLnBrk="1" latinLnBrk="0" hangingPunct="1">
              <a:defRPr kumimoji="1" kern="1200">
                <a:solidFill>
                  <a:schemeClr val="dk1"/>
                </a:solidFill>
                <a:latin typeface="+mn-lt"/>
                <a:ea typeface="+mn-ea"/>
                <a:cs typeface="+mn-cs"/>
              </a:defRPr>
            </a:lvl6pPr>
            <a:lvl7pPr marL="2743200" algn="l" defTabSz="457200" rtl="0" eaLnBrk="1" latinLnBrk="0" hangingPunct="1">
              <a:defRPr kumimoji="1" kern="1200">
                <a:solidFill>
                  <a:schemeClr val="dk1"/>
                </a:solidFill>
                <a:latin typeface="+mn-lt"/>
                <a:ea typeface="+mn-ea"/>
                <a:cs typeface="+mn-cs"/>
              </a:defRPr>
            </a:lvl7pPr>
            <a:lvl8pPr marL="3200400" algn="l" defTabSz="457200" rtl="0" eaLnBrk="1" latinLnBrk="0" hangingPunct="1">
              <a:defRPr kumimoji="1" kern="1200">
                <a:solidFill>
                  <a:schemeClr val="dk1"/>
                </a:solidFill>
                <a:latin typeface="+mn-lt"/>
                <a:ea typeface="+mn-ea"/>
                <a:cs typeface="+mn-cs"/>
              </a:defRPr>
            </a:lvl8pPr>
            <a:lvl9pPr marL="3657600" algn="l" defTabSz="457200" rtl="0" eaLnBrk="1" latinLnBrk="0" hangingPunct="1">
              <a:defRPr kumimoji="1" kern="1200">
                <a:solidFill>
                  <a:schemeClr val="dk1"/>
                </a:solidFill>
                <a:latin typeface="+mn-lt"/>
                <a:ea typeface="+mn-ea"/>
                <a:cs typeface="+mn-cs"/>
              </a:defRPr>
            </a:lvl9pPr>
          </a:lstStyle>
          <a:p>
            <a:pPr algn="ctr">
              <a:defRPr/>
            </a:pPr>
            <a:endParaRPr lang="ja-JP" altLang="en-US"/>
          </a:p>
        </p:txBody>
      </p:sp>
      <p:sp>
        <p:nvSpPr>
          <p:cNvPr id="8" name="正方形/長方形 7"/>
          <p:cNvSpPr/>
          <p:nvPr/>
        </p:nvSpPr>
        <p:spPr>
          <a:xfrm>
            <a:off x="7344588" y="3612602"/>
            <a:ext cx="1224136" cy="1152688"/>
          </a:xfrm>
          <a:prstGeom prst="rect">
            <a:avLst/>
          </a:prstGeom>
          <a:scene3d>
            <a:camera prst="obliqueTopRight"/>
            <a:lightRig rig="threePt" dir="t"/>
          </a:scene3d>
          <a:sp3d extrusionH="2228850" prstMaterial="metal">
            <a:extrusionClr>
              <a:schemeClr val="bg1"/>
            </a:extrusionClr>
          </a:sp3d>
        </p:spPr>
        <p:style>
          <a:lnRef idx="2">
            <a:schemeClr val="accent1"/>
          </a:lnRef>
          <a:fillRef idx="1">
            <a:schemeClr val="lt1"/>
          </a:fillRef>
          <a:effectRef idx="0">
            <a:schemeClr val="accent1"/>
          </a:effectRef>
          <a:fontRef idx="minor">
            <a:schemeClr val="dk1"/>
          </a:fontRef>
        </p:style>
        <p:txBody>
          <a:bodyPr anchor="ctr"/>
          <a:lstStyle>
            <a:defPPr>
              <a:defRPr lang="ja-JP"/>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457200" rtl="0" eaLnBrk="1" latinLnBrk="0" hangingPunct="1">
              <a:defRPr kumimoji="1" kern="1200">
                <a:solidFill>
                  <a:schemeClr val="dk1"/>
                </a:solidFill>
                <a:latin typeface="+mn-lt"/>
                <a:ea typeface="+mn-ea"/>
                <a:cs typeface="+mn-cs"/>
              </a:defRPr>
            </a:lvl6pPr>
            <a:lvl7pPr marL="2743200" algn="l" defTabSz="457200" rtl="0" eaLnBrk="1" latinLnBrk="0" hangingPunct="1">
              <a:defRPr kumimoji="1" kern="1200">
                <a:solidFill>
                  <a:schemeClr val="dk1"/>
                </a:solidFill>
                <a:latin typeface="+mn-lt"/>
                <a:ea typeface="+mn-ea"/>
                <a:cs typeface="+mn-cs"/>
              </a:defRPr>
            </a:lvl7pPr>
            <a:lvl8pPr marL="3200400" algn="l" defTabSz="457200" rtl="0" eaLnBrk="1" latinLnBrk="0" hangingPunct="1">
              <a:defRPr kumimoji="1" kern="1200">
                <a:solidFill>
                  <a:schemeClr val="dk1"/>
                </a:solidFill>
                <a:latin typeface="+mn-lt"/>
                <a:ea typeface="+mn-ea"/>
                <a:cs typeface="+mn-cs"/>
              </a:defRPr>
            </a:lvl8pPr>
            <a:lvl9pPr marL="3657600" algn="l" defTabSz="457200" rtl="0" eaLnBrk="1" latinLnBrk="0" hangingPunct="1">
              <a:defRPr kumimoji="1" kern="1200">
                <a:solidFill>
                  <a:schemeClr val="dk1"/>
                </a:solidFill>
                <a:latin typeface="+mn-lt"/>
                <a:ea typeface="+mn-ea"/>
                <a:cs typeface="+mn-cs"/>
              </a:defRPr>
            </a:lvl9pPr>
          </a:lstStyle>
          <a:p>
            <a:pPr algn="ctr">
              <a:defRPr/>
            </a:pPr>
            <a:endParaRPr lang="ja-JP" altLang="en-US"/>
          </a:p>
        </p:txBody>
      </p:sp>
      <p:sp>
        <p:nvSpPr>
          <p:cNvPr id="9" name="正方形/長方形 8"/>
          <p:cNvSpPr/>
          <p:nvPr/>
        </p:nvSpPr>
        <p:spPr>
          <a:xfrm>
            <a:off x="5580112" y="4107587"/>
            <a:ext cx="1224136" cy="1152688"/>
          </a:xfrm>
          <a:prstGeom prst="rect">
            <a:avLst/>
          </a:prstGeom>
          <a:scene3d>
            <a:camera prst="obliqueTopRight"/>
            <a:lightRig rig="threePt" dir="t"/>
          </a:scene3d>
          <a:sp3d extrusionH="2228850" prstMaterial="metal">
            <a:extrusionClr>
              <a:schemeClr val="bg1"/>
            </a:extrusionClr>
          </a:sp3d>
        </p:spPr>
        <p:style>
          <a:lnRef idx="2">
            <a:schemeClr val="accent1"/>
          </a:lnRef>
          <a:fillRef idx="1">
            <a:schemeClr val="lt1"/>
          </a:fillRef>
          <a:effectRef idx="0">
            <a:schemeClr val="accent1"/>
          </a:effectRef>
          <a:fontRef idx="minor">
            <a:schemeClr val="dk1"/>
          </a:fontRef>
        </p:style>
        <p:txBody>
          <a:bodyPr anchor="ctr"/>
          <a:lstStyle>
            <a:defPPr>
              <a:defRPr lang="ja-JP"/>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457200" rtl="0" eaLnBrk="1" latinLnBrk="0" hangingPunct="1">
              <a:defRPr kumimoji="1" kern="1200">
                <a:solidFill>
                  <a:schemeClr val="dk1"/>
                </a:solidFill>
                <a:latin typeface="+mn-lt"/>
                <a:ea typeface="+mn-ea"/>
                <a:cs typeface="+mn-cs"/>
              </a:defRPr>
            </a:lvl6pPr>
            <a:lvl7pPr marL="2743200" algn="l" defTabSz="457200" rtl="0" eaLnBrk="1" latinLnBrk="0" hangingPunct="1">
              <a:defRPr kumimoji="1" kern="1200">
                <a:solidFill>
                  <a:schemeClr val="dk1"/>
                </a:solidFill>
                <a:latin typeface="+mn-lt"/>
                <a:ea typeface="+mn-ea"/>
                <a:cs typeface="+mn-cs"/>
              </a:defRPr>
            </a:lvl7pPr>
            <a:lvl8pPr marL="3200400" algn="l" defTabSz="457200" rtl="0" eaLnBrk="1" latinLnBrk="0" hangingPunct="1">
              <a:defRPr kumimoji="1" kern="1200">
                <a:solidFill>
                  <a:schemeClr val="dk1"/>
                </a:solidFill>
                <a:latin typeface="+mn-lt"/>
                <a:ea typeface="+mn-ea"/>
                <a:cs typeface="+mn-cs"/>
              </a:defRPr>
            </a:lvl8pPr>
            <a:lvl9pPr marL="3657600" algn="l" defTabSz="457200" rtl="0" eaLnBrk="1" latinLnBrk="0" hangingPunct="1">
              <a:defRPr kumimoji="1" kern="1200">
                <a:solidFill>
                  <a:schemeClr val="dk1"/>
                </a:solidFill>
                <a:latin typeface="+mn-lt"/>
                <a:ea typeface="+mn-ea"/>
                <a:cs typeface="+mn-cs"/>
              </a:defRPr>
            </a:lvl9pPr>
          </a:lstStyle>
          <a:p>
            <a:pPr algn="ctr">
              <a:defRPr/>
            </a:pPr>
            <a:endParaRPr lang="ja-JP" altLang="en-US"/>
          </a:p>
        </p:txBody>
      </p:sp>
      <p:sp>
        <p:nvSpPr>
          <p:cNvPr id="10" name="正方形/長方形 9"/>
          <p:cNvSpPr/>
          <p:nvPr/>
        </p:nvSpPr>
        <p:spPr>
          <a:xfrm>
            <a:off x="5580112" y="2893082"/>
            <a:ext cx="1224136" cy="1152688"/>
          </a:xfrm>
          <a:prstGeom prst="rect">
            <a:avLst/>
          </a:prstGeom>
          <a:scene3d>
            <a:camera prst="obliqueTopRight"/>
            <a:lightRig rig="threePt" dir="t"/>
          </a:scene3d>
          <a:sp3d extrusionH="2228850" prstMaterial="metal">
            <a:extrusionClr>
              <a:schemeClr val="bg1"/>
            </a:extrusionClr>
          </a:sp3d>
        </p:spPr>
        <p:style>
          <a:lnRef idx="2">
            <a:schemeClr val="accent1"/>
          </a:lnRef>
          <a:fillRef idx="1">
            <a:schemeClr val="lt1"/>
          </a:fillRef>
          <a:effectRef idx="0">
            <a:schemeClr val="accent1"/>
          </a:effectRef>
          <a:fontRef idx="minor">
            <a:schemeClr val="dk1"/>
          </a:fontRef>
        </p:style>
        <p:txBody>
          <a:bodyPr anchor="ctr"/>
          <a:lstStyle>
            <a:defPPr>
              <a:defRPr lang="ja-JP"/>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457200" rtl="0" eaLnBrk="1" latinLnBrk="0" hangingPunct="1">
              <a:defRPr kumimoji="1" kern="1200">
                <a:solidFill>
                  <a:schemeClr val="dk1"/>
                </a:solidFill>
                <a:latin typeface="+mn-lt"/>
                <a:ea typeface="+mn-ea"/>
                <a:cs typeface="+mn-cs"/>
              </a:defRPr>
            </a:lvl6pPr>
            <a:lvl7pPr marL="2743200" algn="l" defTabSz="457200" rtl="0" eaLnBrk="1" latinLnBrk="0" hangingPunct="1">
              <a:defRPr kumimoji="1" kern="1200">
                <a:solidFill>
                  <a:schemeClr val="dk1"/>
                </a:solidFill>
                <a:latin typeface="+mn-lt"/>
                <a:ea typeface="+mn-ea"/>
                <a:cs typeface="+mn-cs"/>
              </a:defRPr>
            </a:lvl7pPr>
            <a:lvl8pPr marL="3200400" algn="l" defTabSz="457200" rtl="0" eaLnBrk="1" latinLnBrk="0" hangingPunct="1">
              <a:defRPr kumimoji="1" kern="1200">
                <a:solidFill>
                  <a:schemeClr val="dk1"/>
                </a:solidFill>
                <a:latin typeface="+mn-lt"/>
                <a:ea typeface="+mn-ea"/>
                <a:cs typeface="+mn-cs"/>
              </a:defRPr>
            </a:lvl8pPr>
            <a:lvl9pPr marL="3657600" algn="l" defTabSz="457200" rtl="0" eaLnBrk="1" latinLnBrk="0" hangingPunct="1">
              <a:defRPr kumimoji="1" kern="1200">
                <a:solidFill>
                  <a:schemeClr val="dk1"/>
                </a:solidFill>
                <a:latin typeface="+mn-lt"/>
                <a:ea typeface="+mn-ea"/>
                <a:cs typeface="+mn-cs"/>
              </a:defRPr>
            </a:lvl9pPr>
          </a:lstStyle>
          <a:p>
            <a:pPr algn="ctr">
              <a:defRPr/>
            </a:pPr>
            <a:endParaRPr lang="ja-JP" altLang="en-US"/>
          </a:p>
        </p:txBody>
      </p:sp>
      <p:sp>
        <p:nvSpPr>
          <p:cNvPr id="11" name="正方形/長方形 10"/>
          <p:cNvSpPr/>
          <p:nvPr/>
        </p:nvSpPr>
        <p:spPr>
          <a:xfrm>
            <a:off x="6858114" y="4107587"/>
            <a:ext cx="1224136" cy="1152688"/>
          </a:xfrm>
          <a:prstGeom prst="rect">
            <a:avLst/>
          </a:prstGeom>
          <a:scene3d>
            <a:camera prst="obliqueTopRight"/>
            <a:lightRig rig="threePt" dir="t"/>
          </a:scene3d>
          <a:sp3d extrusionH="2228850" prstMaterial="metal">
            <a:extrusionClr>
              <a:schemeClr val="bg1"/>
            </a:extrusionClr>
          </a:sp3d>
        </p:spPr>
        <p:style>
          <a:lnRef idx="2">
            <a:schemeClr val="accent1"/>
          </a:lnRef>
          <a:fillRef idx="1">
            <a:schemeClr val="lt1"/>
          </a:fillRef>
          <a:effectRef idx="0">
            <a:schemeClr val="accent1"/>
          </a:effectRef>
          <a:fontRef idx="minor">
            <a:schemeClr val="dk1"/>
          </a:fontRef>
        </p:style>
        <p:txBody>
          <a:bodyPr anchor="ctr"/>
          <a:lstStyle>
            <a:defPPr>
              <a:defRPr lang="ja-JP"/>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457200" rtl="0" eaLnBrk="1" latinLnBrk="0" hangingPunct="1">
              <a:defRPr kumimoji="1" kern="1200">
                <a:solidFill>
                  <a:schemeClr val="dk1"/>
                </a:solidFill>
                <a:latin typeface="+mn-lt"/>
                <a:ea typeface="+mn-ea"/>
                <a:cs typeface="+mn-cs"/>
              </a:defRPr>
            </a:lvl6pPr>
            <a:lvl7pPr marL="2743200" algn="l" defTabSz="457200" rtl="0" eaLnBrk="1" latinLnBrk="0" hangingPunct="1">
              <a:defRPr kumimoji="1" kern="1200">
                <a:solidFill>
                  <a:schemeClr val="dk1"/>
                </a:solidFill>
                <a:latin typeface="+mn-lt"/>
                <a:ea typeface="+mn-ea"/>
                <a:cs typeface="+mn-cs"/>
              </a:defRPr>
            </a:lvl7pPr>
            <a:lvl8pPr marL="3200400" algn="l" defTabSz="457200" rtl="0" eaLnBrk="1" latinLnBrk="0" hangingPunct="1">
              <a:defRPr kumimoji="1" kern="1200">
                <a:solidFill>
                  <a:schemeClr val="dk1"/>
                </a:solidFill>
                <a:latin typeface="+mn-lt"/>
                <a:ea typeface="+mn-ea"/>
                <a:cs typeface="+mn-cs"/>
              </a:defRPr>
            </a:lvl8pPr>
            <a:lvl9pPr marL="3657600" algn="l" defTabSz="457200" rtl="0" eaLnBrk="1" latinLnBrk="0" hangingPunct="1">
              <a:defRPr kumimoji="1" kern="1200">
                <a:solidFill>
                  <a:schemeClr val="dk1"/>
                </a:solidFill>
                <a:latin typeface="+mn-lt"/>
                <a:ea typeface="+mn-ea"/>
                <a:cs typeface="+mn-cs"/>
              </a:defRPr>
            </a:lvl9pPr>
          </a:lstStyle>
          <a:p>
            <a:pPr algn="ctr">
              <a:defRPr/>
            </a:pPr>
            <a:endParaRPr lang="ja-JP" altLang="en-US"/>
          </a:p>
        </p:txBody>
      </p:sp>
      <p:cxnSp>
        <p:nvCxnSpPr>
          <p:cNvPr id="12" name="直線コネクタ 11"/>
          <p:cNvCxnSpPr/>
          <p:nvPr/>
        </p:nvCxnSpPr>
        <p:spPr>
          <a:xfrm>
            <a:off x="5741988" y="4108450"/>
            <a:ext cx="0" cy="1152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a:off x="5913438" y="4108450"/>
            <a:ext cx="0" cy="1152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6102350" y="4108450"/>
            <a:ext cx="0" cy="1152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コネクタ 14"/>
          <p:cNvCxnSpPr/>
          <p:nvPr/>
        </p:nvCxnSpPr>
        <p:spPr>
          <a:xfrm>
            <a:off x="6281738" y="4117975"/>
            <a:ext cx="0" cy="1150938"/>
          </a:xfrm>
          <a:prstGeom prst="line">
            <a:avLst/>
          </a:prstGeom>
        </p:spPr>
        <p:style>
          <a:lnRef idx="2">
            <a:schemeClr val="accent1"/>
          </a:lnRef>
          <a:fillRef idx="0">
            <a:schemeClr val="accent1"/>
          </a:fillRef>
          <a:effectRef idx="1">
            <a:schemeClr val="accent1"/>
          </a:effectRef>
          <a:fontRef idx="minor">
            <a:schemeClr val="tx1"/>
          </a:fontRef>
        </p:style>
      </p:cxnSp>
      <p:sp>
        <p:nvSpPr>
          <p:cNvPr id="16" name="正方形/長方形 15"/>
          <p:cNvSpPr/>
          <p:nvPr/>
        </p:nvSpPr>
        <p:spPr>
          <a:xfrm>
            <a:off x="7345148" y="2389026"/>
            <a:ext cx="1224136" cy="1152688"/>
          </a:xfrm>
          <a:prstGeom prst="rect">
            <a:avLst/>
          </a:prstGeom>
          <a:scene3d>
            <a:camera prst="obliqueTopRight"/>
            <a:lightRig rig="threePt" dir="t"/>
          </a:scene3d>
          <a:sp3d extrusionH="2228850" prstMaterial="metal">
            <a:extrusionClr>
              <a:schemeClr val="bg1"/>
            </a:extrusionClr>
          </a:sp3d>
        </p:spPr>
        <p:style>
          <a:lnRef idx="2">
            <a:schemeClr val="accent1"/>
          </a:lnRef>
          <a:fillRef idx="1">
            <a:schemeClr val="lt1"/>
          </a:fillRef>
          <a:effectRef idx="0">
            <a:schemeClr val="accent1"/>
          </a:effectRef>
          <a:fontRef idx="minor">
            <a:schemeClr val="dk1"/>
          </a:fontRef>
        </p:style>
        <p:txBody>
          <a:bodyPr anchor="ctr"/>
          <a:lstStyle>
            <a:defPPr>
              <a:defRPr lang="ja-JP"/>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457200" rtl="0" eaLnBrk="1" latinLnBrk="0" hangingPunct="1">
              <a:defRPr kumimoji="1" kern="1200">
                <a:solidFill>
                  <a:schemeClr val="dk1"/>
                </a:solidFill>
                <a:latin typeface="+mn-lt"/>
                <a:ea typeface="+mn-ea"/>
                <a:cs typeface="+mn-cs"/>
              </a:defRPr>
            </a:lvl6pPr>
            <a:lvl7pPr marL="2743200" algn="l" defTabSz="457200" rtl="0" eaLnBrk="1" latinLnBrk="0" hangingPunct="1">
              <a:defRPr kumimoji="1" kern="1200">
                <a:solidFill>
                  <a:schemeClr val="dk1"/>
                </a:solidFill>
                <a:latin typeface="+mn-lt"/>
                <a:ea typeface="+mn-ea"/>
                <a:cs typeface="+mn-cs"/>
              </a:defRPr>
            </a:lvl7pPr>
            <a:lvl8pPr marL="3200400" algn="l" defTabSz="457200" rtl="0" eaLnBrk="1" latinLnBrk="0" hangingPunct="1">
              <a:defRPr kumimoji="1" kern="1200">
                <a:solidFill>
                  <a:schemeClr val="dk1"/>
                </a:solidFill>
                <a:latin typeface="+mn-lt"/>
                <a:ea typeface="+mn-ea"/>
                <a:cs typeface="+mn-cs"/>
              </a:defRPr>
            </a:lvl8pPr>
            <a:lvl9pPr marL="3657600" algn="l" defTabSz="457200" rtl="0" eaLnBrk="1" latinLnBrk="0" hangingPunct="1">
              <a:defRPr kumimoji="1" kern="1200">
                <a:solidFill>
                  <a:schemeClr val="dk1"/>
                </a:solidFill>
                <a:latin typeface="+mn-lt"/>
                <a:ea typeface="+mn-ea"/>
                <a:cs typeface="+mn-cs"/>
              </a:defRPr>
            </a:lvl9pPr>
          </a:lstStyle>
          <a:p>
            <a:pPr algn="ctr">
              <a:defRPr/>
            </a:pPr>
            <a:endParaRPr lang="ja-JP" altLang="en-US"/>
          </a:p>
        </p:txBody>
      </p:sp>
      <p:sp>
        <p:nvSpPr>
          <p:cNvPr id="17" name="正方形/長方形 16"/>
          <p:cNvSpPr/>
          <p:nvPr/>
        </p:nvSpPr>
        <p:spPr>
          <a:xfrm>
            <a:off x="6858114" y="2893642"/>
            <a:ext cx="1224136" cy="1152688"/>
          </a:xfrm>
          <a:prstGeom prst="rect">
            <a:avLst/>
          </a:prstGeom>
          <a:scene3d>
            <a:camera prst="obliqueTopRight"/>
            <a:lightRig rig="threePt" dir="t"/>
          </a:scene3d>
          <a:sp3d extrusionH="2228850" prstMaterial="metal">
            <a:extrusionClr>
              <a:schemeClr val="bg1"/>
            </a:extrusionClr>
          </a:sp3d>
        </p:spPr>
        <p:style>
          <a:lnRef idx="2">
            <a:schemeClr val="accent1"/>
          </a:lnRef>
          <a:fillRef idx="1">
            <a:schemeClr val="lt1"/>
          </a:fillRef>
          <a:effectRef idx="0">
            <a:schemeClr val="accent1"/>
          </a:effectRef>
          <a:fontRef idx="minor">
            <a:schemeClr val="dk1"/>
          </a:fontRef>
        </p:style>
        <p:txBody>
          <a:bodyPr anchor="ctr"/>
          <a:lstStyle>
            <a:defPPr>
              <a:defRPr lang="ja-JP"/>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457200" rtl="0" eaLnBrk="1" latinLnBrk="0" hangingPunct="1">
              <a:defRPr kumimoji="1" kern="1200">
                <a:solidFill>
                  <a:schemeClr val="dk1"/>
                </a:solidFill>
                <a:latin typeface="+mn-lt"/>
                <a:ea typeface="+mn-ea"/>
                <a:cs typeface="+mn-cs"/>
              </a:defRPr>
            </a:lvl6pPr>
            <a:lvl7pPr marL="2743200" algn="l" defTabSz="457200" rtl="0" eaLnBrk="1" latinLnBrk="0" hangingPunct="1">
              <a:defRPr kumimoji="1" kern="1200">
                <a:solidFill>
                  <a:schemeClr val="dk1"/>
                </a:solidFill>
                <a:latin typeface="+mn-lt"/>
                <a:ea typeface="+mn-ea"/>
                <a:cs typeface="+mn-cs"/>
              </a:defRPr>
            </a:lvl7pPr>
            <a:lvl8pPr marL="3200400" algn="l" defTabSz="457200" rtl="0" eaLnBrk="1" latinLnBrk="0" hangingPunct="1">
              <a:defRPr kumimoji="1" kern="1200">
                <a:solidFill>
                  <a:schemeClr val="dk1"/>
                </a:solidFill>
                <a:latin typeface="+mn-lt"/>
                <a:ea typeface="+mn-ea"/>
                <a:cs typeface="+mn-cs"/>
              </a:defRPr>
            </a:lvl8pPr>
            <a:lvl9pPr marL="3657600" algn="l" defTabSz="457200" rtl="0" eaLnBrk="1" latinLnBrk="0" hangingPunct="1">
              <a:defRPr kumimoji="1" kern="1200">
                <a:solidFill>
                  <a:schemeClr val="dk1"/>
                </a:solidFill>
                <a:latin typeface="+mn-lt"/>
                <a:ea typeface="+mn-ea"/>
                <a:cs typeface="+mn-cs"/>
              </a:defRPr>
            </a:lvl9pPr>
          </a:lstStyle>
          <a:p>
            <a:pPr algn="ctr">
              <a:defRPr/>
            </a:pPr>
            <a:endParaRPr lang="ja-JP" altLang="en-US"/>
          </a:p>
        </p:txBody>
      </p:sp>
      <p:cxnSp>
        <p:nvCxnSpPr>
          <p:cNvPr id="18" name="直線コネクタ 17"/>
          <p:cNvCxnSpPr/>
          <p:nvPr/>
        </p:nvCxnSpPr>
        <p:spPr>
          <a:xfrm>
            <a:off x="6470650" y="4108450"/>
            <a:ext cx="0" cy="1152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線コネクタ 18"/>
          <p:cNvCxnSpPr/>
          <p:nvPr/>
        </p:nvCxnSpPr>
        <p:spPr>
          <a:xfrm>
            <a:off x="6642100" y="4108450"/>
            <a:ext cx="0" cy="1152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線コネクタ 19"/>
          <p:cNvCxnSpPr/>
          <p:nvPr/>
        </p:nvCxnSpPr>
        <p:spPr>
          <a:xfrm>
            <a:off x="5599113" y="4279900"/>
            <a:ext cx="12239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線コネクタ 20"/>
          <p:cNvCxnSpPr/>
          <p:nvPr/>
        </p:nvCxnSpPr>
        <p:spPr>
          <a:xfrm>
            <a:off x="5599113" y="4440238"/>
            <a:ext cx="12239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線コネクタ 21"/>
          <p:cNvCxnSpPr/>
          <p:nvPr/>
        </p:nvCxnSpPr>
        <p:spPr>
          <a:xfrm>
            <a:off x="5599113" y="4594225"/>
            <a:ext cx="12239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線コネクタ 22"/>
          <p:cNvCxnSpPr/>
          <p:nvPr/>
        </p:nvCxnSpPr>
        <p:spPr>
          <a:xfrm>
            <a:off x="5599113" y="4756150"/>
            <a:ext cx="12239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線コネクタ 23"/>
          <p:cNvCxnSpPr/>
          <p:nvPr/>
        </p:nvCxnSpPr>
        <p:spPr>
          <a:xfrm>
            <a:off x="5599113" y="4918075"/>
            <a:ext cx="122396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a:xfrm>
            <a:off x="5599113" y="5089525"/>
            <a:ext cx="1223962" cy="0"/>
          </a:xfrm>
          <a:prstGeom prst="line">
            <a:avLst/>
          </a:prstGeom>
        </p:spPr>
        <p:style>
          <a:lnRef idx="2">
            <a:schemeClr val="accent1"/>
          </a:lnRef>
          <a:fillRef idx="0">
            <a:schemeClr val="accent1"/>
          </a:fillRef>
          <a:effectRef idx="1">
            <a:schemeClr val="accent1"/>
          </a:effectRef>
          <a:fontRef idx="minor">
            <a:schemeClr val="tx1"/>
          </a:fontRef>
        </p:style>
      </p:cxnSp>
      <p:sp>
        <p:nvSpPr>
          <p:cNvPr id="103448" name="テキスト ボックス 25"/>
          <p:cNvSpPr txBox="1">
            <a:spLocks noChangeArrowheads="1"/>
          </p:cNvSpPr>
          <p:nvPr/>
        </p:nvSpPr>
        <p:spPr bwMode="auto">
          <a:xfrm>
            <a:off x="5741988" y="4505325"/>
            <a:ext cx="865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CPU 0</a:t>
            </a:r>
            <a:endParaRPr lang="ja-JP" altLang="en-US" sz="1800"/>
          </a:p>
        </p:txBody>
      </p:sp>
      <p:grpSp>
        <p:nvGrpSpPr>
          <p:cNvPr id="103449" name="図形グループ 26"/>
          <p:cNvGrpSpPr>
            <a:grpSpLocks/>
          </p:cNvGrpSpPr>
          <p:nvPr/>
        </p:nvGrpSpPr>
        <p:grpSpPr bwMode="auto">
          <a:xfrm>
            <a:off x="6859588" y="4108450"/>
            <a:ext cx="1223962" cy="1160463"/>
            <a:chOff x="5444480" y="5076113"/>
            <a:chExt cx="1224136" cy="1161199"/>
          </a:xfrm>
        </p:grpSpPr>
        <p:cxnSp>
          <p:nvCxnSpPr>
            <p:cNvPr id="57" name="直線コネクタ 56"/>
            <p:cNvCxnSpPr/>
            <p:nvPr/>
          </p:nvCxnSpPr>
          <p:spPr>
            <a:xfrm>
              <a:off x="5588963" y="5076113"/>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a:off x="5758850" y="5076113"/>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a:off x="5947789" y="5076113"/>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直線コネクタ 59"/>
            <p:cNvCxnSpPr/>
            <p:nvPr/>
          </p:nvCxnSpPr>
          <p:spPr>
            <a:xfrm>
              <a:off x="6128789" y="5085644"/>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線コネクタ 60"/>
            <p:cNvCxnSpPr/>
            <p:nvPr/>
          </p:nvCxnSpPr>
          <p:spPr>
            <a:xfrm>
              <a:off x="6317729" y="5076113"/>
              <a:ext cx="0" cy="1153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線コネクタ 61"/>
            <p:cNvCxnSpPr/>
            <p:nvPr/>
          </p:nvCxnSpPr>
          <p:spPr>
            <a:xfrm>
              <a:off x="6487615" y="5076113"/>
              <a:ext cx="0" cy="1153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線コネクタ 62"/>
            <p:cNvCxnSpPr/>
            <p:nvPr/>
          </p:nvCxnSpPr>
          <p:spPr>
            <a:xfrm>
              <a:off x="5444480" y="5247672"/>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線コネクタ 63"/>
            <p:cNvCxnSpPr/>
            <p:nvPr/>
          </p:nvCxnSpPr>
          <p:spPr>
            <a:xfrm>
              <a:off x="5444480" y="5408111"/>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線コネクタ 64"/>
            <p:cNvCxnSpPr/>
            <p:nvPr/>
          </p:nvCxnSpPr>
          <p:spPr>
            <a:xfrm>
              <a:off x="5444480" y="5562196"/>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線コネクタ 65"/>
            <p:cNvCxnSpPr/>
            <p:nvPr/>
          </p:nvCxnSpPr>
          <p:spPr>
            <a:xfrm>
              <a:off x="5444480" y="5724224"/>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線コネクタ 66"/>
            <p:cNvCxnSpPr/>
            <p:nvPr/>
          </p:nvCxnSpPr>
          <p:spPr>
            <a:xfrm>
              <a:off x="5444480" y="5886251"/>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線コネクタ 67"/>
            <p:cNvCxnSpPr/>
            <p:nvPr/>
          </p:nvCxnSpPr>
          <p:spPr>
            <a:xfrm>
              <a:off x="5444480" y="6057810"/>
              <a:ext cx="1224136"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3450" name="テキスト ボックス 27"/>
          <p:cNvSpPr txBox="1">
            <a:spLocks noChangeArrowheads="1"/>
          </p:cNvSpPr>
          <p:nvPr/>
        </p:nvSpPr>
        <p:spPr bwMode="auto">
          <a:xfrm>
            <a:off x="7038975" y="4486275"/>
            <a:ext cx="86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CPU 1</a:t>
            </a:r>
            <a:endParaRPr lang="ja-JP" altLang="en-US" sz="1800"/>
          </a:p>
        </p:txBody>
      </p:sp>
      <p:grpSp>
        <p:nvGrpSpPr>
          <p:cNvPr id="103451" name="図形グループ 28"/>
          <p:cNvGrpSpPr>
            <a:grpSpLocks/>
          </p:cNvGrpSpPr>
          <p:nvPr/>
        </p:nvGrpSpPr>
        <p:grpSpPr bwMode="auto">
          <a:xfrm>
            <a:off x="5599113" y="2874963"/>
            <a:ext cx="1223962" cy="1160462"/>
            <a:chOff x="5444480" y="5076113"/>
            <a:chExt cx="1224136" cy="1161199"/>
          </a:xfrm>
        </p:grpSpPr>
        <p:cxnSp>
          <p:nvCxnSpPr>
            <p:cNvPr id="45" name="直線コネクタ 44"/>
            <p:cNvCxnSpPr/>
            <p:nvPr/>
          </p:nvCxnSpPr>
          <p:spPr>
            <a:xfrm>
              <a:off x="5588963" y="5076113"/>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5758850" y="5076113"/>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線コネクタ 46"/>
            <p:cNvCxnSpPr/>
            <p:nvPr/>
          </p:nvCxnSpPr>
          <p:spPr>
            <a:xfrm>
              <a:off x="5947789" y="5076113"/>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線コネクタ 47"/>
            <p:cNvCxnSpPr/>
            <p:nvPr/>
          </p:nvCxnSpPr>
          <p:spPr>
            <a:xfrm>
              <a:off x="6128789" y="5085644"/>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線コネクタ 48"/>
            <p:cNvCxnSpPr/>
            <p:nvPr/>
          </p:nvCxnSpPr>
          <p:spPr>
            <a:xfrm>
              <a:off x="6317729" y="5076113"/>
              <a:ext cx="0" cy="11532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線コネクタ 49"/>
            <p:cNvCxnSpPr/>
            <p:nvPr/>
          </p:nvCxnSpPr>
          <p:spPr>
            <a:xfrm>
              <a:off x="6487615" y="5076113"/>
              <a:ext cx="0" cy="11532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a:xfrm>
              <a:off x="5444480" y="5247672"/>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線コネクタ 51"/>
            <p:cNvCxnSpPr/>
            <p:nvPr/>
          </p:nvCxnSpPr>
          <p:spPr>
            <a:xfrm>
              <a:off x="5444480" y="5408111"/>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a:xfrm>
              <a:off x="5444480" y="5562197"/>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線コネクタ 53"/>
            <p:cNvCxnSpPr/>
            <p:nvPr/>
          </p:nvCxnSpPr>
          <p:spPr>
            <a:xfrm>
              <a:off x="5444480" y="5724224"/>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線コネクタ 54"/>
            <p:cNvCxnSpPr/>
            <p:nvPr/>
          </p:nvCxnSpPr>
          <p:spPr>
            <a:xfrm>
              <a:off x="5444480" y="5886252"/>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線コネクタ 55"/>
            <p:cNvCxnSpPr/>
            <p:nvPr/>
          </p:nvCxnSpPr>
          <p:spPr>
            <a:xfrm>
              <a:off x="5444480" y="6057811"/>
              <a:ext cx="1224136"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3452" name="テキスト ボックス 29"/>
          <p:cNvSpPr txBox="1">
            <a:spLocks noChangeArrowheads="1"/>
          </p:cNvSpPr>
          <p:nvPr/>
        </p:nvSpPr>
        <p:spPr bwMode="auto">
          <a:xfrm>
            <a:off x="5741988" y="3252788"/>
            <a:ext cx="865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CPU 2</a:t>
            </a:r>
            <a:endParaRPr lang="ja-JP" altLang="en-US" sz="1800"/>
          </a:p>
        </p:txBody>
      </p:sp>
      <p:grpSp>
        <p:nvGrpSpPr>
          <p:cNvPr id="103453" name="図形グループ 30"/>
          <p:cNvGrpSpPr>
            <a:grpSpLocks/>
          </p:cNvGrpSpPr>
          <p:nvPr/>
        </p:nvGrpSpPr>
        <p:grpSpPr bwMode="auto">
          <a:xfrm>
            <a:off x="6859588" y="2874963"/>
            <a:ext cx="1223962" cy="1160462"/>
            <a:chOff x="5444480" y="5076113"/>
            <a:chExt cx="1224136" cy="1161199"/>
          </a:xfrm>
        </p:grpSpPr>
        <p:cxnSp>
          <p:nvCxnSpPr>
            <p:cNvPr id="33" name="直線コネクタ 32"/>
            <p:cNvCxnSpPr/>
            <p:nvPr/>
          </p:nvCxnSpPr>
          <p:spPr>
            <a:xfrm>
              <a:off x="5588963" y="5076113"/>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a:xfrm>
              <a:off x="5758850" y="5076113"/>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a:xfrm>
              <a:off x="5947789" y="5076113"/>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a:off x="6128789" y="5085644"/>
              <a:ext cx="0" cy="1151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a:xfrm>
              <a:off x="6317729" y="5076113"/>
              <a:ext cx="0" cy="11532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線コネクタ 37"/>
            <p:cNvCxnSpPr/>
            <p:nvPr/>
          </p:nvCxnSpPr>
          <p:spPr>
            <a:xfrm>
              <a:off x="6487615" y="5076113"/>
              <a:ext cx="0" cy="11532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線コネクタ 38"/>
            <p:cNvCxnSpPr/>
            <p:nvPr/>
          </p:nvCxnSpPr>
          <p:spPr>
            <a:xfrm>
              <a:off x="5444480" y="5247672"/>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a:xfrm>
              <a:off x="5444480" y="5408111"/>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5444480" y="5562197"/>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5444480" y="5724224"/>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a:xfrm>
              <a:off x="5444480" y="5886252"/>
              <a:ext cx="12241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a:xfrm>
              <a:off x="5444480" y="6057811"/>
              <a:ext cx="1224136"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3454" name="テキスト ボックス 31"/>
          <p:cNvSpPr txBox="1">
            <a:spLocks noChangeArrowheads="1"/>
          </p:cNvSpPr>
          <p:nvPr/>
        </p:nvSpPr>
        <p:spPr bwMode="auto">
          <a:xfrm>
            <a:off x="7038975" y="3252788"/>
            <a:ext cx="86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CPU 3</a:t>
            </a:r>
            <a:endParaRPr lang="ja-JP" altLang="en-US" sz="1800"/>
          </a:p>
        </p:txBody>
      </p:sp>
      <p:graphicFrame>
        <p:nvGraphicFramePr>
          <p:cNvPr id="103455" name="Object 8"/>
          <p:cNvGraphicFramePr>
            <a:graphicFrameLocks noChangeAspect="1"/>
          </p:cNvGraphicFramePr>
          <p:nvPr/>
        </p:nvGraphicFramePr>
        <p:xfrm>
          <a:off x="1108075" y="5713413"/>
          <a:ext cx="1439863" cy="685800"/>
        </p:xfrm>
        <a:graphic>
          <a:graphicData uri="http://schemas.openxmlformats.org/presentationml/2006/ole">
            <mc:AlternateContent xmlns:mc="http://schemas.openxmlformats.org/markup-compatibility/2006">
              <mc:Choice xmlns:v="urn:schemas-microsoft-com:vml" Requires="v">
                <p:oleObj spid="_x0000_s106513" name="数式" r:id="rId4" imgW="1041400" imgH="457200" progId="Equation.3">
                  <p:embed/>
                </p:oleObj>
              </mc:Choice>
              <mc:Fallback>
                <p:oleObj name="数式" r:id="rId4" imgW="1041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075" y="5713413"/>
                        <a:ext cx="143986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03456" name="テキスト ボックス 69"/>
          <p:cNvSpPr txBox="1">
            <a:spLocks noChangeArrowheads="1"/>
          </p:cNvSpPr>
          <p:nvPr/>
        </p:nvSpPr>
        <p:spPr bwMode="auto">
          <a:xfrm>
            <a:off x="107950" y="1196975"/>
            <a:ext cx="47075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dirty="0"/>
              <a:t>Si</a:t>
            </a:r>
            <a:r>
              <a:rPr lang="ja-JP" altLang="en-US" sz="1800" dirty="0"/>
              <a:t>結晶</a:t>
            </a:r>
            <a:r>
              <a:rPr lang="ja-JP" altLang="en-US" sz="1800" dirty="0" smtClean="0"/>
              <a:t>のユニットセル（価電子密度の等値面）</a:t>
            </a:r>
            <a:endParaRPr lang="ja-JP" altLang="en-US" sz="1800"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168"/>
          <p:cNvSpPr>
            <a:spLocks noChangeArrowheads="1"/>
          </p:cNvSpPr>
          <p:nvPr/>
        </p:nvSpPr>
        <p:spPr bwMode="auto">
          <a:xfrm>
            <a:off x="107950" y="5589588"/>
            <a:ext cx="4356100" cy="647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105474" name="Rectangle 165"/>
          <p:cNvSpPr>
            <a:spLocks noChangeArrowheads="1"/>
          </p:cNvSpPr>
          <p:nvPr/>
        </p:nvSpPr>
        <p:spPr bwMode="auto">
          <a:xfrm>
            <a:off x="107950" y="3644900"/>
            <a:ext cx="4356100" cy="7921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105475" name="Rectangle 141"/>
          <p:cNvSpPr>
            <a:spLocks noChangeArrowheads="1"/>
          </p:cNvSpPr>
          <p:nvPr/>
        </p:nvSpPr>
        <p:spPr bwMode="auto">
          <a:xfrm>
            <a:off x="71438" y="2205038"/>
            <a:ext cx="4356100" cy="7921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graphicFrame>
        <p:nvGraphicFramePr>
          <p:cNvPr id="105476" name="Object 126"/>
          <p:cNvGraphicFramePr>
            <a:graphicFrameLocks noChangeAspect="1"/>
          </p:cNvGraphicFramePr>
          <p:nvPr/>
        </p:nvGraphicFramePr>
        <p:xfrm>
          <a:off x="471488" y="3702050"/>
          <a:ext cx="3414712" cy="617538"/>
        </p:xfrm>
        <a:graphic>
          <a:graphicData uri="http://schemas.openxmlformats.org/presentationml/2006/ole">
            <mc:AlternateContent xmlns:mc="http://schemas.openxmlformats.org/markup-compatibility/2006">
              <mc:Choice xmlns:v="urn:schemas-microsoft-com:vml" Requires="v">
                <p:oleObj spid="_x0000_s108585" name="Equation" r:id="rId3" imgW="1892300" imgH="342900" progId="Equation.DSMT4">
                  <p:embed/>
                </p:oleObj>
              </mc:Choice>
              <mc:Fallback>
                <p:oleObj name="Equation" r:id="rId3" imgW="1892300" imgH="342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8" y="3702050"/>
                        <a:ext cx="3414712" cy="617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5477" name="Object 127"/>
          <p:cNvGraphicFramePr>
            <a:graphicFrameLocks noChangeAspect="1"/>
          </p:cNvGraphicFramePr>
          <p:nvPr/>
        </p:nvGraphicFramePr>
        <p:xfrm>
          <a:off x="434975" y="5573713"/>
          <a:ext cx="3527425" cy="617537"/>
        </p:xfrm>
        <a:graphic>
          <a:graphicData uri="http://schemas.openxmlformats.org/presentationml/2006/ole">
            <mc:AlternateContent xmlns:mc="http://schemas.openxmlformats.org/markup-compatibility/2006">
              <mc:Choice xmlns:v="urn:schemas-microsoft-com:vml" Requires="v">
                <p:oleObj spid="_x0000_s108586" name="Equation" r:id="rId5" imgW="1955800" imgH="342900" progId="Equation.DSMT4">
                  <p:embed/>
                </p:oleObj>
              </mc:Choice>
              <mc:Fallback>
                <p:oleObj name="Equation" r:id="rId5" imgW="1955800" imgH="342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75" y="5573713"/>
                        <a:ext cx="3527425" cy="6175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5478" name="Text Box 130"/>
          <p:cNvSpPr txBox="1">
            <a:spLocks noChangeArrowheads="1"/>
          </p:cNvSpPr>
          <p:nvPr/>
        </p:nvSpPr>
        <p:spPr bwMode="auto">
          <a:xfrm>
            <a:off x="107950" y="1868488"/>
            <a:ext cx="3314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a:latin typeface="HGS創英角ﾎﾟｯﾌﾟ体" charset="0"/>
                <a:ea typeface="HGS創英角ﾎﾟｯﾌﾟ体" charset="0"/>
                <a:cs typeface="HGS創英角ﾎﾟｯﾌﾟ体" charset="0"/>
              </a:rPr>
              <a:t>KS </a:t>
            </a:r>
            <a:r>
              <a:rPr lang="ja-JP" altLang="en-US" sz="1600">
                <a:latin typeface="HGS創英角ﾎﾟｯﾌﾟ体" charset="0"/>
                <a:ea typeface="HGS創英角ﾎﾟｯﾌﾟ体" charset="0"/>
                <a:cs typeface="HGS創英角ﾎﾟｯﾌﾟ体" charset="0"/>
              </a:rPr>
              <a:t>方程式</a:t>
            </a:r>
            <a:r>
              <a:rPr lang="en-US" altLang="ja-JP" sz="1600">
                <a:latin typeface="HGS創英角ﾎﾟｯﾌﾟ体" charset="0"/>
                <a:ea typeface="HGS創英角ﾎﾟｯﾌﾟ体" charset="0"/>
                <a:cs typeface="HGS創英角ﾎﾟｯﾌﾟ体" charset="0"/>
              </a:rPr>
              <a:t> (finite-difference eq.)</a:t>
            </a:r>
          </a:p>
        </p:txBody>
      </p:sp>
      <p:sp>
        <p:nvSpPr>
          <p:cNvPr id="105479" name="Text Box 131"/>
          <p:cNvSpPr txBox="1">
            <a:spLocks noChangeArrowheads="1"/>
          </p:cNvSpPr>
          <p:nvPr/>
        </p:nvSpPr>
        <p:spPr bwMode="auto">
          <a:xfrm>
            <a:off x="4859338" y="1484313"/>
            <a:ext cx="36972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a:latin typeface="HGS創英角ﾎﾟｯﾌﾟ体" charset="0"/>
                <a:ea typeface="HGS創英角ﾎﾟｯﾌﾟ体" charset="0"/>
                <a:cs typeface="HGS創英角ﾎﾟｯﾌﾟ体" charset="0"/>
              </a:rPr>
              <a:t>3D grid is divided by several regions</a:t>
            </a:r>
          </a:p>
          <a:p>
            <a:r>
              <a:rPr lang="en-US" altLang="ja-JP" sz="1600">
                <a:latin typeface="HGS創英角ﾎﾟｯﾌﾟ体" charset="0"/>
                <a:ea typeface="HGS創英角ﾎﾟｯﾌﾟ体" charset="0"/>
                <a:cs typeface="HGS創英角ﾎﾟｯﾌﾟ体" charset="0"/>
              </a:rPr>
              <a:t>for parallel computation. </a:t>
            </a:r>
          </a:p>
        </p:txBody>
      </p:sp>
      <p:sp>
        <p:nvSpPr>
          <p:cNvPr id="105480" name="Text Box 132"/>
          <p:cNvSpPr txBox="1">
            <a:spLocks noChangeArrowheads="1"/>
          </p:cNvSpPr>
          <p:nvPr/>
        </p:nvSpPr>
        <p:spPr bwMode="auto">
          <a:xfrm>
            <a:off x="107950" y="3344863"/>
            <a:ext cx="3157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a:latin typeface="HGS創英角ﾎﾟｯﾌﾟ体" charset="0"/>
                <a:ea typeface="HGS創英角ﾎﾟｯﾌﾟ体" charset="0"/>
                <a:cs typeface="HGS創英角ﾎﾟｯﾌﾟ体" charset="0"/>
              </a:rPr>
              <a:t>Higher-order finite difference</a:t>
            </a:r>
          </a:p>
        </p:txBody>
      </p:sp>
      <p:sp>
        <p:nvSpPr>
          <p:cNvPr id="105481" name="Text Box 133"/>
          <p:cNvSpPr txBox="1">
            <a:spLocks noChangeArrowheads="1"/>
          </p:cNvSpPr>
          <p:nvPr/>
        </p:nvSpPr>
        <p:spPr bwMode="auto">
          <a:xfrm>
            <a:off x="228600" y="5237163"/>
            <a:ext cx="1268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a:latin typeface="HGS創英角ﾎﾟｯﾌﾟ体" charset="0"/>
                <a:ea typeface="HGS創英角ﾎﾟｯﾌﾟ体" charset="0"/>
                <a:cs typeface="HGS創英角ﾎﾟｯﾌﾟ体" charset="0"/>
              </a:rPr>
              <a:t>Integration</a:t>
            </a:r>
          </a:p>
        </p:txBody>
      </p:sp>
      <p:sp>
        <p:nvSpPr>
          <p:cNvPr id="105482" name="Text Box 134"/>
          <p:cNvSpPr txBox="1">
            <a:spLocks noChangeArrowheads="1"/>
          </p:cNvSpPr>
          <p:nvPr/>
        </p:nvSpPr>
        <p:spPr bwMode="auto">
          <a:xfrm>
            <a:off x="2063750" y="4514850"/>
            <a:ext cx="2436813"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latin typeface="HGS創英角ﾎﾟｯﾌﾟ体" charset="0"/>
                <a:ea typeface="HGS創英角ﾎﾟｯﾌﾟ体" charset="0"/>
                <a:cs typeface="HGS創英角ﾎﾟｯﾌﾟ体" charset="0"/>
              </a:rPr>
              <a:t>MPI_ISEND, MPI_IRECV</a:t>
            </a:r>
          </a:p>
        </p:txBody>
      </p:sp>
      <p:sp>
        <p:nvSpPr>
          <p:cNvPr id="105483" name="Text Box 135"/>
          <p:cNvSpPr txBox="1">
            <a:spLocks noChangeArrowheads="1"/>
          </p:cNvSpPr>
          <p:nvPr/>
        </p:nvSpPr>
        <p:spPr bwMode="auto">
          <a:xfrm>
            <a:off x="2551113" y="6308725"/>
            <a:ext cx="187642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latin typeface="HGS創英角ﾎﾟｯﾌﾟ体" charset="0"/>
                <a:ea typeface="HGS創英角ﾎﾟｯﾌﾟ体" charset="0"/>
                <a:cs typeface="HGS創英角ﾎﾟｯﾌﾟ体" charset="0"/>
              </a:rPr>
              <a:t>MPI_ALLREDUCE</a:t>
            </a:r>
          </a:p>
        </p:txBody>
      </p:sp>
      <p:sp>
        <p:nvSpPr>
          <p:cNvPr id="105484" name="Text Box 138"/>
          <p:cNvSpPr txBox="1">
            <a:spLocks noChangeArrowheads="1"/>
          </p:cNvSpPr>
          <p:nvPr/>
        </p:nvSpPr>
        <p:spPr bwMode="auto">
          <a:xfrm>
            <a:off x="2651125" y="489108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800">
                <a:latin typeface="HGS創英角ﾎﾟｯﾌﾟ体" charset="0"/>
                <a:ea typeface="HGS創英角ﾎﾟｯﾌﾟ体" charset="0"/>
                <a:cs typeface="HGS創英角ﾎﾟｯﾌﾟ体" charset="0"/>
              </a:rPr>
              <a:t>（隣接通信）</a:t>
            </a:r>
          </a:p>
        </p:txBody>
      </p:sp>
      <p:graphicFrame>
        <p:nvGraphicFramePr>
          <p:cNvPr id="105485" name="Object 140"/>
          <p:cNvGraphicFramePr>
            <a:graphicFrameLocks noChangeAspect="1"/>
          </p:cNvGraphicFramePr>
          <p:nvPr/>
        </p:nvGraphicFramePr>
        <p:xfrm>
          <a:off x="265113" y="2276475"/>
          <a:ext cx="4021137" cy="647700"/>
        </p:xfrm>
        <a:graphic>
          <a:graphicData uri="http://schemas.openxmlformats.org/presentationml/2006/ole">
            <mc:AlternateContent xmlns:mc="http://schemas.openxmlformats.org/markup-compatibility/2006">
              <mc:Choice xmlns:v="urn:schemas-microsoft-com:vml" Requires="v">
                <p:oleObj spid="_x0000_s108587" name="数式" r:id="rId7" imgW="2679700" imgH="431800" progId="Equation.3">
                  <p:embed/>
                </p:oleObj>
              </mc:Choice>
              <mc:Fallback>
                <p:oleObj name="数式" r:id="rId7" imgW="26797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13" y="2276475"/>
                        <a:ext cx="402113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5486" name="Rectangle 112"/>
          <p:cNvSpPr>
            <a:spLocks noChangeArrowheads="1"/>
          </p:cNvSpPr>
          <p:nvPr/>
        </p:nvSpPr>
        <p:spPr bwMode="auto">
          <a:xfrm>
            <a:off x="5087938" y="2182813"/>
            <a:ext cx="3876675" cy="3838575"/>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333333"/>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487" name="Rectangle 5"/>
          <p:cNvSpPr>
            <a:spLocks noChangeAspect="1" noChangeArrowheads="1"/>
          </p:cNvSpPr>
          <p:nvPr/>
        </p:nvSpPr>
        <p:spPr bwMode="auto">
          <a:xfrm>
            <a:off x="5087938" y="2205038"/>
            <a:ext cx="1281112" cy="12811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488" name="Line 6"/>
          <p:cNvSpPr>
            <a:spLocks noChangeShapeType="1"/>
          </p:cNvSpPr>
          <p:nvPr/>
        </p:nvSpPr>
        <p:spPr bwMode="auto">
          <a:xfrm>
            <a:off x="5303838" y="2205038"/>
            <a:ext cx="0" cy="1296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489" name="Line 7"/>
          <p:cNvSpPr>
            <a:spLocks noChangeShapeType="1"/>
          </p:cNvSpPr>
          <p:nvPr/>
        </p:nvSpPr>
        <p:spPr bwMode="auto">
          <a:xfrm>
            <a:off x="5519738" y="2205038"/>
            <a:ext cx="0" cy="1296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490" name="Line 8"/>
          <p:cNvSpPr>
            <a:spLocks noChangeShapeType="1"/>
          </p:cNvSpPr>
          <p:nvPr/>
        </p:nvSpPr>
        <p:spPr bwMode="auto">
          <a:xfrm>
            <a:off x="5746750" y="2205038"/>
            <a:ext cx="0" cy="1296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491" name="Line 9"/>
          <p:cNvSpPr>
            <a:spLocks noChangeShapeType="1"/>
          </p:cNvSpPr>
          <p:nvPr/>
        </p:nvSpPr>
        <p:spPr bwMode="auto">
          <a:xfrm>
            <a:off x="5951538" y="2205038"/>
            <a:ext cx="0" cy="1296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492" name="Line 10"/>
          <p:cNvSpPr>
            <a:spLocks noChangeShapeType="1"/>
          </p:cNvSpPr>
          <p:nvPr/>
        </p:nvSpPr>
        <p:spPr bwMode="auto">
          <a:xfrm>
            <a:off x="6167438" y="2205038"/>
            <a:ext cx="0" cy="1296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493" name="Line 11"/>
          <p:cNvSpPr>
            <a:spLocks noChangeShapeType="1"/>
          </p:cNvSpPr>
          <p:nvPr/>
        </p:nvSpPr>
        <p:spPr bwMode="auto">
          <a:xfrm>
            <a:off x="5087938" y="2420938"/>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494" name="Line 12"/>
          <p:cNvSpPr>
            <a:spLocks noChangeShapeType="1"/>
          </p:cNvSpPr>
          <p:nvPr/>
        </p:nvSpPr>
        <p:spPr bwMode="auto">
          <a:xfrm>
            <a:off x="5087938" y="2636838"/>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495" name="Line 13"/>
          <p:cNvSpPr>
            <a:spLocks noChangeShapeType="1"/>
          </p:cNvSpPr>
          <p:nvPr/>
        </p:nvSpPr>
        <p:spPr bwMode="auto">
          <a:xfrm>
            <a:off x="5087938" y="2854325"/>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496" name="Line 14"/>
          <p:cNvSpPr>
            <a:spLocks noChangeShapeType="1"/>
          </p:cNvSpPr>
          <p:nvPr/>
        </p:nvSpPr>
        <p:spPr bwMode="auto">
          <a:xfrm>
            <a:off x="5087938" y="3070225"/>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497" name="Line 15"/>
          <p:cNvSpPr>
            <a:spLocks noChangeShapeType="1"/>
          </p:cNvSpPr>
          <p:nvPr/>
        </p:nvSpPr>
        <p:spPr bwMode="auto">
          <a:xfrm>
            <a:off x="5087938" y="326390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nvGrpSpPr>
          <p:cNvPr id="105498" name="Group 16"/>
          <p:cNvGrpSpPr>
            <a:grpSpLocks/>
          </p:cNvGrpSpPr>
          <p:nvPr/>
        </p:nvGrpSpPr>
        <p:grpSpPr bwMode="auto">
          <a:xfrm>
            <a:off x="6373813" y="2205038"/>
            <a:ext cx="1295400" cy="1296987"/>
            <a:chOff x="1066" y="935"/>
            <a:chExt cx="816" cy="817"/>
          </a:xfrm>
        </p:grpSpPr>
        <p:sp>
          <p:nvSpPr>
            <p:cNvPr id="105610" name="Rectangle 17"/>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611" name="Line 18"/>
            <p:cNvSpPr>
              <a:spLocks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12" name="Line 19"/>
            <p:cNvSpPr>
              <a:spLocks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13" name="Line 20"/>
            <p:cNvSpPr>
              <a:spLocks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14" name="Line 21"/>
            <p:cNvSpPr>
              <a:spLocks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15" name="Line 22"/>
            <p:cNvSpPr>
              <a:spLocks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16" name="Line 23"/>
            <p:cNvSpPr>
              <a:spLocks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17" name="Line 24"/>
            <p:cNvSpPr>
              <a:spLocks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18" name="Line 25"/>
            <p:cNvSpPr>
              <a:spLocks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19" name="Line 26"/>
            <p:cNvSpPr>
              <a:spLocks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20" name="Line 27"/>
            <p:cNvSpPr>
              <a:spLocks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05499" name="Group 28"/>
          <p:cNvGrpSpPr>
            <a:grpSpLocks/>
          </p:cNvGrpSpPr>
          <p:nvPr/>
        </p:nvGrpSpPr>
        <p:grpSpPr bwMode="auto">
          <a:xfrm>
            <a:off x="7658100" y="2205038"/>
            <a:ext cx="1295400" cy="1296987"/>
            <a:chOff x="1066" y="935"/>
            <a:chExt cx="816" cy="817"/>
          </a:xfrm>
        </p:grpSpPr>
        <p:sp>
          <p:nvSpPr>
            <p:cNvPr id="105599" name="Rectangle 29"/>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600" name="Line 30"/>
            <p:cNvSpPr>
              <a:spLocks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01" name="Line 31"/>
            <p:cNvSpPr>
              <a:spLocks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02" name="Line 32"/>
            <p:cNvSpPr>
              <a:spLocks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03" name="Line 33"/>
            <p:cNvSpPr>
              <a:spLocks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04" name="Line 34"/>
            <p:cNvSpPr>
              <a:spLocks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05" name="Line 35"/>
            <p:cNvSpPr>
              <a:spLocks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06" name="Line 36"/>
            <p:cNvSpPr>
              <a:spLocks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07" name="Line 37"/>
            <p:cNvSpPr>
              <a:spLocks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08" name="Line 38"/>
            <p:cNvSpPr>
              <a:spLocks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609" name="Line 39"/>
            <p:cNvSpPr>
              <a:spLocks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05500" name="Group 40"/>
          <p:cNvGrpSpPr>
            <a:grpSpLocks/>
          </p:cNvGrpSpPr>
          <p:nvPr/>
        </p:nvGrpSpPr>
        <p:grpSpPr bwMode="auto">
          <a:xfrm>
            <a:off x="5087938" y="3489325"/>
            <a:ext cx="1295400" cy="1296988"/>
            <a:chOff x="1066" y="935"/>
            <a:chExt cx="816" cy="817"/>
          </a:xfrm>
        </p:grpSpPr>
        <p:sp>
          <p:nvSpPr>
            <p:cNvPr id="105588" name="Rectangle 41"/>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89" name="Line 42"/>
            <p:cNvSpPr>
              <a:spLocks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90" name="Line 43"/>
            <p:cNvSpPr>
              <a:spLocks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91" name="Line 44"/>
            <p:cNvSpPr>
              <a:spLocks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92" name="Line 45"/>
            <p:cNvSpPr>
              <a:spLocks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93" name="Line 46"/>
            <p:cNvSpPr>
              <a:spLocks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94" name="Line 47"/>
            <p:cNvSpPr>
              <a:spLocks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95" name="Line 48"/>
            <p:cNvSpPr>
              <a:spLocks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96" name="Line 49"/>
            <p:cNvSpPr>
              <a:spLocks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97" name="Line 50"/>
            <p:cNvSpPr>
              <a:spLocks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98" name="Line 51"/>
            <p:cNvSpPr>
              <a:spLocks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05501" name="Group 52"/>
          <p:cNvGrpSpPr>
            <a:grpSpLocks/>
          </p:cNvGrpSpPr>
          <p:nvPr/>
        </p:nvGrpSpPr>
        <p:grpSpPr bwMode="auto">
          <a:xfrm>
            <a:off x="6372225" y="3489325"/>
            <a:ext cx="1295400" cy="1296988"/>
            <a:chOff x="1066" y="935"/>
            <a:chExt cx="816" cy="817"/>
          </a:xfrm>
        </p:grpSpPr>
        <p:sp>
          <p:nvSpPr>
            <p:cNvPr id="105577" name="Rectangle 53"/>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78" name="Line 54"/>
            <p:cNvSpPr>
              <a:spLocks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79" name="Line 55"/>
            <p:cNvSpPr>
              <a:spLocks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80" name="Line 56"/>
            <p:cNvSpPr>
              <a:spLocks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81" name="Line 57"/>
            <p:cNvSpPr>
              <a:spLocks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82" name="Line 58"/>
            <p:cNvSpPr>
              <a:spLocks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83" name="Line 59"/>
            <p:cNvSpPr>
              <a:spLocks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84" name="Line 60"/>
            <p:cNvSpPr>
              <a:spLocks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85" name="Line 61"/>
            <p:cNvSpPr>
              <a:spLocks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86" name="Line 62"/>
            <p:cNvSpPr>
              <a:spLocks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87" name="Line 63"/>
            <p:cNvSpPr>
              <a:spLocks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05502" name="Group 64"/>
          <p:cNvGrpSpPr>
            <a:grpSpLocks/>
          </p:cNvGrpSpPr>
          <p:nvPr/>
        </p:nvGrpSpPr>
        <p:grpSpPr bwMode="auto">
          <a:xfrm>
            <a:off x="7658100" y="3490913"/>
            <a:ext cx="1295400" cy="1296987"/>
            <a:chOff x="1066" y="935"/>
            <a:chExt cx="816" cy="817"/>
          </a:xfrm>
        </p:grpSpPr>
        <p:sp>
          <p:nvSpPr>
            <p:cNvPr id="105566" name="Rectangle 65"/>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67" name="Line 66"/>
            <p:cNvSpPr>
              <a:spLocks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68" name="Line 67"/>
            <p:cNvSpPr>
              <a:spLocks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69" name="Line 68"/>
            <p:cNvSpPr>
              <a:spLocks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70" name="Line 69"/>
            <p:cNvSpPr>
              <a:spLocks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71" name="Line 70"/>
            <p:cNvSpPr>
              <a:spLocks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72" name="Line 71"/>
            <p:cNvSpPr>
              <a:spLocks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73" name="Line 72"/>
            <p:cNvSpPr>
              <a:spLocks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74" name="Line 73"/>
            <p:cNvSpPr>
              <a:spLocks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75" name="Line 74"/>
            <p:cNvSpPr>
              <a:spLocks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76" name="Line 75"/>
            <p:cNvSpPr>
              <a:spLocks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05503" name="Group 76"/>
          <p:cNvGrpSpPr>
            <a:grpSpLocks/>
          </p:cNvGrpSpPr>
          <p:nvPr/>
        </p:nvGrpSpPr>
        <p:grpSpPr bwMode="auto">
          <a:xfrm>
            <a:off x="5087938" y="4775200"/>
            <a:ext cx="1295400" cy="1296988"/>
            <a:chOff x="1066" y="935"/>
            <a:chExt cx="816" cy="817"/>
          </a:xfrm>
        </p:grpSpPr>
        <p:sp>
          <p:nvSpPr>
            <p:cNvPr id="105555" name="Rectangle 77"/>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56" name="Line 78"/>
            <p:cNvSpPr>
              <a:spLocks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57" name="Line 79"/>
            <p:cNvSpPr>
              <a:spLocks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58" name="Line 80"/>
            <p:cNvSpPr>
              <a:spLocks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59" name="Line 81"/>
            <p:cNvSpPr>
              <a:spLocks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60" name="Line 82"/>
            <p:cNvSpPr>
              <a:spLocks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61" name="Line 83"/>
            <p:cNvSpPr>
              <a:spLocks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62" name="Line 84"/>
            <p:cNvSpPr>
              <a:spLocks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63" name="Line 85"/>
            <p:cNvSpPr>
              <a:spLocks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64" name="Line 86"/>
            <p:cNvSpPr>
              <a:spLocks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65" name="Line 87"/>
            <p:cNvSpPr>
              <a:spLocks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05504" name="Group 88"/>
          <p:cNvGrpSpPr>
            <a:grpSpLocks/>
          </p:cNvGrpSpPr>
          <p:nvPr/>
        </p:nvGrpSpPr>
        <p:grpSpPr bwMode="auto">
          <a:xfrm>
            <a:off x="6362700" y="4770438"/>
            <a:ext cx="1295400" cy="1296987"/>
            <a:chOff x="1066" y="935"/>
            <a:chExt cx="816" cy="817"/>
          </a:xfrm>
        </p:grpSpPr>
        <p:sp>
          <p:nvSpPr>
            <p:cNvPr id="105544" name="Rectangle 89"/>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45" name="Line 90"/>
            <p:cNvSpPr>
              <a:spLocks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46" name="Line 91"/>
            <p:cNvSpPr>
              <a:spLocks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47" name="Line 92"/>
            <p:cNvSpPr>
              <a:spLocks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48" name="Line 93"/>
            <p:cNvSpPr>
              <a:spLocks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49" name="Line 94"/>
            <p:cNvSpPr>
              <a:spLocks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50" name="Line 95"/>
            <p:cNvSpPr>
              <a:spLocks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51" name="Line 96"/>
            <p:cNvSpPr>
              <a:spLocks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52" name="Line 97"/>
            <p:cNvSpPr>
              <a:spLocks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53" name="Line 98"/>
            <p:cNvSpPr>
              <a:spLocks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54" name="Line 99"/>
            <p:cNvSpPr>
              <a:spLocks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05505" name="Group 100"/>
          <p:cNvGrpSpPr>
            <a:grpSpLocks/>
          </p:cNvGrpSpPr>
          <p:nvPr/>
        </p:nvGrpSpPr>
        <p:grpSpPr bwMode="auto">
          <a:xfrm>
            <a:off x="7658100" y="4764088"/>
            <a:ext cx="1295400" cy="1296987"/>
            <a:chOff x="1066" y="935"/>
            <a:chExt cx="816" cy="817"/>
          </a:xfrm>
        </p:grpSpPr>
        <p:sp>
          <p:nvSpPr>
            <p:cNvPr id="105533" name="Rectangle 101"/>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34" name="Line 102"/>
            <p:cNvSpPr>
              <a:spLocks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35" name="Line 103"/>
            <p:cNvSpPr>
              <a:spLocks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36" name="Line 104"/>
            <p:cNvSpPr>
              <a:spLocks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37" name="Line 105"/>
            <p:cNvSpPr>
              <a:spLocks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38" name="Line 106"/>
            <p:cNvSpPr>
              <a:spLocks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39" name="Line 107"/>
            <p:cNvSpPr>
              <a:spLocks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40" name="Line 108"/>
            <p:cNvSpPr>
              <a:spLocks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41" name="Line 109"/>
            <p:cNvSpPr>
              <a:spLocks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42" name="Line 110"/>
            <p:cNvSpPr>
              <a:spLocks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43" name="Line 111"/>
            <p:cNvSpPr>
              <a:spLocks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105506" name="Text Box 121"/>
          <p:cNvSpPr txBox="1">
            <a:spLocks noChangeArrowheads="1"/>
          </p:cNvSpPr>
          <p:nvPr/>
        </p:nvSpPr>
        <p:spPr bwMode="auto">
          <a:xfrm>
            <a:off x="5167313" y="4810125"/>
            <a:ext cx="647700" cy="314325"/>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b="1">
                <a:solidFill>
                  <a:srgbClr val="000000"/>
                </a:solidFill>
                <a:latin typeface="Times New Roman" charset="0"/>
              </a:rPr>
              <a:t>CPU0</a:t>
            </a:r>
          </a:p>
        </p:txBody>
      </p:sp>
      <p:sp>
        <p:nvSpPr>
          <p:cNvPr id="105507" name="Oval 122"/>
          <p:cNvSpPr>
            <a:spLocks noChangeAspect="1" noChangeArrowheads="1"/>
          </p:cNvSpPr>
          <p:nvPr/>
        </p:nvSpPr>
        <p:spPr bwMode="auto">
          <a:xfrm>
            <a:off x="7402513" y="3219450"/>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08" name="Oval 123"/>
          <p:cNvSpPr>
            <a:spLocks noChangeAspect="1" noChangeArrowheads="1"/>
          </p:cNvSpPr>
          <p:nvPr/>
        </p:nvSpPr>
        <p:spPr bwMode="auto">
          <a:xfrm>
            <a:off x="7607300" y="3219450"/>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09" name="Oval 124"/>
          <p:cNvSpPr>
            <a:spLocks noChangeAspect="1" noChangeArrowheads="1"/>
          </p:cNvSpPr>
          <p:nvPr/>
        </p:nvSpPr>
        <p:spPr bwMode="auto">
          <a:xfrm>
            <a:off x="7823200" y="3219450"/>
            <a:ext cx="107950" cy="107950"/>
          </a:xfrm>
          <a:prstGeom prst="ellipse">
            <a:avLst/>
          </a:prstGeom>
          <a:solidFill>
            <a:srgbClr val="FF0000"/>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0" name="Oval 123"/>
          <p:cNvSpPr>
            <a:spLocks noChangeAspect="1" noChangeArrowheads="1"/>
          </p:cNvSpPr>
          <p:nvPr/>
        </p:nvSpPr>
        <p:spPr bwMode="auto">
          <a:xfrm>
            <a:off x="7823200" y="3005138"/>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1" name="Oval 123"/>
          <p:cNvSpPr>
            <a:spLocks noChangeAspect="1" noChangeArrowheads="1"/>
          </p:cNvSpPr>
          <p:nvPr/>
        </p:nvSpPr>
        <p:spPr bwMode="auto">
          <a:xfrm>
            <a:off x="7823200" y="2787650"/>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2" name="Oval 123"/>
          <p:cNvSpPr>
            <a:spLocks noChangeAspect="1" noChangeArrowheads="1"/>
          </p:cNvSpPr>
          <p:nvPr/>
        </p:nvSpPr>
        <p:spPr bwMode="auto">
          <a:xfrm>
            <a:off x="7823200" y="3436938"/>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3" name="Oval 123"/>
          <p:cNvSpPr>
            <a:spLocks noChangeAspect="1" noChangeArrowheads="1"/>
          </p:cNvSpPr>
          <p:nvPr/>
        </p:nvSpPr>
        <p:spPr bwMode="auto">
          <a:xfrm>
            <a:off x="7826375" y="3651250"/>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4" name="Oval 123"/>
          <p:cNvSpPr>
            <a:spLocks noChangeAspect="1" noChangeArrowheads="1"/>
          </p:cNvSpPr>
          <p:nvPr/>
        </p:nvSpPr>
        <p:spPr bwMode="auto">
          <a:xfrm>
            <a:off x="7826375" y="3868738"/>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5" name="Oval 123"/>
          <p:cNvSpPr>
            <a:spLocks noChangeAspect="1" noChangeArrowheads="1"/>
          </p:cNvSpPr>
          <p:nvPr/>
        </p:nvSpPr>
        <p:spPr bwMode="auto">
          <a:xfrm>
            <a:off x="8039100" y="3221038"/>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6" name="Oval 123"/>
          <p:cNvSpPr>
            <a:spLocks noChangeAspect="1" noChangeArrowheads="1"/>
          </p:cNvSpPr>
          <p:nvPr/>
        </p:nvSpPr>
        <p:spPr bwMode="auto">
          <a:xfrm>
            <a:off x="8259763" y="3221038"/>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7" name="Oval 123"/>
          <p:cNvSpPr>
            <a:spLocks noChangeAspect="1" noChangeArrowheads="1"/>
          </p:cNvSpPr>
          <p:nvPr/>
        </p:nvSpPr>
        <p:spPr bwMode="auto">
          <a:xfrm>
            <a:off x="8475663" y="3221038"/>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8" name="Oval 123"/>
          <p:cNvSpPr>
            <a:spLocks noChangeAspect="1" noChangeArrowheads="1"/>
          </p:cNvSpPr>
          <p:nvPr/>
        </p:nvSpPr>
        <p:spPr bwMode="auto">
          <a:xfrm>
            <a:off x="7823200" y="2568575"/>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19" name="Oval 123"/>
          <p:cNvSpPr>
            <a:spLocks noChangeAspect="1" noChangeArrowheads="1"/>
          </p:cNvSpPr>
          <p:nvPr/>
        </p:nvSpPr>
        <p:spPr bwMode="auto">
          <a:xfrm>
            <a:off x="7178675" y="3221038"/>
            <a:ext cx="107950" cy="107950"/>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05520" name="Text Box 121"/>
          <p:cNvSpPr txBox="1">
            <a:spLocks noChangeArrowheads="1"/>
          </p:cNvSpPr>
          <p:nvPr/>
        </p:nvSpPr>
        <p:spPr bwMode="auto">
          <a:xfrm>
            <a:off x="8255000" y="2257425"/>
            <a:ext cx="647700" cy="314325"/>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b="1">
                <a:solidFill>
                  <a:srgbClr val="000000"/>
                </a:solidFill>
                <a:latin typeface="Times New Roman" charset="0"/>
              </a:rPr>
              <a:t>CPU8</a:t>
            </a:r>
          </a:p>
        </p:txBody>
      </p:sp>
      <p:sp>
        <p:nvSpPr>
          <p:cNvPr id="105521" name="Text Box 121"/>
          <p:cNvSpPr txBox="1">
            <a:spLocks noChangeArrowheads="1"/>
          </p:cNvSpPr>
          <p:nvPr/>
        </p:nvSpPr>
        <p:spPr bwMode="auto">
          <a:xfrm>
            <a:off x="6423025" y="2257425"/>
            <a:ext cx="647700" cy="314325"/>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b="1">
                <a:solidFill>
                  <a:srgbClr val="000000"/>
                </a:solidFill>
                <a:latin typeface="Times New Roman" charset="0"/>
              </a:rPr>
              <a:t>CPU7</a:t>
            </a:r>
          </a:p>
        </p:txBody>
      </p:sp>
      <p:sp>
        <p:nvSpPr>
          <p:cNvPr id="105522" name="Text Box 121"/>
          <p:cNvSpPr txBox="1">
            <a:spLocks noChangeArrowheads="1"/>
          </p:cNvSpPr>
          <p:nvPr/>
        </p:nvSpPr>
        <p:spPr bwMode="auto">
          <a:xfrm>
            <a:off x="5141913" y="2262188"/>
            <a:ext cx="647700" cy="314325"/>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b="1">
                <a:solidFill>
                  <a:srgbClr val="000000"/>
                </a:solidFill>
                <a:latin typeface="Times New Roman" charset="0"/>
              </a:rPr>
              <a:t>CPU6</a:t>
            </a:r>
          </a:p>
        </p:txBody>
      </p:sp>
      <p:sp>
        <p:nvSpPr>
          <p:cNvPr id="105523" name="Text Box 121"/>
          <p:cNvSpPr txBox="1">
            <a:spLocks noChangeArrowheads="1"/>
          </p:cNvSpPr>
          <p:nvPr/>
        </p:nvSpPr>
        <p:spPr bwMode="auto">
          <a:xfrm>
            <a:off x="8255000" y="3554413"/>
            <a:ext cx="647700" cy="314325"/>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b="1">
                <a:solidFill>
                  <a:srgbClr val="000000"/>
                </a:solidFill>
                <a:latin typeface="Times New Roman" charset="0"/>
              </a:rPr>
              <a:t>CPU5</a:t>
            </a:r>
          </a:p>
        </p:txBody>
      </p:sp>
      <p:sp>
        <p:nvSpPr>
          <p:cNvPr id="105524" name="Text Box 121"/>
          <p:cNvSpPr txBox="1">
            <a:spLocks noChangeArrowheads="1"/>
          </p:cNvSpPr>
          <p:nvPr/>
        </p:nvSpPr>
        <p:spPr bwMode="auto">
          <a:xfrm>
            <a:off x="6415088" y="3543300"/>
            <a:ext cx="647700" cy="314325"/>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b="1">
                <a:solidFill>
                  <a:srgbClr val="000000"/>
                </a:solidFill>
                <a:latin typeface="Times New Roman" charset="0"/>
              </a:rPr>
              <a:t>CPU4</a:t>
            </a:r>
          </a:p>
        </p:txBody>
      </p:sp>
      <p:sp>
        <p:nvSpPr>
          <p:cNvPr id="105525" name="Text Box 121"/>
          <p:cNvSpPr txBox="1">
            <a:spLocks noChangeArrowheads="1"/>
          </p:cNvSpPr>
          <p:nvPr/>
        </p:nvSpPr>
        <p:spPr bwMode="auto">
          <a:xfrm>
            <a:off x="5167313" y="3543300"/>
            <a:ext cx="647700" cy="314325"/>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b="1">
                <a:solidFill>
                  <a:srgbClr val="000000"/>
                </a:solidFill>
                <a:latin typeface="Times New Roman" charset="0"/>
              </a:rPr>
              <a:t>CPU3</a:t>
            </a:r>
          </a:p>
        </p:txBody>
      </p:sp>
      <p:sp>
        <p:nvSpPr>
          <p:cNvPr id="105526" name="Text Box 121"/>
          <p:cNvSpPr txBox="1">
            <a:spLocks noChangeArrowheads="1"/>
          </p:cNvSpPr>
          <p:nvPr/>
        </p:nvSpPr>
        <p:spPr bwMode="auto">
          <a:xfrm>
            <a:off x="7718425" y="4838700"/>
            <a:ext cx="647700" cy="314325"/>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b="1">
                <a:solidFill>
                  <a:srgbClr val="000000"/>
                </a:solidFill>
                <a:latin typeface="Times New Roman" charset="0"/>
              </a:rPr>
              <a:t>CPU2</a:t>
            </a:r>
          </a:p>
        </p:txBody>
      </p:sp>
      <p:sp>
        <p:nvSpPr>
          <p:cNvPr id="105527" name="Text Box 121"/>
          <p:cNvSpPr txBox="1">
            <a:spLocks noChangeArrowheads="1"/>
          </p:cNvSpPr>
          <p:nvPr/>
        </p:nvSpPr>
        <p:spPr bwMode="auto">
          <a:xfrm>
            <a:off x="6423025" y="4838700"/>
            <a:ext cx="647700" cy="314325"/>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b="1">
                <a:solidFill>
                  <a:srgbClr val="000000"/>
                </a:solidFill>
                <a:latin typeface="Times New Roman" charset="0"/>
              </a:rPr>
              <a:t>CPU1</a:t>
            </a:r>
          </a:p>
        </p:txBody>
      </p:sp>
      <p:sp>
        <p:nvSpPr>
          <p:cNvPr id="105528" name="Oval 162"/>
          <p:cNvSpPr>
            <a:spLocks noChangeArrowheads="1"/>
          </p:cNvSpPr>
          <p:nvPr/>
        </p:nvSpPr>
        <p:spPr bwMode="auto">
          <a:xfrm>
            <a:off x="7070725" y="3081338"/>
            <a:ext cx="720725" cy="360362"/>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105529" name="Oval 163"/>
          <p:cNvSpPr>
            <a:spLocks noChangeArrowheads="1"/>
          </p:cNvSpPr>
          <p:nvPr/>
        </p:nvSpPr>
        <p:spPr bwMode="auto">
          <a:xfrm rot="-5400000">
            <a:off x="7522369" y="3532981"/>
            <a:ext cx="720725" cy="360363"/>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p>
            <a:endParaRPr lang="ja-JP" altLang="en-US">
              <a:latin typeface="HGS創英角ﾎﾟｯﾌﾟ体" charset="0"/>
              <a:ea typeface="HGS創英角ﾎﾟｯﾌﾟ体" charset="0"/>
              <a:cs typeface="HGS創英角ﾎﾟｯﾌﾟ体" charset="0"/>
            </a:endParaRPr>
          </a:p>
        </p:txBody>
      </p:sp>
      <p:sp>
        <p:nvSpPr>
          <p:cNvPr id="105530" name="Line 166"/>
          <p:cNvSpPr>
            <a:spLocks noChangeShapeType="1"/>
          </p:cNvSpPr>
          <p:nvPr/>
        </p:nvSpPr>
        <p:spPr bwMode="auto">
          <a:xfrm flipV="1">
            <a:off x="4500563" y="3284538"/>
            <a:ext cx="2592387" cy="1439862"/>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5531" name="Line 167"/>
          <p:cNvSpPr>
            <a:spLocks noChangeShapeType="1"/>
          </p:cNvSpPr>
          <p:nvPr/>
        </p:nvSpPr>
        <p:spPr bwMode="auto">
          <a:xfrm flipV="1">
            <a:off x="4500563" y="3789363"/>
            <a:ext cx="3167062" cy="935037"/>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 name="タイトル 1"/>
          <p:cNvSpPr>
            <a:spLocks noGrp="1"/>
          </p:cNvSpPr>
          <p:nvPr>
            <p:ph type="title"/>
          </p:nvPr>
        </p:nvSpPr>
        <p:spPr/>
        <p:txBody>
          <a:bodyPr/>
          <a:lstStyle/>
          <a:p>
            <a:pPr>
              <a:defRPr/>
            </a:pPr>
            <a:r>
              <a:rPr lang="en-US" altLang="ja-JP" dirty="0" smtClean="0"/>
              <a:t>MPI</a:t>
            </a:r>
            <a:r>
              <a:rPr lang="ja-JP" altLang="en-US" dirty="0" smtClean="0"/>
              <a:t>並列</a:t>
            </a:r>
            <a:endParaRPr lang="ja-JP" altLang="en-US"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a:spLocks noChangeArrowheads="1"/>
          </p:cNvSpPr>
          <p:nvPr/>
        </p:nvSpPr>
        <p:spPr bwMode="auto">
          <a:xfrm>
            <a:off x="5580063" y="3716338"/>
            <a:ext cx="3095625" cy="2233612"/>
          </a:xfrm>
          <a:prstGeom prst="roundRect">
            <a:avLst>
              <a:gd name="adj" fmla="val 5111"/>
            </a:avLst>
          </a:prstGeom>
          <a:solidFill>
            <a:schemeClr val="bg1"/>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8" name="角丸四角形 7"/>
          <p:cNvSpPr>
            <a:spLocks noChangeArrowheads="1"/>
          </p:cNvSpPr>
          <p:nvPr/>
        </p:nvSpPr>
        <p:spPr bwMode="auto">
          <a:xfrm>
            <a:off x="395288" y="3716338"/>
            <a:ext cx="4752975" cy="1944687"/>
          </a:xfrm>
          <a:prstGeom prst="roundRect">
            <a:avLst>
              <a:gd name="adj" fmla="val 9014"/>
            </a:avLst>
          </a:prstGeom>
          <a:noFill/>
          <a:ln w="9525">
            <a:solidFill>
              <a:schemeClr val="tx1"/>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ja-JP" altLang="en-US">
              <a:solidFill>
                <a:schemeClr val="lt1"/>
              </a:solidFill>
              <a:latin typeface="+mn-lt"/>
              <a:ea typeface="+mn-ea"/>
              <a:cs typeface="+mn-cs"/>
            </a:endParaRPr>
          </a:p>
        </p:txBody>
      </p:sp>
      <p:sp>
        <p:nvSpPr>
          <p:cNvPr id="19" name="角丸四角形 18"/>
          <p:cNvSpPr>
            <a:spLocks noChangeArrowheads="1"/>
          </p:cNvSpPr>
          <p:nvPr/>
        </p:nvSpPr>
        <p:spPr bwMode="auto">
          <a:xfrm>
            <a:off x="5030788" y="6369050"/>
            <a:ext cx="4113212" cy="373063"/>
          </a:xfrm>
          <a:prstGeom prst="roundRect">
            <a:avLst>
              <a:gd name="adj" fmla="val 16667"/>
            </a:avLst>
          </a:prstGeom>
          <a:solidFill>
            <a:schemeClr val="bg1"/>
          </a:solidFill>
          <a:ln w="9525">
            <a:solidFill>
              <a:srgbClr val="B6DCDF"/>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graphicFrame>
        <p:nvGraphicFramePr>
          <p:cNvPr id="118788" name="オブジェクト 1"/>
          <p:cNvGraphicFramePr>
            <a:graphicFrameLocks noChangeAspect="1"/>
          </p:cNvGraphicFramePr>
          <p:nvPr/>
        </p:nvGraphicFramePr>
        <p:xfrm>
          <a:off x="3498850" y="2033588"/>
          <a:ext cx="225425" cy="423862"/>
        </p:xfrm>
        <a:graphic>
          <a:graphicData uri="http://schemas.openxmlformats.org/presentationml/2006/ole">
            <mc:AlternateContent xmlns:mc="http://schemas.openxmlformats.org/markup-compatibility/2006">
              <mc:Choice xmlns:v="urn:schemas-microsoft-com:vml" Requires="v">
                <p:oleObj spid="_x0000_s121936" name="数式" r:id="rId4" imgW="114151" imgH="215619" progId="Equation.3">
                  <p:embed/>
                </p:oleObj>
              </mc:Choice>
              <mc:Fallback>
                <p:oleObj name="数式" r:id="rId4" imgW="114151" imgH="215619" progId="Equation.3">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498850" y="2033588"/>
                        <a:ext cx="2254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タイトル 1"/>
          <p:cNvSpPr>
            <a:spLocks noGrp="1"/>
          </p:cNvSpPr>
          <p:nvPr>
            <p:ph type="title"/>
          </p:nvPr>
        </p:nvSpPr>
        <p:spPr/>
        <p:txBody>
          <a:bodyPr/>
          <a:lstStyle/>
          <a:p>
            <a:pPr>
              <a:defRPr/>
            </a:pPr>
            <a:r>
              <a:rPr lang="en-US" altLang="ja-JP" dirty="0" smtClean="0">
                <a:latin typeface="Arial" charset="0"/>
                <a:ea typeface="ＭＳ Ｐゴシック" charset="0"/>
                <a:cs typeface="ＭＳ Ｐゴシック" charset="0"/>
              </a:rPr>
              <a:t>Orbital parallel</a:t>
            </a:r>
            <a:r>
              <a:rPr lang="ja-JP" altLang="en-US" dirty="0" smtClean="0">
                <a:latin typeface="Arial" charset="0"/>
                <a:ea typeface="ＭＳ Ｐゴシック" charset="0"/>
                <a:cs typeface="ＭＳ Ｐゴシック" charset="0"/>
              </a:rPr>
              <a:t>（</a:t>
            </a:r>
            <a:r>
              <a:rPr lang="en-US" altLang="ja-JP" dirty="0" smtClean="0">
                <a:latin typeface="Arial" charset="0"/>
                <a:ea typeface="ＭＳ Ｐゴシック" charset="0"/>
                <a:cs typeface="ＭＳ Ｐゴシック" charset="0"/>
              </a:rPr>
              <a:t>Band parallel</a:t>
            </a:r>
            <a:r>
              <a:rPr lang="ja-JP" altLang="en-US" dirty="0" smtClean="0">
                <a:latin typeface="Arial" charset="0"/>
                <a:ea typeface="ＭＳ Ｐゴシック" charset="0"/>
                <a:cs typeface="ＭＳ Ｐゴシック" charset="0"/>
              </a:rPr>
              <a:t>）</a:t>
            </a:r>
            <a:endParaRPr lang="ja-JP" altLang="en-US" dirty="0">
              <a:latin typeface="Arial" charset="0"/>
              <a:ea typeface="ＭＳ Ｐゴシック" charset="0"/>
              <a:cs typeface="ＭＳ Ｐゴシック" charset="0"/>
            </a:endParaRPr>
          </a:p>
        </p:txBody>
      </p:sp>
      <p:graphicFrame>
        <p:nvGraphicFramePr>
          <p:cNvPr id="118790" name="オブジェクト 4"/>
          <p:cNvGraphicFramePr>
            <a:graphicFrameLocks noChangeAspect="1"/>
          </p:cNvGraphicFramePr>
          <p:nvPr/>
        </p:nvGraphicFramePr>
        <p:xfrm>
          <a:off x="323850" y="1754188"/>
          <a:ext cx="3579813" cy="858837"/>
        </p:xfrm>
        <a:graphic>
          <a:graphicData uri="http://schemas.openxmlformats.org/presentationml/2006/ole">
            <mc:AlternateContent xmlns:mc="http://schemas.openxmlformats.org/markup-compatibility/2006">
              <mc:Choice xmlns:v="urn:schemas-microsoft-com:vml" Requires="v">
                <p:oleObj spid="_x0000_s121937" name="数式" r:id="rId5" imgW="1943100" imgH="431800" progId="Equation.3">
                  <p:embed/>
                </p:oleObj>
              </mc:Choice>
              <mc:Fallback>
                <p:oleObj name="数式" r:id="rId5" imgW="1943100" imgH="431800" progId="Equation.3">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23850" y="1754188"/>
                        <a:ext cx="3579813"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8791" name="オブジェクト 6"/>
          <p:cNvGraphicFramePr>
            <a:graphicFrameLocks noChangeAspect="1"/>
          </p:cNvGraphicFramePr>
          <p:nvPr/>
        </p:nvGraphicFramePr>
        <p:xfrm>
          <a:off x="4211638" y="1470025"/>
          <a:ext cx="1895475" cy="454025"/>
        </p:xfrm>
        <a:graphic>
          <a:graphicData uri="http://schemas.openxmlformats.org/presentationml/2006/ole">
            <mc:AlternateContent xmlns:mc="http://schemas.openxmlformats.org/markup-compatibility/2006">
              <mc:Choice xmlns:v="urn:schemas-microsoft-com:vml" Requires="v">
                <p:oleObj spid="_x0000_s121938" name="数式" r:id="rId6" imgW="1028700" imgH="228600" progId="Equation.3">
                  <p:embed/>
                </p:oleObj>
              </mc:Choice>
              <mc:Fallback>
                <p:oleObj name="数式" r:id="rId6" imgW="1028700" imgH="228600" progId="Equation.3">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211638" y="1470025"/>
                        <a:ext cx="18954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8792" name="オブジェクト 7"/>
          <p:cNvGraphicFramePr>
            <a:graphicFrameLocks noChangeAspect="1"/>
          </p:cNvGraphicFramePr>
          <p:nvPr/>
        </p:nvGraphicFramePr>
        <p:xfrm>
          <a:off x="4206875" y="2041525"/>
          <a:ext cx="1989138" cy="454025"/>
        </p:xfrm>
        <a:graphic>
          <a:graphicData uri="http://schemas.openxmlformats.org/presentationml/2006/ole">
            <mc:AlternateContent xmlns:mc="http://schemas.openxmlformats.org/markup-compatibility/2006">
              <mc:Choice xmlns:v="urn:schemas-microsoft-com:vml" Requires="v">
                <p:oleObj spid="_x0000_s121939" name="数式" r:id="rId7" imgW="1079500" imgH="228600" progId="Equation.3">
                  <p:embed/>
                </p:oleObj>
              </mc:Choice>
              <mc:Fallback>
                <p:oleObj name="数式" r:id="rId7" imgW="1079500" imgH="228600" progId="Equation.3">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206875" y="2041525"/>
                        <a:ext cx="19891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8793" name="オブジェクト 9"/>
          <p:cNvGraphicFramePr>
            <a:graphicFrameLocks noChangeAspect="1"/>
          </p:cNvGraphicFramePr>
          <p:nvPr/>
        </p:nvGraphicFramePr>
        <p:xfrm>
          <a:off x="4438650" y="2544763"/>
          <a:ext cx="141288" cy="379412"/>
        </p:xfrm>
        <a:graphic>
          <a:graphicData uri="http://schemas.openxmlformats.org/presentationml/2006/ole">
            <mc:AlternateContent xmlns:mc="http://schemas.openxmlformats.org/markup-compatibility/2006">
              <mc:Choice xmlns:v="urn:schemas-microsoft-com:vml" Requires="v">
                <p:oleObj spid="_x0000_s121940" name="数式" r:id="rId8" imgW="76101" imgH="190252" progId="Equation.3">
                  <p:embed/>
                </p:oleObj>
              </mc:Choice>
              <mc:Fallback>
                <p:oleObj name="数式" r:id="rId8" imgW="76101" imgH="190252" progId="Equation.3">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438650" y="2544763"/>
                        <a:ext cx="141288"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4" name="左中かっこ 13"/>
          <p:cNvSpPr>
            <a:spLocks/>
          </p:cNvSpPr>
          <p:nvPr/>
        </p:nvSpPr>
        <p:spPr bwMode="auto">
          <a:xfrm>
            <a:off x="3924300" y="1543050"/>
            <a:ext cx="215900" cy="1362075"/>
          </a:xfrm>
          <a:prstGeom prst="leftBrace">
            <a:avLst>
              <a:gd name="adj1" fmla="val 8324"/>
              <a:gd name="adj2" fmla="val 50000"/>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ja-JP" altLang="en-US">
              <a:latin typeface="+mn-lt"/>
              <a:ea typeface="+mn-ea"/>
              <a:cs typeface="+mn-cs"/>
            </a:endParaRPr>
          </a:p>
        </p:txBody>
      </p:sp>
      <p:sp>
        <p:nvSpPr>
          <p:cNvPr id="15" name="右矢印 14"/>
          <p:cNvSpPr>
            <a:spLocks noChangeArrowheads="1"/>
          </p:cNvSpPr>
          <p:nvPr/>
        </p:nvSpPr>
        <p:spPr bwMode="auto">
          <a:xfrm>
            <a:off x="6307138" y="1543050"/>
            <a:ext cx="574675" cy="215900"/>
          </a:xfrm>
          <a:prstGeom prst="rightArrow">
            <a:avLst>
              <a:gd name="adj1" fmla="val 50000"/>
              <a:gd name="adj2" fmla="val 49994"/>
            </a:avLst>
          </a:prstGeom>
          <a:solidFill>
            <a:srgbClr val="FF3300"/>
          </a:solidFill>
          <a:ln w="9525">
            <a:solidFill>
              <a:srgbClr val="B6DCDF"/>
            </a:solidFill>
            <a:miter lim="800000"/>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118796" name="テキスト ボックス 15"/>
          <p:cNvSpPr txBox="1">
            <a:spLocks noChangeArrowheads="1"/>
          </p:cNvSpPr>
          <p:nvPr/>
        </p:nvSpPr>
        <p:spPr bwMode="auto">
          <a:xfrm>
            <a:off x="6978650" y="1465263"/>
            <a:ext cx="1660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orbital group 1</a:t>
            </a:r>
            <a:endParaRPr lang="ja-JP" altLang="en-US" sz="1800"/>
          </a:p>
        </p:txBody>
      </p:sp>
      <p:sp>
        <p:nvSpPr>
          <p:cNvPr id="53" name="右矢印 52"/>
          <p:cNvSpPr>
            <a:spLocks noChangeArrowheads="1"/>
          </p:cNvSpPr>
          <p:nvPr/>
        </p:nvSpPr>
        <p:spPr bwMode="auto">
          <a:xfrm>
            <a:off x="6334125" y="2133600"/>
            <a:ext cx="574675" cy="215900"/>
          </a:xfrm>
          <a:prstGeom prst="rightArrow">
            <a:avLst>
              <a:gd name="adj1" fmla="val 50000"/>
              <a:gd name="adj2" fmla="val 49994"/>
            </a:avLst>
          </a:prstGeom>
          <a:solidFill>
            <a:srgbClr val="FF3300"/>
          </a:solidFill>
          <a:ln w="9525">
            <a:solidFill>
              <a:srgbClr val="B6DCDF"/>
            </a:solidFill>
            <a:miter lim="800000"/>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118798" name="テキスト ボックス 53"/>
          <p:cNvSpPr txBox="1">
            <a:spLocks noChangeArrowheads="1"/>
          </p:cNvSpPr>
          <p:nvPr/>
        </p:nvSpPr>
        <p:spPr bwMode="auto">
          <a:xfrm>
            <a:off x="6978650" y="2041525"/>
            <a:ext cx="166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orbital group 2</a:t>
            </a:r>
            <a:endParaRPr lang="ja-JP" altLang="en-US" sz="1800"/>
          </a:p>
        </p:txBody>
      </p:sp>
      <p:sp>
        <p:nvSpPr>
          <p:cNvPr id="55" name="右矢印 54"/>
          <p:cNvSpPr>
            <a:spLocks noChangeArrowheads="1"/>
          </p:cNvSpPr>
          <p:nvPr/>
        </p:nvSpPr>
        <p:spPr bwMode="auto">
          <a:xfrm>
            <a:off x="6338888" y="2687638"/>
            <a:ext cx="573087" cy="217487"/>
          </a:xfrm>
          <a:prstGeom prst="rightArrow">
            <a:avLst>
              <a:gd name="adj1" fmla="val 50000"/>
              <a:gd name="adj2" fmla="val 50005"/>
            </a:avLst>
          </a:prstGeom>
          <a:solidFill>
            <a:srgbClr val="FF3300"/>
          </a:solidFill>
          <a:ln w="9525">
            <a:solidFill>
              <a:srgbClr val="B6DCDF"/>
            </a:solidFill>
            <a:miter lim="800000"/>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3" name="角丸四角形 2"/>
          <p:cNvSpPr>
            <a:spLocks noChangeArrowheads="1"/>
          </p:cNvSpPr>
          <p:nvPr/>
        </p:nvSpPr>
        <p:spPr bwMode="auto">
          <a:xfrm>
            <a:off x="744538" y="46640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49" name="角丸四角形 48"/>
          <p:cNvSpPr>
            <a:spLocks noChangeArrowheads="1"/>
          </p:cNvSpPr>
          <p:nvPr/>
        </p:nvSpPr>
        <p:spPr bwMode="auto">
          <a:xfrm>
            <a:off x="1176338" y="46640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50" name="角丸四角形 49"/>
          <p:cNvSpPr>
            <a:spLocks noChangeArrowheads="1"/>
          </p:cNvSpPr>
          <p:nvPr/>
        </p:nvSpPr>
        <p:spPr bwMode="auto">
          <a:xfrm>
            <a:off x="1608138" y="46640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51" name="角丸四角形 50"/>
          <p:cNvSpPr>
            <a:spLocks noChangeArrowheads="1"/>
          </p:cNvSpPr>
          <p:nvPr/>
        </p:nvSpPr>
        <p:spPr bwMode="auto">
          <a:xfrm>
            <a:off x="2039938" y="4664075"/>
            <a:ext cx="433387"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52" name="角丸四角形 51"/>
          <p:cNvSpPr>
            <a:spLocks noChangeArrowheads="1"/>
          </p:cNvSpPr>
          <p:nvPr/>
        </p:nvSpPr>
        <p:spPr bwMode="auto">
          <a:xfrm>
            <a:off x="2473325" y="46640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54" name="角丸四角形 53"/>
          <p:cNvSpPr>
            <a:spLocks noChangeArrowheads="1"/>
          </p:cNvSpPr>
          <p:nvPr/>
        </p:nvSpPr>
        <p:spPr bwMode="auto">
          <a:xfrm>
            <a:off x="2905125" y="46640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56" name="角丸四角形 55"/>
          <p:cNvSpPr>
            <a:spLocks noChangeArrowheads="1"/>
          </p:cNvSpPr>
          <p:nvPr/>
        </p:nvSpPr>
        <p:spPr bwMode="auto">
          <a:xfrm>
            <a:off x="3336925" y="46640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57" name="角丸四角形 56"/>
          <p:cNvSpPr>
            <a:spLocks noChangeArrowheads="1"/>
          </p:cNvSpPr>
          <p:nvPr/>
        </p:nvSpPr>
        <p:spPr bwMode="auto">
          <a:xfrm>
            <a:off x="3768725" y="46640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58" name="角丸四角形 57"/>
          <p:cNvSpPr>
            <a:spLocks noChangeArrowheads="1"/>
          </p:cNvSpPr>
          <p:nvPr/>
        </p:nvSpPr>
        <p:spPr bwMode="auto">
          <a:xfrm>
            <a:off x="4200525" y="46640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59" name="角丸四角形 58"/>
          <p:cNvSpPr>
            <a:spLocks noChangeArrowheads="1"/>
          </p:cNvSpPr>
          <p:nvPr/>
        </p:nvSpPr>
        <p:spPr bwMode="auto">
          <a:xfrm>
            <a:off x="6011863" y="45497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60" name="角丸四角形 59"/>
          <p:cNvSpPr>
            <a:spLocks noChangeArrowheads="1"/>
          </p:cNvSpPr>
          <p:nvPr/>
        </p:nvSpPr>
        <p:spPr bwMode="auto">
          <a:xfrm>
            <a:off x="6443663" y="4549775"/>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61" name="角丸四角形 60"/>
          <p:cNvSpPr>
            <a:spLocks noChangeArrowheads="1"/>
          </p:cNvSpPr>
          <p:nvPr/>
        </p:nvSpPr>
        <p:spPr bwMode="auto">
          <a:xfrm>
            <a:off x="6875463" y="4549775"/>
            <a:ext cx="433387"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62" name="角丸四角形 61"/>
          <p:cNvSpPr>
            <a:spLocks noChangeArrowheads="1"/>
          </p:cNvSpPr>
          <p:nvPr/>
        </p:nvSpPr>
        <p:spPr bwMode="auto">
          <a:xfrm>
            <a:off x="6011863" y="4960938"/>
            <a:ext cx="431800" cy="411162"/>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63" name="角丸四角形 62"/>
          <p:cNvSpPr>
            <a:spLocks noChangeArrowheads="1"/>
          </p:cNvSpPr>
          <p:nvPr/>
        </p:nvSpPr>
        <p:spPr bwMode="auto">
          <a:xfrm>
            <a:off x="6443663" y="4960938"/>
            <a:ext cx="431800" cy="411162"/>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64" name="角丸四角形 63"/>
          <p:cNvSpPr>
            <a:spLocks noChangeArrowheads="1"/>
          </p:cNvSpPr>
          <p:nvPr/>
        </p:nvSpPr>
        <p:spPr bwMode="auto">
          <a:xfrm>
            <a:off x="6875463" y="4960938"/>
            <a:ext cx="433387" cy="411162"/>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65" name="角丸四角形 64"/>
          <p:cNvSpPr>
            <a:spLocks noChangeArrowheads="1"/>
          </p:cNvSpPr>
          <p:nvPr/>
        </p:nvSpPr>
        <p:spPr bwMode="auto">
          <a:xfrm>
            <a:off x="6011863" y="5373688"/>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66" name="角丸四角形 65"/>
          <p:cNvSpPr>
            <a:spLocks noChangeArrowheads="1"/>
          </p:cNvSpPr>
          <p:nvPr/>
        </p:nvSpPr>
        <p:spPr bwMode="auto">
          <a:xfrm>
            <a:off x="6443663" y="5373688"/>
            <a:ext cx="431800"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67" name="角丸四角形 66"/>
          <p:cNvSpPr>
            <a:spLocks noChangeArrowheads="1"/>
          </p:cNvSpPr>
          <p:nvPr/>
        </p:nvSpPr>
        <p:spPr bwMode="auto">
          <a:xfrm>
            <a:off x="6875463" y="5373688"/>
            <a:ext cx="433387" cy="409575"/>
          </a:xfrm>
          <a:prstGeom prst="roundRect">
            <a:avLst>
              <a:gd name="adj" fmla="val 16667"/>
            </a:avLst>
          </a:prstGeom>
          <a:solidFill>
            <a:srgbClr val="CCECFF"/>
          </a:solidFill>
          <a:ln w="9525">
            <a:solidFill>
              <a:schemeClr val="tx1"/>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
        <p:nvSpPr>
          <p:cNvPr id="118818" name="テキスト ボックス 3"/>
          <p:cNvSpPr txBox="1">
            <a:spLocks noChangeArrowheads="1"/>
          </p:cNvSpPr>
          <p:nvPr/>
        </p:nvSpPr>
        <p:spPr bwMode="auto">
          <a:xfrm>
            <a:off x="723900" y="4745038"/>
            <a:ext cx="487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CPU0</a:t>
            </a:r>
            <a:endParaRPr lang="ja-JP" altLang="en-US" sz="1000"/>
          </a:p>
        </p:txBody>
      </p:sp>
      <p:sp>
        <p:nvSpPr>
          <p:cNvPr id="118819" name="テキスト ボックス 67"/>
          <p:cNvSpPr txBox="1">
            <a:spLocks noChangeArrowheads="1"/>
          </p:cNvSpPr>
          <p:nvPr/>
        </p:nvSpPr>
        <p:spPr bwMode="auto">
          <a:xfrm>
            <a:off x="1152525" y="4745038"/>
            <a:ext cx="487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CPU1</a:t>
            </a:r>
            <a:endParaRPr lang="ja-JP" altLang="en-US" sz="1000"/>
          </a:p>
        </p:txBody>
      </p:sp>
      <p:sp>
        <p:nvSpPr>
          <p:cNvPr id="118820" name="テキスト ボックス 68"/>
          <p:cNvSpPr txBox="1">
            <a:spLocks noChangeArrowheads="1"/>
          </p:cNvSpPr>
          <p:nvPr/>
        </p:nvSpPr>
        <p:spPr bwMode="auto">
          <a:xfrm>
            <a:off x="1587500" y="4745038"/>
            <a:ext cx="487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CPU2</a:t>
            </a:r>
            <a:endParaRPr lang="ja-JP" altLang="en-US" sz="1000"/>
          </a:p>
        </p:txBody>
      </p:sp>
      <p:sp>
        <p:nvSpPr>
          <p:cNvPr id="118821" name="テキスト ボックス 69"/>
          <p:cNvSpPr txBox="1">
            <a:spLocks noChangeArrowheads="1"/>
          </p:cNvSpPr>
          <p:nvPr/>
        </p:nvSpPr>
        <p:spPr bwMode="auto">
          <a:xfrm>
            <a:off x="2016125" y="4745038"/>
            <a:ext cx="487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CPU3</a:t>
            </a:r>
            <a:endParaRPr lang="ja-JP" altLang="en-US" sz="1000"/>
          </a:p>
        </p:txBody>
      </p:sp>
      <p:sp>
        <p:nvSpPr>
          <p:cNvPr id="118822" name="テキスト ボックス 70"/>
          <p:cNvSpPr txBox="1">
            <a:spLocks noChangeArrowheads="1"/>
          </p:cNvSpPr>
          <p:nvPr/>
        </p:nvSpPr>
        <p:spPr bwMode="auto">
          <a:xfrm>
            <a:off x="2441575" y="4745038"/>
            <a:ext cx="492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CPU4</a:t>
            </a:r>
            <a:endParaRPr lang="ja-JP" altLang="en-US" sz="1000"/>
          </a:p>
        </p:txBody>
      </p:sp>
      <p:sp>
        <p:nvSpPr>
          <p:cNvPr id="118823" name="テキスト ボックス 71"/>
          <p:cNvSpPr txBox="1">
            <a:spLocks noChangeArrowheads="1"/>
          </p:cNvSpPr>
          <p:nvPr/>
        </p:nvSpPr>
        <p:spPr bwMode="auto">
          <a:xfrm>
            <a:off x="2870200" y="4745038"/>
            <a:ext cx="487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CPU5</a:t>
            </a:r>
            <a:endParaRPr lang="ja-JP" altLang="en-US" sz="1000"/>
          </a:p>
        </p:txBody>
      </p:sp>
      <p:sp>
        <p:nvSpPr>
          <p:cNvPr id="118824" name="テキスト ボックス 72"/>
          <p:cNvSpPr txBox="1">
            <a:spLocks noChangeArrowheads="1"/>
          </p:cNvSpPr>
          <p:nvPr/>
        </p:nvSpPr>
        <p:spPr bwMode="auto">
          <a:xfrm>
            <a:off x="3305175" y="4745038"/>
            <a:ext cx="4921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CPU6</a:t>
            </a:r>
            <a:endParaRPr lang="ja-JP" altLang="en-US" sz="1000"/>
          </a:p>
        </p:txBody>
      </p:sp>
      <p:sp>
        <p:nvSpPr>
          <p:cNvPr id="118825" name="テキスト ボックス 73"/>
          <p:cNvSpPr txBox="1">
            <a:spLocks noChangeArrowheads="1"/>
          </p:cNvSpPr>
          <p:nvPr/>
        </p:nvSpPr>
        <p:spPr bwMode="auto">
          <a:xfrm>
            <a:off x="3735388" y="4745038"/>
            <a:ext cx="4873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CPU7</a:t>
            </a:r>
            <a:endParaRPr lang="ja-JP" altLang="en-US" sz="1000"/>
          </a:p>
        </p:txBody>
      </p:sp>
      <p:sp>
        <p:nvSpPr>
          <p:cNvPr id="118826" name="テキスト ボックス 74"/>
          <p:cNvSpPr txBox="1">
            <a:spLocks noChangeArrowheads="1"/>
          </p:cNvSpPr>
          <p:nvPr/>
        </p:nvSpPr>
        <p:spPr bwMode="auto">
          <a:xfrm>
            <a:off x="4176713" y="4746625"/>
            <a:ext cx="487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CPU8</a:t>
            </a:r>
            <a:endParaRPr lang="ja-JP" altLang="en-US" sz="1000"/>
          </a:p>
        </p:txBody>
      </p:sp>
      <p:sp>
        <p:nvSpPr>
          <p:cNvPr id="118827" name="テキスト ボックス 75"/>
          <p:cNvSpPr txBox="1">
            <a:spLocks noChangeArrowheads="1"/>
          </p:cNvSpPr>
          <p:nvPr/>
        </p:nvSpPr>
        <p:spPr bwMode="auto">
          <a:xfrm>
            <a:off x="5991225" y="4632325"/>
            <a:ext cx="4873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CPU0</a:t>
            </a:r>
            <a:endParaRPr lang="ja-JP" altLang="en-US" sz="1000"/>
          </a:p>
        </p:txBody>
      </p:sp>
      <p:sp>
        <p:nvSpPr>
          <p:cNvPr id="118828" name="テキスト ボックス 76"/>
          <p:cNvSpPr txBox="1">
            <a:spLocks noChangeArrowheads="1"/>
          </p:cNvSpPr>
          <p:nvPr/>
        </p:nvSpPr>
        <p:spPr bwMode="auto">
          <a:xfrm>
            <a:off x="6421438" y="4632325"/>
            <a:ext cx="487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CPU1</a:t>
            </a:r>
            <a:endParaRPr lang="ja-JP" altLang="en-US" sz="1000"/>
          </a:p>
        </p:txBody>
      </p:sp>
      <p:sp>
        <p:nvSpPr>
          <p:cNvPr id="118829" name="テキスト ボックス 77"/>
          <p:cNvSpPr txBox="1">
            <a:spLocks noChangeArrowheads="1"/>
          </p:cNvSpPr>
          <p:nvPr/>
        </p:nvSpPr>
        <p:spPr bwMode="auto">
          <a:xfrm>
            <a:off x="6856413" y="4632325"/>
            <a:ext cx="487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CPU2</a:t>
            </a:r>
            <a:endParaRPr lang="ja-JP" altLang="en-US" sz="1000"/>
          </a:p>
        </p:txBody>
      </p:sp>
      <p:sp>
        <p:nvSpPr>
          <p:cNvPr id="118830" name="テキスト ボックス 78"/>
          <p:cNvSpPr txBox="1">
            <a:spLocks noChangeArrowheads="1"/>
          </p:cNvSpPr>
          <p:nvPr/>
        </p:nvSpPr>
        <p:spPr bwMode="auto">
          <a:xfrm>
            <a:off x="6011863" y="5054600"/>
            <a:ext cx="487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CPU3</a:t>
            </a:r>
            <a:endParaRPr lang="ja-JP" altLang="en-US" sz="1000"/>
          </a:p>
        </p:txBody>
      </p:sp>
      <p:sp>
        <p:nvSpPr>
          <p:cNvPr id="118831" name="テキスト ボックス 79"/>
          <p:cNvSpPr txBox="1">
            <a:spLocks noChangeArrowheads="1"/>
          </p:cNvSpPr>
          <p:nvPr/>
        </p:nvSpPr>
        <p:spPr bwMode="auto">
          <a:xfrm>
            <a:off x="6437313" y="5054600"/>
            <a:ext cx="4921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CPU4</a:t>
            </a:r>
            <a:endParaRPr lang="ja-JP" altLang="en-US" sz="1000"/>
          </a:p>
        </p:txBody>
      </p:sp>
      <p:sp>
        <p:nvSpPr>
          <p:cNvPr id="118832" name="テキスト ボックス 80"/>
          <p:cNvSpPr txBox="1">
            <a:spLocks noChangeArrowheads="1"/>
          </p:cNvSpPr>
          <p:nvPr/>
        </p:nvSpPr>
        <p:spPr bwMode="auto">
          <a:xfrm>
            <a:off x="6865938" y="5054600"/>
            <a:ext cx="487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CPU5</a:t>
            </a:r>
            <a:endParaRPr lang="ja-JP" altLang="en-US" sz="1000"/>
          </a:p>
        </p:txBody>
      </p:sp>
      <p:sp>
        <p:nvSpPr>
          <p:cNvPr id="118833" name="テキスト ボックス 81"/>
          <p:cNvSpPr txBox="1">
            <a:spLocks noChangeArrowheads="1"/>
          </p:cNvSpPr>
          <p:nvPr/>
        </p:nvSpPr>
        <p:spPr bwMode="auto">
          <a:xfrm>
            <a:off x="6015038" y="5454650"/>
            <a:ext cx="4921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CPU6</a:t>
            </a:r>
            <a:endParaRPr lang="ja-JP" altLang="en-US" sz="1000"/>
          </a:p>
        </p:txBody>
      </p:sp>
      <p:sp>
        <p:nvSpPr>
          <p:cNvPr id="118834" name="テキスト ボックス 82"/>
          <p:cNvSpPr txBox="1">
            <a:spLocks noChangeArrowheads="1"/>
          </p:cNvSpPr>
          <p:nvPr/>
        </p:nvSpPr>
        <p:spPr bwMode="auto">
          <a:xfrm>
            <a:off x="6443663" y="5454650"/>
            <a:ext cx="487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CPU7</a:t>
            </a:r>
            <a:endParaRPr lang="ja-JP" altLang="en-US" sz="1000"/>
          </a:p>
        </p:txBody>
      </p:sp>
      <p:sp>
        <p:nvSpPr>
          <p:cNvPr id="118835" name="テキスト ボックス 83"/>
          <p:cNvSpPr txBox="1">
            <a:spLocks noChangeArrowheads="1"/>
          </p:cNvSpPr>
          <p:nvPr/>
        </p:nvSpPr>
        <p:spPr bwMode="auto">
          <a:xfrm>
            <a:off x="6886575" y="5454650"/>
            <a:ext cx="4873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000"/>
              <a:t>CPU8</a:t>
            </a:r>
            <a:endParaRPr lang="ja-JP" altLang="en-US" sz="1000"/>
          </a:p>
        </p:txBody>
      </p:sp>
      <p:sp>
        <p:nvSpPr>
          <p:cNvPr id="118836" name="テキスト ボックス 4"/>
          <p:cNvSpPr txBox="1">
            <a:spLocks noChangeArrowheads="1"/>
          </p:cNvSpPr>
          <p:nvPr/>
        </p:nvSpPr>
        <p:spPr bwMode="auto">
          <a:xfrm>
            <a:off x="539750" y="3789363"/>
            <a:ext cx="26987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buFont typeface="Wingdings" charset="0"/>
              <a:buChar char="Ø"/>
            </a:pPr>
            <a:r>
              <a:rPr lang="en-US" altLang="ja-JP" sz="1400"/>
              <a:t>N</a:t>
            </a:r>
            <a:r>
              <a:rPr lang="en-US" altLang="ja-JP" sz="1400" baseline="-25000"/>
              <a:t>grid</a:t>
            </a:r>
            <a:r>
              <a:rPr lang="en-US" altLang="ja-JP" sz="1400"/>
              <a:t> is divided by 9 CPUs</a:t>
            </a:r>
          </a:p>
          <a:p>
            <a:pPr>
              <a:buFont typeface="Wingdings" charset="0"/>
              <a:buChar char="Ø"/>
            </a:pPr>
            <a:r>
              <a:rPr lang="en-US" altLang="ja-JP" sz="1400"/>
              <a:t>Each CPU handles all orbitals </a:t>
            </a:r>
            <a:endParaRPr lang="ja-JP" altLang="en-US" sz="1400"/>
          </a:p>
        </p:txBody>
      </p:sp>
      <p:sp>
        <p:nvSpPr>
          <p:cNvPr id="7" name="円/楕円 6"/>
          <p:cNvSpPr>
            <a:spLocks noChangeArrowheads="1"/>
          </p:cNvSpPr>
          <p:nvPr/>
        </p:nvSpPr>
        <p:spPr bwMode="auto">
          <a:xfrm>
            <a:off x="468313" y="4437063"/>
            <a:ext cx="4464050" cy="863600"/>
          </a:xfrm>
          <a:prstGeom prst="ellipse">
            <a:avLst/>
          </a:prstGeom>
          <a:noFill/>
          <a:ln w="25908">
            <a:solidFill>
              <a:schemeClr val="accent2"/>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ja-JP" altLang="en-US">
              <a:solidFill>
                <a:schemeClr val="lt1"/>
              </a:solidFill>
              <a:latin typeface="+mn-lt"/>
              <a:ea typeface="+mn-ea"/>
              <a:cs typeface="+mn-cs"/>
            </a:endParaRPr>
          </a:p>
        </p:txBody>
      </p:sp>
      <p:sp>
        <p:nvSpPr>
          <p:cNvPr id="85" name="円/楕円 84"/>
          <p:cNvSpPr>
            <a:spLocks noChangeArrowheads="1"/>
          </p:cNvSpPr>
          <p:nvPr/>
        </p:nvSpPr>
        <p:spPr bwMode="auto">
          <a:xfrm>
            <a:off x="5795963" y="4519613"/>
            <a:ext cx="1728787" cy="431800"/>
          </a:xfrm>
          <a:prstGeom prst="ellipse">
            <a:avLst/>
          </a:prstGeom>
          <a:noFill/>
          <a:ln w="25908">
            <a:solidFill>
              <a:srgbClr val="00206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ja-JP" altLang="en-US">
              <a:solidFill>
                <a:schemeClr val="lt1"/>
              </a:solidFill>
              <a:latin typeface="+mn-lt"/>
              <a:ea typeface="+mn-ea"/>
              <a:cs typeface="+mn-cs"/>
            </a:endParaRPr>
          </a:p>
        </p:txBody>
      </p:sp>
      <p:sp>
        <p:nvSpPr>
          <p:cNvPr id="86" name="円/楕円 85"/>
          <p:cNvSpPr>
            <a:spLocks noChangeArrowheads="1"/>
          </p:cNvSpPr>
          <p:nvPr/>
        </p:nvSpPr>
        <p:spPr bwMode="auto">
          <a:xfrm>
            <a:off x="5795963" y="4941888"/>
            <a:ext cx="1728787" cy="431800"/>
          </a:xfrm>
          <a:prstGeom prst="ellipse">
            <a:avLst/>
          </a:prstGeom>
          <a:noFill/>
          <a:ln w="25908">
            <a:solidFill>
              <a:srgbClr val="00206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ja-JP" altLang="en-US">
              <a:solidFill>
                <a:schemeClr val="lt1"/>
              </a:solidFill>
              <a:latin typeface="+mn-lt"/>
              <a:ea typeface="+mn-ea"/>
              <a:cs typeface="+mn-cs"/>
            </a:endParaRPr>
          </a:p>
        </p:txBody>
      </p:sp>
      <p:sp>
        <p:nvSpPr>
          <p:cNvPr id="87" name="円/楕円 86"/>
          <p:cNvSpPr>
            <a:spLocks noChangeArrowheads="1"/>
          </p:cNvSpPr>
          <p:nvPr/>
        </p:nvSpPr>
        <p:spPr bwMode="auto">
          <a:xfrm>
            <a:off x="5795963" y="5373688"/>
            <a:ext cx="1728787" cy="431800"/>
          </a:xfrm>
          <a:prstGeom prst="ellipse">
            <a:avLst/>
          </a:prstGeom>
          <a:noFill/>
          <a:ln w="25908">
            <a:solidFill>
              <a:srgbClr val="00206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ja-JP" altLang="en-US">
              <a:solidFill>
                <a:schemeClr val="lt1"/>
              </a:solidFill>
              <a:latin typeface="+mn-lt"/>
              <a:ea typeface="+mn-ea"/>
              <a:cs typeface="+mn-cs"/>
            </a:endParaRPr>
          </a:p>
        </p:txBody>
      </p:sp>
      <p:sp>
        <p:nvSpPr>
          <p:cNvPr id="118841" name="テキスト ボックス 87"/>
          <p:cNvSpPr txBox="1">
            <a:spLocks noChangeArrowheads="1"/>
          </p:cNvSpPr>
          <p:nvPr/>
        </p:nvSpPr>
        <p:spPr bwMode="auto">
          <a:xfrm>
            <a:off x="5651500" y="3841750"/>
            <a:ext cx="3006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buFont typeface="Wingdings" charset="0"/>
              <a:buChar char="Ø"/>
            </a:pPr>
            <a:r>
              <a:rPr lang="en-US" altLang="ja-JP" sz="1400"/>
              <a:t>N</a:t>
            </a:r>
            <a:r>
              <a:rPr lang="en-US" altLang="ja-JP" sz="1400" baseline="-25000"/>
              <a:t>grid</a:t>
            </a:r>
            <a:r>
              <a:rPr lang="en-US" altLang="ja-JP" sz="1400"/>
              <a:t> is divided by </a:t>
            </a:r>
            <a:r>
              <a:rPr lang="en-US" altLang="ja-JP" sz="1400">
                <a:solidFill>
                  <a:srgbClr val="000000"/>
                </a:solidFill>
              </a:rPr>
              <a:t>3</a:t>
            </a:r>
            <a:r>
              <a:rPr lang="en-US" altLang="ja-JP" sz="1400"/>
              <a:t> CPUs</a:t>
            </a:r>
          </a:p>
          <a:p>
            <a:pPr>
              <a:buFont typeface="Wingdings" charset="0"/>
              <a:buChar char="Ø"/>
            </a:pPr>
            <a:r>
              <a:rPr lang="en-US" altLang="ja-JP" sz="1400"/>
              <a:t>Each CPU handles 1/3 of orbitals </a:t>
            </a:r>
            <a:endParaRPr lang="ja-JP" altLang="en-US" sz="1400"/>
          </a:p>
        </p:txBody>
      </p:sp>
      <p:sp>
        <p:nvSpPr>
          <p:cNvPr id="118842" name="テキスト ボックス 10"/>
          <p:cNvSpPr txBox="1">
            <a:spLocks noChangeArrowheads="1"/>
          </p:cNvSpPr>
          <p:nvPr/>
        </p:nvSpPr>
        <p:spPr bwMode="auto">
          <a:xfrm>
            <a:off x="3492500" y="5229225"/>
            <a:ext cx="16875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a:solidFill>
                  <a:srgbClr val="002060"/>
                </a:solidFill>
              </a:rPr>
              <a:t>MPI_COMM_WORLD</a:t>
            </a:r>
            <a:endParaRPr lang="ja-JP" altLang="en-US" sz="1200">
              <a:solidFill>
                <a:srgbClr val="002060"/>
              </a:solidFill>
            </a:endParaRPr>
          </a:p>
        </p:txBody>
      </p:sp>
      <p:sp>
        <p:nvSpPr>
          <p:cNvPr id="118843" name="テキスト ボックス 92"/>
          <p:cNvSpPr txBox="1">
            <a:spLocks noChangeArrowheads="1"/>
          </p:cNvSpPr>
          <p:nvPr/>
        </p:nvSpPr>
        <p:spPr bwMode="auto">
          <a:xfrm>
            <a:off x="7513638" y="4611688"/>
            <a:ext cx="1287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a:solidFill>
                  <a:srgbClr val="002060"/>
                </a:solidFill>
              </a:rPr>
              <a:t>NEW_COMM_1</a:t>
            </a:r>
            <a:endParaRPr lang="ja-JP" altLang="en-US" sz="1200">
              <a:solidFill>
                <a:srgbClr val="002060"/>
              </a:solidFill>
            </a:endParaRPr>
          </a:p>
        </p:txBody>
      </p:sp>
      <p:sp>
        <p:nvSpPr>
          <p:cNvPr id="118844" name="テキスト ボックス 93"/>
          <p:cNvSpPr txBox="1">
            <a:spLocks noChangeArrowheads="1"/>
          </p:cNvSpPr>
          <p:nvPr/>
        </p:nvSpPr>
        <p:spPr bwMode="auto">
          <a:xfrm>
            <a:off x="7513638" y="5030788"/>
            <a:ext cx="1287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a:solidFill>
                  <a:srgbClr val="002060"/>
                </a:solidFill>
              </a:rPr>
              <a:t>NEW_COMM_2</a:t>
            </a:r>
            <a:endParaRPr lang="ja-JP" altLang="en-US" sz="1200">
              <a:solidFill>
                <a:srgbClr val="002060"/>
              </a:solidFill>
            </a:endParaRPr>
          </a:p>
        </p:txBody>
      </p:sp>
      <p:sp>
        <p:nvSpPr>
          <p:cNvPr id="118845" name="テキスト ボックス 94"/>
          <p:cNvSpPr txBox="1">
            <a:spLocks noChangeArrowheads="1"/>
          </p:cNvSpPr>
          <p:nvPr/>
        </p:nvSpPr>
        <p:spPr bwMode="auto">
          <a:xfrm>
            <a:off x="7534275" y="5465763"/>
            <a:ext cx="1244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a:solidFill>
                  <a:srgbClr val="002060"/>
                </a:solidFill>
              </a:rPr>
              <a:t>NEW_COMM 3</a:t>
            </a:r>
            <a:endParaRPr lang="ja-JP" altLang="en-US" sz="1200">
              <a:solidFill>
                <a:srgbClr val="002060"/>
              </a:solidFill>
            </a:endParaRPr>
          </a:p>
        </p:txBody>
      </p:sp>
      <p:sp>
        <p:nvSpPr>
          <p:cNvPr id="118846" name="テキスト ボックス 12"/>
          <p:cNvSpPr txBox="1">
            <a:spLocks noChangeArrowheads="1"/>
          </p:cNvSpPr>
          <p:nvPr/>
        </p:nvSpPr>
        <p:spPr bwMode="auto">
          <a:xfrm>
            <a:off x="395288" y="3357563"/>
            <a:ext cx="1401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Grid parallel</a:t>
            </a:r>
            <a:endParaRPr lang="ja-JP" altLang="en-US" sz="1800"/>
          </a:p>
        </p:txBody>
      </p:sp>
      <p:sp>
        <p:nvSpPr>
          <p:cNvPr id="118847" name="テキスト ボックス 96"/>
          <p:cNvSpPr txBox="1">
            <a:spLocks noChangeArrowheads="1"/>
          </p:cNvSpPr>
          <p:nvPr/>
        </p:nvSpPr>
        <p:spPr bwMode="auto">
          <a:xfrm>
            <a:off x="5580063" y="3357563"/>
            <a:ext cx="2344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Grid &amp; Orbital parallel</a:t>
            </a:r>
            <a:endParaRPr lang="ja-JP" altLang="en-US" sz="1800"/>
          </a:p>
        </p:txBody>
      </p:sp>
      <p:graphicFrame>
        <p:nvGraphicFramePr>
          <p:cNvPr id="118848" name="オブジェクト 18"/>
          <p:cNvGraphicFramePr>
            <a:graphicFrameLocks noChangeAspect="1"/>
          </p:cNvGraphicFramePr>
          <p:nvPr/>
        </p:nvGraphicFramePr>
        <p:xfrm>
          <a:off x="3143250" y="6192838"/>
          <a:ext cx="1676400" cy="342900"/>
        </p:xfrm>
        <a:graphic>
          <a:graphicData uri="http://schemas.openxmlformats.org/presentationml/2006/ole">
            <mc:AlternateContent xmlns:mc="http://schemas.openxmlformats.org/markup-compatibility/2006">
              <mc:Choice xmlns:v="urn:schemas-microsoft-com:vml" Requires="v">
                <p:oleObj spid="_x0000_s121941" name="数式" r:id="rId9" imgW="1117600" imgH="228600" progId="Equation.3">
                  <p:embed/>
                </p:oleObj>
              </mc:Choice>
              <mc:Fallback>
                <p:oleObj name="数式" r:id="rId9" imgW="1117600" imgH="228600" progId="Equation.3">
                  <p:embed/>
                  <p:pic>
                    <p:nvPicPr>
                      <p:cNvPr id="0" name=""/>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143250" y="6192838"/>
                        <a:ext cx="1676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7" name="テキスト ボックス 16"/>
          <p:cNvSpPr txBox="1">
            <a:spLocks noChangeArrowheads="1"/>
          </p:cNvSpPr>
          <p:nvPr/>
        </p:nvSpPr>
        <p:spPr bwMode="auto">
          <a:xfrm>
            <a:off x="5003800" y="6372225"/>
            <a:ext cx="4173538" cy="369888"/>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Cost of global comm.  is much reduced</a:t>
            </a:r>
            <a:endParaRPr lang="ja-JP" altLang="en-US" sz="1800"/>
          </a:p>
        </p:txBody>
      </p:sp>
      <p:sp>
        <p:nvSpPr>
          <p:cNvPr id="118850" name="テキスト ボックス 19"/>
          <p:cNvSpPr txBox="1">
            <a:spLocks noChangeArrowheads="1"/>
          </p:cNvSpPr>
          <p:nvPr/>
        </p:nvSpPr>
        <p:spPr bwMode="auto">
          <a:xfrm>
            <a:off x="179388" y="5805488"/>
            <a:ext cx="4191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i="1"/>
              <a:t>K computer </a:t>
            </a:r>
            <a:r>
              <a:rPr lang="en-US" altLang="ja-JP" sz="1800"/>
              <a:t>has more than 80,000 CPUs</a:t>
            </a:r>
          </a:p>
        </p:txBody>
      </p:sp>
      <p:sp>
        <p:nvSpPr>
          <p:cNvPr id="118851" name="テキスト ボックス 103"/>
          <p:cNvSpPr txBox="1">
            <a:spLocks noChangeArrowheads="1"/>
          </p:cNvSpPr>
          <p:nvPr/>
        </p:nvSpPr>
        <p:spPr bwMode="auto">
          <a:xfrm>
            <a:off x="179388" y="6165850"/>
            <a:ext cx="273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Cost of </a:t>
            </a:r>
            <a:r>
              <a:rPr lang="en-US" altLang="ja-JP" sz="1800" i="1"/>
              <a:t>MPI_ALLREDUCE</a:t>
            </a:r>
            <a:r>
              <a:rPr lang="en-US" altLang="ja-JP" sz="1800"/>
              <a:t> :</a:t>
            </a:r>
            <a:endParaRPr lang="ja-JP" altLang="en-US" sz="1800"/>
          </a:p>
        </p:txBody>
      </p:sp>
      <p:sp>
        <p:nvSpPr>
          <p:cNvPr id="22" name="下矢印 21"/>
          <p:cNvSpPr>
            <a:spLocks noChangeArrowheads="1"/>
          </p:cNvSpPr>
          <p:nvPr/>
        </p:nvSpPr>
        <p:spPr bwMode="auto">
          <a:xfrm>
            <a:off x="7019925" y="6040438"/>
            <a:ext cx="288925" cy="288925"/>
          </a:xfrm>
          <a:prstGeom prst="downArrow">
            <a:avLst>
              <a:gd name="adj1" fmla="val 50000"/>
              <a:gd name="adj2" fmla="val 50000"/>
            </a:avLst>
          </a:prstGeom>
          <a:gradFill rotWithShape="1">
            <a:gsLst>
              <a:gs pos="0">
                <a:srgbClr val="B5E5E9"/>
              </a:gs>
              <a:gs pos="100000">
                <a:srgbClr val="CBFFFF"/>
              </a:gs>
            </a:gsLst>
            <a:lin ang="16200000"/>
          </a:gradFill>
          <a:ln w="9525">
            <a:solidFill>
              <a:srgbClr val="B6DCDF"/>
            </a:solidFill>
            <a:miter lim="800000"/>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03" name="Rectangle 31"/>
          <p:cNvSpPr>
            <a:spLocks noGrp="1" noChangeArrowheads="1"/>
          </p:cNvSpPr>
          <p:nvPr>
            <p:ph type="title"/>
          </p:nvPr>
        </p:nvSpPr>
        <p:spPr/>
        <p:txBody>
          <a:bodyPr/>
          <a:lstStyle/>
          <a:p>
            <a:pPr>
              <a:defRPr/>
            </a:pPr>
            <a:r>
              <a:rPr lang="ja-JP" altLang="en-US" sz="3600" dirty="0" smtClean="0"/>
              <a:t>分散メモリ</a:t>
            </a:r>
            <a:r>
              <a:rPr lang="en-US" altLang="ja-JP" sz="3600" dirty="0" smtClean="0"/>
              <a:t>, </a:t>
            </a:r>
            <a:r>
              <a:rPr lang="ja-JP" altLang="en-US" sz="3600" dirty="0" smtClean="0"/>
              <a:t>共有メモリ</a:t>
            </a:r>
            <a:r>
              <a:rPr lang="en-US" altLang="ja-JP" sz="3600" dirty="0" smtClean="0"/>
              <a:t>, </a:t>
            </a:r>
            <a:r>
              <a:rPr lang="ja-JP" altLang="en-US" sz="3600" dirty="0" smtClean="0"/>
              <a:t>マルチコア</a:t>
            </a:r>
          </a:p>
        </p:txBody>
      </p:sp>
      <p:sp>
        <p:nvSpPr>
          <p:cNvPr id="28676" name="Rectangle 4"/>
          <p:cNvSpPr>
            <a:spLocks noChangeArrowheads="1"/>
          </p:cNvSpPr>
          <p:nvPr/>
        </p:nvSpPr>
        <p:spPr bwMode="auto">
          <a:xfrm>
            <a:off x="1908175" y="1773238"/>
            <a:ext cx="1368425" cy="1368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ja-JP" altLang="en-US"/>
          </a:p>
        </p:txBody>
      </p:sp>
      <p:sp>
        <p:nvSpPr>
          <p:cNvPr id="28677" name="Text Box 5"/>
          <p:cNvSpPr txBox="1">
            <a:spLocks noChangeArrowheads="1"/>
          </p:cNvSpPr>
          <p:nvPr/>
        </p:nvSpPr>
        <p:spPr bwMode="auto">
          <a:xfrm>
            <a:off x="2195513" y="2565400"/>
            <a:ext cx="676275"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CPU</a:t>
            </a:r>
          </a:p>
        </p:txBody>
      </p:sp>
      <p:sp>
        <p:nvSpPr>
          <p:cNvPr id="28678" name="Text Box 6"/>
          <p:cNvSpPr txBox="1">
            <a:spLocks noChangeArrowheads="1"/>
          </p:cNvSpPr>
          <p:nvPr/>
        </p:nvSpPr>
        <p:spPr bwMode="auto">
          <a:xfrm>
            <a:off x="2027238" y="1989138"/>
            <a:ext cx="1019175" cy="376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Memory</a:t>
            </a:r>
          </a:p>
        </p:txBody>
      </p:sp>
      <p:cxnSp>
        <p:nvCxnSpPr>
          <p:cNvPr id="28680" name="AutoShape 8"/>
          <p:cNvCxnSpPr>
            <a:cxnSpLocks noChangeShapeType="1"/>
            <a:stCxn id="28678" idx="2"/>
            <a:endCxn id="28677" idx="0"/>
          </p:cNvCxnSpPr>
          <p:nvPr/>
        </p:nvCxnSpPr>
        <p:spPr bwMode="auto">
          <a:xfrm flipH="1">
            <a:off x="2533650" y="2365375"/>
            <a:ext cx="3175" cy="2000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681" name="Rectangle 9"/>
          <p:cNvSpPr>
            <a:spLocks noChangeArrowheads="1"/>
          </p:cNvSpPr>
          <p:nvPr/>
        </p:nvSpPr>
        <p:spPr bwMode="auto">
          <a:xfrm>
            <a:off x="3748088" y="1773238"/>
            <a:ext cx="1368425" cy="1368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ja-JP" altLang="en-US"/>
          </a:p>
        </p:txBody>
      </p:sp>
      <p:sp>
        <p:nvSpPr>
          <p:cNvPr id="28682" name="Text Box 10"/>
          <p:cNvSpPr txBox="1">
            <a:spLocks noChangeArrowheads="1"/>
          </p:cNvSpPr>
          <p:nvPr/>
        </p:nvSpPr>
        <p:spPr bwMode="auto">
          <a:xfrm>
            <a:off x="4067175" y="2565400"/>
            <a:ext cx="676275"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CPU</a:t>
            </a:r>
          </a:p>
        </p:txBody>
      </p:sp>
      <p:sp>
        <p:nvSpPr>
          <p:cNvPr id="28683" name="Text Box 11"/>
          <p:cNvSpPr txBox="1">
            <a:spLocks noChangeArrowheads="1"/>
          </p:cNvSpPr>
          <p:nvPr/>
        </p:nvSpPr>
        <p:spPr bwMode="auto">
          <a:xfrm>
            <a:off x="3890963" y="1989138"/>
            <a:ext cx="1019175" cy="376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Memory</a:t>
            </a:r>
          </a:p>
        </p:txBody>
      </p:sp>
      <p:cxnSp>
        <p:nvCxnSpPr>
          <p:cNvPr id="28684" name="AutoShape 12"/>
          <p:cNvCxnSpPr>
            <a:cxnSpLocks noChangeShapeType="1"/>
            <a:stCxn id="28683" idx="2"/>
            <a:endCxn id="28682" idx="0"/>
          </p:cNvCxnSpPr>
          <p:nvPr/>
        </p:nvCxnSpPr>
        <p:spPr bwMode="auto">
          <a:xfrm>
            <a:off x="4400550" y="2365375"/>
            <a:ext cx="4763" cy="2000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685" name="Rectangle 13"/>
          <p:cNvSpPr>
            <a:spLocks noChangeArrowheads="1"/>
          </p:cNvSpPr>
          <p:nvPr/>
        </p:nvSpPr>
        <p:spPr bwMode="auto">
          <a:xfrm>
            <a:off x="5548313" y="1773238"/>
            <a:ext cx="1368425" cy="1368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ja-JP" altLang="en-US"/>
          </a:p>
        </p:txBody>
      </p:sp>
      <p:sp>
        <p:nvSpPr>
          <p:cNvPr id="28686" name="Text Box 14"/>
          <p:cNvSpPr txBox="1">
            <a:spLocks noChangeArrowheads="1"/>
          </p:cNvSpPr>
          <p:nvPr/>
        </p:nvSpPr>
        <p:spPr bwMode="auto">
          <a:xfrm>
            <a:off x="5867400" y="2565400"/>
            <a:ext cx="676275"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CPU</a:t>
            </a:r>
          </a:p>
        </p:txBody>
      </p:sp>
      <p:sp>
        <p:nvSpPr>
          <p:cNvPr id="28687" name="Text Box 15"/>
          <p:cNvSpPr txBox="1">
            <a:spLocks noChangeArrowheads="1"/>
          </p:cNvSpPr>
          <p:nvPr/>
        </p:nvSpPr>
        <p:spPr bwMode="auto">
          <a:xfrm>
            <a:off x="5691188" y="1989138"/>
            <a:ext cx="1019175" cy="376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Memory</a:t>
            </a:r>
          </a:p>
        </p:txBody>
      </p:sp>
      <p:cxnSp>
        <p:nvCxnSpPr>
          <p:cNvPr id="28688" name="AutoShape 16"/>
          <p:cNvCxnSpPr>
            <a:cxnSpLocks noChangeShapeType="1"/>
            <a:stCxn id="28687" idx="2"/>
            <a:endCxn id="28686" idx="0"/>
          </p:cNvCxnSpPr>
          <p:nvPr/>
        </p:nvCxnSpPr>
        <p:spPr bwMode="auto">
          <a:xfrm>
            <a:off x="6200775" y="2365375"/>
            <a:ext cx="4763" cy="2000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689" name="Rectangle 17"/>
          <p:cNvSpPr>
            <a:spLocks noChangeArrowheads="1"/>
          </p:cNvSpPr>
          <p:nvPr/>
        </p:nvSpPr>
        <p:spPr bwMode="auto">
          <a:xfrm>
            <a:off x="3778250" y="4868863"/>
            <a:ext cx="1368425" cy="10080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ja-JP" altLang="en-US"/>
          </a:p>
        </p:txBody>
      </p:sp>
      <p:sp>
        <p:nvSpPr>
          <p:cNvPr id="28690" name="Text Box 18"/>
          <p:cNvSpPr txBox="1">
            <a:spLocks noChangeArrowheads="1"/>
          </p:cNvSpPr>
          <p:nvPr/>
        </p:nvSpPr>
        <p:spPr bwMode="auto">
          <a:xfrm>
            <a:off x="3810000" y="5013325"/>
            <a:ext cx="638175"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core</a:t>
            </a:r>
          </a:p>
        </p:txBody>
      </p:sp>
      <p:sp>
        <p:nvSpPr>
          <p:cNvPr id="28691" name="Text Box 19"/>
          <p:cNvSpPr txBox="1">
            <a:spLocks noChangeArrowheads="1"/>
          </p:cNvSpPr>
          <p:nvPr/>
        </p:nvSpPr>
        <p:spPr bwMode="auto">
          <a:xfrm>
            <a:off x="4457700" y="5013325"/>
            <a:ext cx="638175" cy="3762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core</a:t>
            </a:r>
          </a:p>
        </p:txBody>
      </p:sp>
      <p:sp>
        <p:nvSpPr>
          <p:cNvPr id="28692" name="Text Box 20"/>
          <p:cNvSpPr txBox="1">
            <a:spLocks noChangeArrowheads="1"/>
          </p:cNvSpPr>
          <p:nvPr/>
        </p:nvSpPr>
        <p:spPr bwMode="auto">
          <a:xfrm>
            <a:off x="3810000" y="5373688"/>
            <a:ext cx="638175" cy="376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core</a:t>
            </a:r>
          </a:p>
        </p:txBody>
      </p:sp>
      <p:sp>
        <p:nvSpPr>
          <p:cNvPr id="28693" name="Text Box 21"/>
          <p:cNvSpPr txBox="1">
            <a:spLocks noChangeArrowheads="1"/>
          </p:cNvSpPr>
          <p:nvPr/>
        </p:nvSpPr>
        <p:spPr bwMode="auto">
          <a:xfrm>
            <a:off x="4468813" y="5373688"/>
            <a:ext cx="638175" cy="376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core</a:t>
            </a:r>
          </a:p>
        </p:txBody>
      </p:sp>
      <p:sp>
        <p:nvSpPr>
          <p:cNvPr id="28694" name="Text Box 22"/>
          <p:cNvSpPr txBox="1">
            <a:spLocks noChangeArrowheads="1"/>
          </p:cNvSpPr>
          <p:nvPr/>
        </p:nvSpPr>
        <p:spPr bwMode="auto">
          <a:xfrm>
            <a:off x="3708400" y="4637088"/>
            <a:ext cx="560388"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sz="1400"/>
              <a:t>CPU</a:t>
            </a:r>
          </a:p>
        </p:txBody>
      </p:sp>
      <p:sp>
        <p:nvSpPr>
          <p:cNvPr id="28695" name="Text Box 23"/>
          <p:cNvSpPr txBox="1">
            <a:spLocks noChangeArrowheads="1"/>
          </p:cNvSpPr>
          <p:nvPr/>
        </p:nvSpPr>
        <p:spPr bwMode="auto">
          <a:xfrm>
            <a:off x="3946525" y="4148138"/>
            <a:ext cx="1019175" cy="376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Memory</a:t>
            </a:r>
          </a:p>
        </p:txBody>
      </p:sp>
      <p:cxnSp>
        <p:nvCxnSpPr>
          <p:cNvPr id="28696" name="AutoShape 24"/>
          <p:cNvCxnSpPr>
            <a:cxnSpLocks noChangeShapeType="1"/>
            <a:stCxn id="28695" idx="2"/>
            <a:endCxn id="28689" idx="0"/>
          </p:cNvCxnSpPr>
          <p:nvPr/>
        </p:nvCxnSpPr>
        <p:spPr bwMode="auto">
          <a:xfrm>
            <a:off x="4456113" y="4524375"/>
            <a:ext cx="6350" cy="3444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697" name="Text Box 25"/>
          <p:cNvSpPr txBox="1">
            <a:spLocks noChangeArrowheads="1"/>
          </p:cNvSpPr>
          <p:nvPr/>
        </p:nvSpPr>
        <p:spPr bwMode="auto">
          <a:xfrm>
            <a:off x="3276600" y="2205038"/>
            <a:ext cx="4556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ja-JP" sz="1200"/>
              <a:t>MPI</a:t>
            </a:r>
          </a:p>
          <a:p>
            <a:pPr algn="ctr">
              <a:defRPr/>
            </a:pPr>
            <a:r>
              <a:rPr lang="en-US" altLang="ja-JP" sz="2000"/>
              <a:t>⇔</a:t>
            </a:r>
          </a:p>
        </p:txBody>
      </p:sp>
      <p:sp>
        <p:nvSpPr>
          <p:cNvPr id="28698" name="Text Box 26"/>
          <p:cNvSpPr txBox="1">
            <a:spLocks noChangeArrowheads="1"/>
          </p:cNvSpPr>
          <p:nvPr/>
        </p:nvSpPr>
        <p:spPr bwMode="auto">
          <a:xfrm>
            <a:off x="5100638" y="2205038"/>
            <a:ext cx="4556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ja-JP" sz="1200"/>
              <a:t>MPI</a:t>
            </a:r>
          </a:p>
          <a:p>
            <a:pPr algn="ctr">
              <a:defRPr/>
            </a:pPr>
            <a:r>
              <a:rPr lang="en-US" altLang="ja-JP" sz="2000"/>
              <a:t>⇔</a:t>
            </a:r>
          </a:p>
        </p:txBody>
      </p:sp>
      <p:sp>
        <p:nvSpPr>
          <p:cNvPr id="28699" name="Text Box 27"/>
          <p:cNvSpPr txBox="1">
            <a:spLocks noChangeArrowheads="1"/>
          </p:cNvSpPr>
          <p:nvPr/>
        </p:nvSpPr>
        <p:spPr bwMode="auto">
          <a:xfrm>
            <a:off x="468313" y="1262063"/>
            <a:ext cx="3435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Distributed-Memory architecture</a:t>
            </a:r>
          </a:p>
        </p:txBody>
      </p:sp>
      <p:sp>
        <p:nvSpPr>
          <p:cNvPr id="28700" name="Line 28"/>
          <p:cNvSpPr>
            <a:spLocks noChangeShapeType="1"/>
          </p:cNvSpPr>
          <p:nvPr/>
        </p:nvSpPr>
        <p:spPr bwMode="auto">
          <a:xfrm>
            <a:off x="4500563" y="32845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ja-JP" altLang="en-US"/>
          </a:p>
        </p:txBody>
      </p:sp>
      <p:sp>
        <p:nvSpPr>
          <p:cNvPr id="28701" name="Rectangle 29"/>
          <p:cNvSpPr>
            <a:spLocks noChangeArrowheads="1"/>
          </p:cNvSpPr>
          <p:nvPr/>
        </p:nvSpPr>
        <p:spPr bwMode="auto">
          <a:xfrm>
            <a:off x="3635375" y="4005263"/>
            <a:ext cx="1655763" cy="2016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ja-JP" altLang="en-US"/>
          </a:p>
        </p:txBody>
      </p:sp>
      <p:sp>
        <p:nvSpPr>
          <p:cNvPr id="28702" name="Text Box 30"/>
          <p:cNvSpPr txBox="1">
            <a:spLocks noChangeArrowheads="1"/>
          </p:cNvSpPr>
          <p:nvPr/>
        </p:nvSpPr>
        <p:spPr bwMode="auto">
          <a:xfrm>
            <a:off x="628650" y="3709988"/>
            <a:ext cx="307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a:t>Shared-Memory architecture</a:t>
            </a:r>
          </a:p>
        </p:txBody>
      </p:sp>
      <p:sp>
        <p:nvSpPr>
          <p:cNvPr id="28704" name="Text Box 32"/>
          <p:cNvSpPr txBox="1">
            <a:spLocks noChangeArrowheads="1"/>
          </p:cNvSpPr>
          <p:nvPr/>
        </p:nvSpPr>
        <p:spPr bwMode="auto">
          <a:xfrm>
            <a:off x="5511800" y="5440363"/>
            <a:ext cx="288672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ja-JP" sz="1600" dirty="0"/>
              <a:t>← </a:t>
            </a:r>
            <a:r>
              <a:rPr lang="ja-JP" altLang="en-US" sz="1600" dirty="0"/>
              <a:t>この中も</a:t>
            </a:r>
            <a:r>
              <a:rPr lang="en-US" altLang="ja-JP" sz="1600" dirty="0"/>
              <a:t>MPI</a:t>
            </a:r>
            <a:r>
              <a:rPr lang="ja-JP" altLang="en-US" sz="1600" dirty="0"/>
              <a:t>で並列化</a:t>
            </a:r>
            <a:r>
              <a:rPr lang="ja-JP" altLang="en-US" sz="1600" dirty="0" smtClean="0"/>
              <a:t>できる</a:t>
            </a:r>
            <a:endParaRPr lang="en-US" altLang="ja-JP" sz="1600" dirty="0" smtClean="0"/>
          </a:p>
          <a:p>
            <a:pPr>
              <a:defRPr/>
            </a:pPr>
            <a:r>
              <a:rPr lang="ja-JP" altLang="ja-JP" sz="1600" dirty="0"/>
              <a:t>　</a:t>
            </a:r>
            <a:r>
              <a:rPr lang="ja-JP" altLang="en-US" sz="1600" dirty="0" smtClean="0"/>
              <a:t>　（</a:t>
            </a:r>
            <a:r>
              <a:rPr lang="en-US" altLang="ja-JP" sz="1600" dirty="0" smtClean="0"/>
              <a:t> flat-MPI </a:t>
            </a:r>
            <a:r>
              <a:rPr lang="ja-JP" altLang="en-US" sz="1600" dirty="0" smtClean="0"/>
              <a:t>）</a:t>
            </a:r>
            <a:endParaRPr lang="en-US" altLang="ja-JP" sz="1600" dirty="0"/>
          </a:p>
        </p:txBody>
      </p:sp>
      <p:sp>
        <p:nvSpPr>
          <p:cNvPr id="2" name="テキスト ボックス 1"/>
          <p:cNvSpPr txBox="1"/>
          <p:nvPr/>
        </p:nvSpPr>
        <p:spPr>
          <a:xfrm>
            <a:off x="1835696" y="3068960"/>
            <a:ext cx="733795" cy="307777"/>
          </a:xfrm>
          <a:prstGeom prst="rect">
            <a:avLst/>
          </a:prstGeom>
          <a:noFill/>
        </p:spPr>
        <p:txBody>
          <a:bodyPr wrap="none" rtlCol="0">
            <a:spAutoFit/>
          </a:bodyPr>
          <a:lstStyle/>
          <a:p>
            <a:r>
              <a:rPr kumimoji="1" lang="en-US" altLang="ja-JP" sz="1400" dirty="0" smtClean="0"/>
              <a:t>node 0</a:t>
            </a:r>
            <a:endParaRPr kumimoji="1" lang="ja-JP" altLang="en-US" sz="1400" dirty="0"/>
          </a:p>
        </p:txBody>
      </p:sp>
      <p:sp>
        <p:nvSpPr>
          <p:cNvPr id="32" name="テキスト ボックス 31"/>
          <p:cNvSpPr txBox="1"/>
          <p:nvPr/>
        </p:nvSpPr>
        <p:spPr>
          <a:xfrm>
            <a:off x="3707904" y="3068960"/>
            <a:ext cx="733795" cy="307777"/>
          </a:xfrm>
          <a:prstGeom prst="rect">
            <a:avLst/>
          </a:prstGeom>
          <a:noFill/>
        </p:spPr>
        <p:txBody>
          <a:bodyPr wrap="none" rtlCol="0">
            <a:spAutoFit/>
          </a:bodyPr>
          <a:lstStyle/>
          <a:p>
            <a:r>
              <a:rPr kumimoji="1" lang="en-US" altLang="ja-JP" sz="1400" dirty="0" smtClean="0"/>
              <a:t>node 1</a:t>
            </a:r>
            <a:endParaRPr kumimoji="1" lang="ja-JP" altLang="en-US" sz="1400" dirty="0"/>
          </a:p>
        </p:txBody>
      </p:sp>
      <p:sp>
        <p:nvSpPr>
          <p:cNvPr id="33" name="テキスト ボックス 32"/>
          <p:cNvSpPr txBox="1"/>
          <p:nvPr/>
        </p:nvSpPr>
        <p:spPr>
          <a:xfrm>
            <a:off x="5494389" y="3068960"/>
            <a:ext cx="733795" cy="307777"/>
          </a:xfrm>
          <a:prstGeom prst="rect">
            <a:avLst/>
          </a:prstGeom>
          <a:noFill/>
        </p:spPr>
        <p:txBody>
          <a:bodyPr wrap="none" rtlCol="0">
            <a:spAutoFit/>
          </a:bodyPr>
          <a:lstStyle/>
          <a:p>
            <a:r>
              <a:rPr kumimoji="1" lang="en-US" altLang="ja-JP" sz="1400" dirty="0" smtClean="0"/>
              <a:t>node 2</a:t>
            </a:r>
            <a:endParaRPr kumimoji="1" lang="ja-JP" altLang="en-US" sz="1400"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4"/>
          <p:cNvSpPr>
            <a:spLocks noGrp="1" noChangeArrowheads="1"/>
          </p:cNvSpPr>
          <p:nvPr>
            <p:ph type="ctrTitle"/>
          </p:nvPr>
        </p:nvSpPr>
        <p:spPr>
          <a:effectLst>
            <a:outerShdw blurRad="63500" dist="38099" dir="2700000" algn="ctr" rotWithShape="0">
              <a:schemeClr val="tx1">
                <a:alpha val="74997"/>
              </a:schemeClr>
            </a:outerShdw>
          </a:effectLst>
        </p:spPr>
        <p:txBody>
          <a:bodyPr/>
          <a:lstStyle/>
          <a:p>
            <a:pPr eaLnBrk="1" hangingPunct="1">
              <a:defRPr/>
            </a:pPr>
            <a:r>
              <a:rPr lang="ja-JP" altLang="en-US" dirty="0"/>
              <a:t>第一原理電子状態</a:t>
            </a:r>
            <a:r>
              <a:rPr lang="ja-JP" altLang="en-US" dirty="0" smtClean="0"/>
              <a:t>計算とは？</a:t>
            </a:r>
            <a:endParaRPr lang="ja-JP" altLang="en-US" dirty="0"/>
          </a:p>
        </p:txBody>
      </p:sp>
      <p:sp>
        <p:nvSpPr>
          <p:cNvPr id="139269" name="Rectangle 5"/>
          <p:cNvSpPr>
            <a:spLocks noGrp="1" noChangeArrowheads="1"/>
          </p:cNvSpPr>
          <p:nvPr>
            <p:ph type="subTitle" idx="1"/>
          </p:nvPr>
        </p:nvSpPr>
        <p:spPr/>
        <p:txBody>
          <a:bodyPr/>
          <a:lstStyle/>
          <a:p>
            <a:pPr eaLnBrk="1" hangingPunct="1">
              <a:defRPr/>
            </a:pPr>
            <a:endParaRPr lang="ja-JP" alt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角丸四角形 13"/>
          <p:cNvSpPr>
            <a:spLocks noChangeArrowheads="1"/>
          </p:cNvSpPr>
          <p:nvPr/>
        </p:nvSpPr>
        <p:spPr bwMode="auto">
          <a:xfrm>
            <a:off x="395288" y="1700213"/>
            <a:ext cx="8353425" cy="2305050"/>
          </a:xfrm>
          <a:prstGeom prst="roundRect">
            <a:avLst>
              <a:gd name="adj" fmla="val 7880"/>
            </a:avLst>
          </a:prstGeom>
          <a:solidFill>
            <a:schemeClr val="bg1"/>
          </a:solidFill>
          <a:ln w="9525">
            <a:solidFill>
              <a:schemeClr val="accent2"/>
            </a:solidFill>
            <a:round/>
            <a:headEnd/>
            <a:tailEnd/>
          </a:ln>
          <a:effectLst>
            <a:outerShdw blurRad="40000" dist="23000" dir="5400000" rotWithShape="0">
              <a:srgbClr val="000000">
                <a:alpha val="34999"/>
              </a:srgbClr>
            </a:outerShdw>
          </a:effectLst>
        </p:spPr>
        <p:txBody>
          <a:bodyPr anchor="ctr"/>
          <a:lstStyle/>
          <a:p>
            <a:pPr algn="ctr">
              <a:defRPr/>
            </a:pPr>
            <a:endParaRPr lang="ja-JP" altLang="en-US">
              <a:solidFill>
                <a:schemeClr val="lt1"/>
              </a:solidFill>
              <a:latin typeface="+mn-lt"/>
              <a:ea typeface="+mn-ea"/>
              <a:cs typeface="+mn-cs"/>
            </a:endParaRPr>
          </a:p>
        </p:txBody>
      </p:sp>
      <p:pic>
        <p:nvPicPr>
          <p:cNvPr id="116738" name="Picture 94" descr="C:\Users\hasegawa\Desktop\画像\1.png"/>
          <p:cNvPicPr>
            <a:picLocks noChangeAspect="1" noChangeArrowheads="1"/>
          </p:cNvPicPr>
          <p:nvPr/>
        </p:nvPicPr>
        <p:blipFill>
          <a:blip r:embed="rId3">
            <a:extLst>
              <a:ext uri="{28A0092B-C50C-407E-A947-70E740481C1C}">
                <a14:useLocalDpi xmlns:a14="http://schemas.microsoft.com/office/drawing/2010/main" val="0"/>
              </a:ext>
            </a:extLst>
          </a:blip>
          <a:srcRect l="17149" t="12859" r="6741" b="8868"/>
          <a:stretch>
            <a:fillRect/>
          </a:stretch>
        </p:blipFill>
        <p:spPr bwMode="auto">
          <a:xfrm>
            <a:off x="2373313" y="1844675"/>
            <a:ext cx="2033587"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9" name="Picture 95" descr="C:\Users\hasegawa\Desktop\画像\2.png"/>
          <p:cNvPicPr>
            <a:picLocks noChangeAspect="1" noChangeArrowheads="1"/>
          </p:cNvPicPr>
          <p:nvPr/>
        </p:nvPicPr>
        <p:blipFill>
          <a:blip r:embed="rId4">
            <a:extLst>
              <a:ext uri="{28A0092B-C50C-407E-A947-70E740481C1C}">
                <a14:useLocalDpi xmlns:a14="http://schemas.microsoft.com/office/drawing/2010/main" val="0"/>
              </a:ext>
            </a:extLst>
          </a:blip>
          <a:srcRect l="14774" t="14432" r="15375" b="13747"/>
          <a:stretch>
            <a:fillRect/>
          </a:stretch>
        </p:blipFill>
        <p:spPr bwMode="auto">
          <a:xfrm>
            <a:off x="6432550" y="1844675"/>
            <a:ext cx="2027238"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p:txBody>
          <a:bodyPr/>
          <a:lstStyle/>
          <a:p>
            <a:pPr>
              <a:defRPr/>
            </a:pPr>
            <a:r>
              <a:rPr lang="en-US" altLang="ja-JP" sz="3600" dirty="0">
                <a:latin typeface="Arial" charset="0"/>
                <a:ea typeface="ＭＳ Ｐゴシック" charset="0"/>
                <a:cs typeface="ＭＳ Ｐゴシック" charset="0"/>
              </a:rPr>
              <a:t>Grid </a:t>
            </a:r>
            <a:r>
              <a:rPr lang="en-US" altLang="ja-JP" sz="3600" dirty="0" smtClean="0">
                <a:latin typeface="Arial" charset="0"/>
                <a:ea typeface="ＭＳ Ｐゴシック" charset="0"/>
                <a:cs typeface="ＭＳ Ｐゴシック" charset="0"/>
              </a:rPr>
              <a:t>parallel</a:t>
            </a:r>
            <a:r>
              <a:rPr lang="ja-JP" altLang="en-US" sz="3600" dirty="0" smtClean="0">
                <a:latin typeface="Arial" charset="0"/>
                <a:ea typeface="ＭＳ Ｐゴシック" charset="0"/>
                <a:cs typeface="ＭＳ Ｐゴシック" charset="0"/>
              </a:rPr>
              <a:t>　（</a:t>
            </a:r>
            <a:r>
              <a:rPr lang="en-US" altLang="ja-JP" sz="3600" dirty="0" smtClean="0">
                <a:latin typeface="Arial" charset="0"/>
                <a:ea typeface="ＭＳ Ｐゴシック" charset="0"/>
                <a:cs typeface="ＭＳ Ｐゴシック" charset="0"/>
              </a:rPr>
              <a:t>MPI &amp; </a:t>
            </a:r>
            <a:r>
              <a:rPr lang="en-US" altLang="ja-JP" sz="3600" dirty="0" err="1" smtClean="0">
                <a:latin typeface="Arial" charset="0"/>
                <a:ea typeface="ＭＳ Ｐゴシック" charset="0"/>
                <a:cs typeface="ＭＳ Ｐゴシック" charset="0"/>
              </a:rPr>
              <a:t>OpenMP</a:t>
            </a:r>
            <a:r>
              <a:rPr lang="ja-JP" altLang="en-US" sz="3600" dirty="0" smtClean="0">
                <a:latin typeface="Arial" charset="0"/>
                <a:ea typeface="ＭＳ Ｐゴシック" charset="0"/>
                <a:cs typeface="ＭＳ Ｐゴシック" charset="0"/>
              </a:rPr>
              <a:t>）</a:t>
            </a:r>
            <a:endParaRPr lang="ja-JP" altLang="en-US" sz="3600" dirty="0">
              <a:latin typeface="Arial" charset="0"/>
              <a:ea typeface="ＭＳ Ｐゴシック" charset="0"/>
              <a:cs typeface="ＭＳ Ｐゴシック" charset="0"/>
            </a:endParaRPr>
          </a:p>
        </p:txBody>
      </p:sp>
      <p:sp>
        <p:nvSpPr>
          <p:cNvPr id="116741" name="テキスト ボックス 4"/>
          <p:cNvSpPr txBox="1">
            <a:spLocks noChangeArrowheads="1"/>
          </p:cNvSpPr>
          <p:nvPr/>
        </p:nvSpPr>
        <p:spPr bwMode="auto">
          <a:xfrm>
            <a:off x="539750" y="1916113"/>
            <a:ext cx="1992313"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Real Space Grids</a:t>
            </a:r>
            <a:endParaRPr lang="ja-JP" altLang="en-US" sz="1800"/>
          </a:p>
        </p:txBody>
      </p:sp>
      <p:sp>
        <p:nvSpPr>
          <p:cNvPr id="116742" name="テキスト ボックス 20"/>
          <p:cNvSpPr txBox="1">
            <a:spLocks noChangeArrowheads="1"/>
          </p:cNvSpPr>
          <p:nvPr/>
        </p:nvSpPr>
        <p:spPr bwMode="auto">
          <a:xfrm>
            <a:off x="5183188" y="1885950"/>
            <a:ext cx="1390650"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CPU Space</a:t>
            </a:r>
            <a:endParaRPr lang="ja-JP" altLang="en-US" sz="1800"/>
          </a:p>
        </p:txBody>
      </p:sp>
      <p:grpSp>
        <p:nvGrpSpPr>
          <p:cNvPr id="116743" name="Group 271"/>
          <p:cNvGrpSpPr>
            <a:grpSpLocks noChangeAspect="1"/>
          </p:cNvGrpSpPr>
          <p:nvPr/>
        </p:nvGrpSpPr>
        <p:grpSpPr bwMode="auto">
          <a:xfrm>
            <a:off x="260350" y="4292600"/>
            <a:ext cx="2489200" cy="2347913"/>
            <a:chOff x="3205" y="1375"/>
            <a:chExt cx="2599" cy="2450"/>
          </a:xfrm>
        </p:grpSpPr>
        <p:sp>
          <p:nvSpPr>
            <p:cNvPr id="116745" name="Rectangle 112"/>
            <p:cNvSpPr>
              <a:spLocks noChangeAspect="1" noChangeArrowheads="1"/>
            </p:cNvSpPr>
            <p:nvPr/>
          </p:nvSpPr>
          <p:spPr bwMode="auto">
            <a:xfrm>
              <a:off x="3205" y="1375"/>
              <a:ext cx="2442" cy="2418"/>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46" name="Rectangle 5"/>
            <p:cNvSpPr>
              <a:spLocks noChangeAspect="1" noChangeArrowheads="1"/>
            </p:cNvSpPr>
            <p:nvPr/>
          </p:nvSpPr>
          <p:spPr bwMode="auto">
            <a:xfrm>
              <a:off x="3205" y="1389"/>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47" name="Line 6"/>
            <p:cNvSpPr>
              <a:spLocks noChangeAspect="1" noChangeShapeType="1"/>
            </p:cNvSpPr>
            <p:nvPr/>
          </p:nvSpPr>
          <p:spPr bwMode="auto">
            <a:xfrm>
              <a:off x="3341"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48" name="Line 7"/>
            <p:cNvSpPr>
              <a:spLocks noChangeAspect="1" noChangeShapeType="1"/>
            </p:cNvSpPr>
            <p:nvPr/>
          </p:nvSpPr>
          <p:spPr bwMode="auto">
            <a:xfrm>
              <a:off x="3477"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49" name="Line 8"/>
            <p:cNvSpPr>
              <a:spLocks noChangeAspect="1" noChangeShapeType="1"/>
            </p:cNvSpPr>
            <p:nvPr/>
          </p:nvSpPr>
          <p:spPr bwMode="auto">
            <a:xfrm>
              <a:off x="3620"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50" name="Line 9"/>
            <p:cNvSpPr>
              <a:spLocks noChangeAspect="1" noChangeShapeType="1"/>
            </p:cNvSpPr>
            <p:nvPr/>
          </p:nvSpPr>
          <p:spPr bwMode="auto">
            <a:xfrm>
              <a:off x="3749"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51" name="Line 10"/>
            <p:cNvSpPr>
              <a:spLocks noChangeAspect="1" noChangeShapeType="1"/>
            </p:cNvSpPr>
            <p:nvPr/>
          </p:nvSpPr>
          <p:spPr bwMode="auto">
            <a:xfrm>
              <a:off x="3885"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52" name="Line 11"/>
            <p:cNvSpPr>
              <a:spLocks noChangeAspect="1" noChangeShapeType="1"/>
            </p:cNvSpPr>
            <p:nvPr/>
          </p:nvSpPr>
          <p:spPr bwMode="auto">
            <a:xfrm>
              <a:off x="3205" y="1525"/>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53" name="Line 12"/>
            <p:cNvSpPr>
              <a:spLocks noChangeAspect="1" noChangeShapeType="1"/>
            </p:cNvSpPr>
            <p:nvPr/>
          </p:nvSpPr>
          <p:spPr bwMode="auto">
            <a:xfrm>
              <a:off x="3205" y="166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54" name="Line 13"/>
            <p:cNvSpPr>
              <a:spLocks noChangeAspect="1" noChangeShapeType="1"/>
            </p:cNvSpPr>
            <p:nvPr/>
          </p:nvSpPr>
          <p:spPr bwMode="auto">
            <a:xfrm>
              <a:off x="3205" y="1798"/>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55" name="Line 14"/>
            <p:cNvSpPr>
              <a:spLocks noChangeAspect="1" noChangeShapeType="1"/>
            </p:cNvSpPr>
            <p:nvPr/>
          </p:nvSpPr>
          <p:spPr bwMode="auto">
            <a:xfrm>
              <a:off x="3205" y="193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56" name="Line 15"/>
            <p:cNvSpPr>
              <a:spLocks noChangeAspect="1" noChangeShapeType="1"/>
            </p:cNvSpPr>
            <p:nvPr/>
          </p:nvSpPr>
          <p:spPr bwMode="auto">
            <a:xfrm>
              <a:off x="3205" y="2056"/>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nvGrpSpPr>
            <p:cNvPr id="116757" name="Group 16"/>
            <p:cNvGrpSpPr>
              <a:grpSpLocks noChangeAspect="1"/>
            </p:cNvGrpSpPr>
            <p:nvPr/>
          </p:nvGrpSpPr>
          <p:grpSpPr bwMode="auto">
            <a:xfrm>
              <a:off x="4015" y="1389"/>
              <a:ext cx="816" cy="817"/>
              <a:chOff x="1066" y="935"/>
              <a:chExt cx="816" cy="817"/>
            </a:xfrm>
          </p:grpSpPr>
          <p:sp>
            <p:nvSpPr>
              <p:cNvPr id="116866" name="Rectangle 17"/>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867" name="Line 18"/>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68" name="Line 19"/>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69" name="Line 20"/>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70" name="Line 21"/>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71" name="Line 22"/>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72" name="Line 23"/>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73" name="Line 24"/>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74" name="Line 25"/>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75" name="Line 26"/>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76" name="Line 27"/>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16758" name="Group 28"/>
            <p:cNvGrpSpPr>
              <a:grpSpLocks noChangeAspect="1"/>
            </p:cNvGrpSpPr>
            <p:nvPr/>
          </p:nvGrpSpPr>
          <p:grpSpPr bwMode="auto">
            <a:xfrm>
              <a:off x="4824" y="1389"/>
              <a:ext cx="816" cy="817"/>
              <a:chOff x="1066" y="935"/>
              <a:chExt cx="816" cy="817"/>
            </a:xfrm>
          </p:grpSpPr>
          <p:sp>
            <p:nvSpPr>
              <p:cNvPr id="116855" name="Rectangle 29"/>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856" name="Line 30"/>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57" name="Line 31"/>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58" name="Line 32"/>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59" name="Line 33"/>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60" name="Line 34"/>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61" name="Line 35"/>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62" name="Line 36"/>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63" name="Line 37"/>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64" name="Line 38"/>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65" name="Line 39"/>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16759" name="Group 40"/>
            <p:cNvGrpSpPr>
              <a:grpSpLocks noChangeAspect="1"/>
            </p:cNvGrpSpPr>
            <p:nvPr/>
          </p:nvGrpSpPr>
          <p:grpSpPr bwMode="auto">
            <a:xfrm>
              <a:off x="3205" y="2198"/>
              <a:ext cx="816" cy="817"/>
              <a:chOff x="1066" y="935"/>
              <a:chExt cx="816" cy="817"/>
            </a:xfrm>
          </p:grpSpPr>
          <p:sp>
            <p:nvSpPr>
              <p:cNvPr id="116844" name="Rectangle 41"/>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845" name="Line 42"/>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46" name="Line 43"/>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47" name="Line 44"/>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48" name="Line 45"/>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49" name="Line 46"/>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50" name="Line 47"/>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51" name="Line 48"/>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52" name="Line 49"/>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53" name="Line 50"/>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54" name="Line 51"/>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16760" name="Group 52"/>
            <p:cNvGrpSpPr>
              <a:grpSpLocks noChangeAspect="1"/>
            </p:cNvGrpSpPr>
            <p:nvPr/>
          </p:nvGrpSpPr>
          <p:grpSpPr bwMode="auto">
            <a:xfrm>
              <a:off x="4014" y="2198"/>
              <a:ext cx="816" cy="817"/>
              <a:chOff x="1066" y="935"/>
              <a:chExt cx="816" cy="817"/>
            </a:xfrm>
          </p:grpSpPr>
          <p:sp>
            <p:nvSpPr>
              <p:cNvPr id="116833" name="Rectangle 53"/>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834" name="Line 54"/>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35" name="Line 55"/>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36" name="Line 56"/>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37" name="Line 57"/>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38" name="Line 58"/>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39" name="Line 59"/>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40" name="Line 60"/>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41" name="Line 61"/>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42" name="Line 62"/>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43" name="Line 63"/>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16761" name="Group 64"/>
            <p:cNvGrpSpPr>
              <a:grpSpLocks noChangeAspect="1"/>
            </p:cNvGrpSpPr>
            <p:nvPr/>
          </p:nvGrpSpPr>
          <p:grpSpPr bwMode="auto">
            <a:xfrm>
              <a:off x="4824" y="2199"/>
              <a:ext cx="816" cy="817"/>
              <a:chOff x="1066" y="935"/>
              <a:chExt cx="816" cy="817"/>
            </a:xfrm>
          </p:grpSpPr>
          <p:sp>
            <p:nvSpPr>
              <p:cNvPr id="116822" name="Rectangle 65"/>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823" name="Line 66"/>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24" name="Line 67"/>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25" name="Line 68"/>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26" name="Line 69"/>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27" name="Line 70"/>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28" name="Line 71"/>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29" name="Line 72"/>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30" name="Line 73"/>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31" name="Line 74"/>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32" name="Line 75"/>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16762" name="Group 76"/>
            <p:cNvGrpSpPr>
              <a:grpSpLocks noChangeAspect="1"/>
            </p:cNvGrpSpPr>
            <p:nvPr/>
          </p:nvGrpSpPr>
          <p:grpSpPr bwMode="auto">
            <a:xfrm>
              <a:off x="3205" y="3008"/>
              <a:ext cx="816" cy="817"/>
              <a:chOff x="1066" y="935"/>
              <a:chExt cx="816" cy="817"/>
            </a:xfrm>
          </p:grpSpPr>
          <p:sp>
            <p:nvSpPr>
              <p:cNvPr id="116811" name="Rectangle 77"/>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812" name="Line 78"/>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13" name="Line 79"/>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14" name="Line 80"/>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15" name="Line 81"/>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16" name="Line 82"/>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17" name="Line 83"/>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18" name="Line 84"/>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19" name="Line 85"/>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20" name="Line 86"/>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21" name="Line 87"/>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16763" name="Group 88"/>
            <p:cNvGrpSpPr>
              <a:grpSpLocks noChangeAspect="1"/>
            </p:cNvGrpSpPr>
            <p:nvPr/>
          </p:nvGrpSpPr>
          <p:grpSpPr bwMode="auto">
            <a:xfrm>
              <a:off x="4008" y="3005"/>
              <a:ext cx="816" cy="817"/>
              <a:chOff x="1066" y="935"/>
              <a:chExt cx="816" cy="817"/>
            </a:xfrm>
          </p:grpSpPr>
          <p:sp>
            <p:nvSpPr>
              <p:cNvPr id="116800" name="Rectangle 89"/>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801" name="Line 90"/>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02" name="Line 91"/>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03" name="Line 92"/>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04" name="Line 93"/>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05" name="Line 94"/>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06" name="Line 95"/>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07" name="Line 96"/>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08" name="Line 97"/>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09" name="Line 98"/>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810" name="Line 99"/>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16764" name="Group 100"/>
            <p:cNvGrpSpPr>
              <a:grpSpLocks noChangeAspect="1"/>
            </p:cNvGrpSpPr>
            <p:nvPr/>
          </p:nvGrpSpPr>
          <p:grpSpPr bwMode="auto">
            <a:xfrm>
              <a:off x="4824" y="3001"/>
              <a:ext cx="816" cy="817"/>
              <a:chOff x="1066" y="935"/>
              <a:chExt cx="816" cy="817"/>
            </a:xfrm>
          </p:grpSpPr>
          <p:sp>
            <p:nvSpPr>
              <p:cNvPr id="116789" name="Rectangle 101"/>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90" name="Line 102"/>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91" name="Line 103"/>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92" name="Line 104"/>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93" name="Line 105"/>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94" name="Line 106"/>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95" name="Line 107"/>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96" name="Line 108"/>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97" name="Line 109"/>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98" name="Line 110"/>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6799" name="Line 111"/>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116765" name="Text Box 121"/>
            <p:cNvSpPr txBox="1">
              <a:spLocks noChangeAspect="1" noChangeArrowheads="1"/>
            </p:cNvSpPr>
            <p:nvPr/>
          </p:nvSpPr>
          <p:spPr bwMode="auto">
            <a:xfrm>
              <a:off x="3254" y="3030"/>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CPU0</a:t>
              </a:r>
            </a:p>
          </p:txBody>
        </p:sp>
        <p:sp>
          <p:nvSpPr>
            <p:cNvPr id="116766" name="Oval 122"/>
            <p:cNvSpPr>
              <a:spLocks noChangeAspect="1" noChangeArrowheads="1"/>
            </p:cNvSpPr>
            <p:nvPr/>
          </p:nvSpPr>
          <p:spPr bwMode="auto">
            <a:xfrm>
              <a:off x="4663" y="2028"/>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67" name="Oval 123"/>
            <p:cNvSpPr>
              <a:spLocks noChangeAspect="1" noChangeArrowheads="1"/>
            </p:cNvSpPr>
            <p:nvPr/>
          </p:nvSpPr>
          <p:spPr bwMode="auto">
            <a:xfrm>
              <a:off x="4792" y="2028"/>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68" name="Oval 124"/>
            <p:cNvSpPr>
              <a:spLocks noChangeAspect="1" noChangeArrowheads="1"/>
            </p:cNvSpPr>
            <p:nvPr/>
          </p:nvSpPr>
          <p:spPr bwMode="auto">
            <a:xfrm>
              <a:off x="4928" y="2028"/>
              <a:ext cx="68" cy="68"/>
            </a:xfrm>
            <a:prstGeom prst="ellipse">
              <a:avLst/>
            </a:prstGeom>
            <a:solidFill>
              <a:srgbClr val="FF0000"/>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69" name="Oval 123"/>
            <p:cNvSpPr>
              <a:spLocks noChangeAspect="1" noChangeArrowheads="1"/>
            </p:cNvSpPr>
            <p:nvPr/>
          </p:nvSpPr>
          <p:spPr bwMode="auto">
            <a:xfrm>
              <a:off x="4928" y="1893"/>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0" name="Oval 123"/>
            <p:cNvSpPr>
              <a:spLocks noChangeAspect="1" noChangeArrowheads="1"/>
            </p:cNvSpPr>
            <p:nvPr/>
          </p:nvSpPr>
          <p:spPr bwMode="auto">
            <a:xfrm>
              <a:off x="4928" y="1756"/>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1" name="Oval 123"/>
            <p:cNvSpPr>
              <a:spLocks noChangeAspect="1" noChangeArrowheads="1"/>
            </p:cNvSpPr>
            <p:nvPr/>
          </p:nvSpPr>
          <p:spPr bwMode="auto">
            <a:xfrm>
              <a:off x="4928" y="2165"/>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2" name="Oval 123"/>
            <p:cNvSpPr>
              <a:spLocks noChangeAspect="1" noChangeArrowheads="1"/>
            </p:cNvSpPr>
            <p:nvPr/>
          </p:nvSpPr>
          <p:spPr bwMode="auto">
            <a:xfrm>
              <a:off x="4930" y="2300"/>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3" name="Oval 123"/>
            <p:cNvSpPr>
              <a:spLocks noChangeAspect="1" noChangeArrowheads="1"/>
            </p:cNvSpPr>
            <p:nvPr/>
          </p:nvSpPr>
          <p:spPr bwMode="auto">
            <a:xfrm>
              <a:off x="4930" y="2437"/>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4" name="Oval 123"/>
            <p:cNvSpPr>
              <a:spLocks noChangeAspect="1" noChangeArrowheads="1"/>
            </p:cNvSpPr>
            <p:nvPr/>
          </p:nvSpPr>
          <p:spPr bwMode="auto">
            <a:xfrm>
              <a:off x="5064" y="2029"/>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5" name="Oval 123"/>
            <p:cNvSpPr>
              <a:spLocks noChangeAspect="1" noChangeArrowheads="1"/>
            </p:cNvSpPr>
            <p:nvPr/>
          </p:nvSpPr>
          <p:spPr bwMode="auto">
            <a:xfrm>
              <a:off x="5203" y="2029"/>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6" name="Oval 123"/>
            <p:cNvSpPr>
              <a:spLocks noChangeAspect="1" noChangeArrowheads="1"/>
            </p:cNvSpPr>
            <p:nvPr/>
          </p:nvSpPr>
          <p:spPr bwMode="auto">
            <a:xfrm>
              <a:off x="5339" y="2029"/>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7" name="Oval 123"/>
            <p:cNvSpPr>
              <a:spLocks noChangeAspect="1" noChangeArrowheads="1"/>
            </p:cNvSpPr>
            <p:nvPr/>
          </p:nvSpPr>
          <p:spPr bwMode="auto">
            <a:xfrm>
              <a:off x="4928" y="1618"/>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8" name="Oval 123"/>
            <p:cNvSpPr>
              <a:spLocks noChangeAspect="1" noChangeArrowheads="1"/>
            </p:cNvSpPr>
            <p:nvPr/>
          </p:nvSpPr>
          <p:spPr bwMode="auto">
            <a:xfrm>
              <a:off x="4522" y="2029"/>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16779" name="Text Box 121"/>
            <p:cNvSpPr txBox="1">
              <a:spLocks noChangeAspect="1" noChangeArrowheads="1"/>
            </p:cNvSpPr>
            <p:nvPr/>
          </p:nvSpPr>
          <p:spPr bwMode="auto">
            <a:xfrm>
              <a:off x="5201" y="1422"/>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CPU8</a:t>
              </a:r>
            </a:p>
          </p:txBody>
        </p:sp>
        <p:sp>
          <p:nvSpPr>
            <p:cNvPr id="116780" name="Text Box 121"/>
            <p:cNvSpPr txBox="1">
              <a:spLocks noChangeAspect="1" noChangeArrowheads="1"/>
            </p:cNvSpPr>
            <p:nvPr/>
          </p:nvSpPr>
          <p:spPr bwMode="auto">
            <a:xfrm>
              <a:off x="4046" y="1422"/>
              <a:ext cx="608"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CPU7</a:t>
              </a:r>
            </a:p>
          </p:txBody>
        </p:sp>
        <p:sp>
          <p:nvSpPr>
            <p:cNvPr id="116781" name="Text Box 121"/>
            <p:cNvSpPr txBox="1">
              <a:spLocks noChangeAspect="1" noChangeArrowheads="1"/>
            </p:cNvSpPr>
            <p:nvPr/>
          </p:nvSpPr>
          <p:spPr bwMode="auto">
            <a:xfrm>
              <a:off x="3237" y="1426"/>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CPU6</a:t>
              </a:r>
            </a:p>
          </p:txBody>
        </p:sp>
        <p:sp>
          <p:nvSpPr>
            <p:cNvPr id="116782" name="Text Box 121"/>
            <p:cNvSpPr txBox="1">
              <a:spLocks noChangeAspect="1" noChangeArrowheads="1"/>
            </p:cNvSpPr>
            <p:nvPr/>
          </p:nvSpPr>
          <p:spPr bwMode="auto">
            <a:xfrm>
              <a:off x="5201" y="2238"/>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CPU5</a:t>
              </a:r>
            </a:p>
          </p:txBody>
        </p:sp>
        <p:sp>
          <p:nvSpPr>
            <p:cNvPr id="116783" name="Text Box 121"/>
            <p:cNvSpPr txBox="1">
              <a:spLocks noChangeAspect="1" noChangeArrowheads="1"/>
            </p:cNvSpPr>
            <p:nvPr/>
          </p:nvSpPr>
          <p:spPr bwMode="auto">
            <a:xfrm>
              <a:off x="4041" y="2231"/>
              <a:ext cx="608"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CPU4</a:t>
              </a:r>
            </a:p>
          </p:txBody>
        </p:sp>
        <p:sp>
          <p:nvSpPr>
            <p:cNvPr id="116784" name="Text Box 121"/>
            <p:cNvSpPr txBox="1">
              <a:spLocks noChangeAspect="1" noChangeArrowheads="1"/>
            </p:cNvSpPr>
            <p:nvPr/>
          </p:nvSpPr>
          <p:spPr bwMode="auto">
            <a:xfrm>
              <a:off x="3256" y="2231"/>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CPU3</a:t>
              </a:r>
            </a:p>
          </p:txBody>
        </p:sp>
        <p:sp>
          <p:nvSpPr>
            <p:cNvPr id="116785" name="Text Box 121"/>
            <p:cNvSpPr txBox="1">
              <a:spLocks noChangeAspect="1" noChangeArrowheads="1"/>
            </p:cNvSpPr>
            <p:nvPr/>
          </p:nvSpPr>
          <p:spPr bwMode="auto">
            <a:xfrm>
              <a:off x="4861" y="3049"/>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CPU2</a:t>
              </a:r>
            </a:p>
          </p:txBody>
        </p:sp>
        <p:sp>
          <p:nvSpPr>
            <p:cNvPr id="116786" name="Text Box 121"/>
            <p:cNvSpPr txBox="1">
              <a:spLocks noChangeAspect="1" noChangeArrowheads="1"/>
            </p:cNvSpPr>
            <p:nvPr/>
          </p:nvSpPr>
          <p:spPr bwMode="auto">
            <a:xfrm>
              <a:off x="4046" y="3049"/>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CPU1</a:t>
              </a:r>
            </a:p>
          </p:txBody>
        </p:sp>
        <p:sp>
          <p:nvSpPr>
            <p:cNvPr id="116787" name="Oval 162"/>
            <p:cNvSpPr>
              <a:spLocks noChangeAspect="1" noChangeArrowheads="1"/>
            </p:cNvSpPr>
            <p:nvPr/>
          </p:nvSpPr>
          <p:spPr bwMode="auto">
            <a:xfrm>
              <a:off x="4468" y="1933"/>
              <a:ext cx="454" cy="227"/>
            </a:xfrm>
            <a:prstGeom prst="ellipse">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116788" name="Oval 163"/>
            <p:cNvSpPr>
              <a:spLocks noChangeAspect="1" noChangeArrowheads="1"/>
            </p:cNvSpPr>
            <p:nvPr/>
          </p:nvSpPr>
          <p:spPr bwMode="auto">
            <a:xfrm rot="-5400000">
              <a:off x="4717" y="2228"/>
              <a:ext cx="454" cy="227"/>
            </a:xfrm>
            <a:prstGeom prst="ellipse">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ja-JP" altLang="en-US">
                <a:latin typeface="HGS創英角ﾎﾟｯﾌﾟ体" charset="0"/>
                <a:ea typeface="HGS創英角ﾎﾟｯﾌﾟ体" charset="0"/>
                <a:cs typeface="HGS創英角ﾎﾟｯﾌﾟ体" charset="0"/>
              </a:endParaRPr>
            </a:p>
          </p:txBody>
        </p:sp>
      </p:grpSp>
      <p:sp>
        <p:nvSpPr>
          <p:cNvPr id="116744" name="テキスト ボックス 2"/>
          <p:cNvSpPr txBox="1">
            <a:spLocks noChangeArrowheads="1"/>
          </p:cNvSpPr>
          <p:nvPr/>
        </p:nvSpPr>
        <p:spPr bwMode="auto">
          <a:xfrm>
            <a:off x="3203575" y="4292600"/>
            <a:ext cx="573563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kumimoji="1" sz="2400">
                <a:solidFill>
                  <a:schemeClr val="tx1"/>
                </a:solidFill>
                <a:latin typeface="Arial" charset="0"/>
                <a:ea typeface="ＭＳ Ｐゴシック" charset="0"/>
                <a:cs typeface="ＭＳ Ｐゴシック" charset="0"/>
              </a:defRPr>
            </a:lvl1pPr>
            <a:lvl2pPr>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buFont typeface="Wingdings" charset="0"/>
              <a:buChar char="u"/>
            </a:pPr>
            <a:r>
              <a:rPr lang="en-US" altLang="ja-JP" sz="1800">
                <a:solidFill>
                  <a:srgbClr val="3366FF"/>
                </a:solidFill>
              </a:rPr>
              <a:t>MPI ( Message-Passing Interface ) library</a:t>
            </a:r>
          </a:p>
          <a:p>
            <a:pPr lvl="1"/>
            <a:r>
              <a:rPr lang="en-US" altLang="ja-JP" sz="1800"/>
              <a:t>MPI_ISEND, MPI_IRECV → </a:t>
            </a:r>
            <a:r>
              <a:rPr lang="en-US" altLang="ja-JP" sz="1800">
                <a:solidFill>
                  <a:srgbClr val="CC3300"/>
                </a:solidFill>
              </a:rPr>
              <a:t>finite-difference </a:t>
            </a:r>
            <a:r>
              <a:rPr lang="en-US" altLang="ja-JP" sz="1800"/>
              <a:t>calc.</a:t>
            </a:r>
          </a:p>
          <a:p>
            <a:r>
              <a:rPr lang="en-US" altLang="ja-JP" sz="1800"/>
              <a:t>        MPI_ALLREDUCE → </a:t>
            </a:r>
            <a:r>
              <a:rPr lang="en-US" altLang="ja-JP" sz="1800">
                <a:solidFill>
                  <a:srgbClr val="CC3300"/>
                </a:solidFill>
              </a:rPr>
              <a:t>global summation</a:t>
            </a:r>
          </a:p>
          <a:p>
            <a:pPr>
              <a:buFont typeface="Wingdings" charset="0"/>
              <a:buChar char="u"/>
            </a:pPr>
            <a:endParaRPr lang="en-US" altLang="ja-JP" sz="1800"/>
          </a:p>
          <a:p>
            <a:pPr>
              <a:buFont typeface="Wingdings" charset="0"/>
              <a:buChar char="u"/>
            </a:pPr>
            <a:r>
              <a:rPr lang="en-US" altLang="ja-JP" sz="1800">
                <a:solidFill>
                  <a:srgbClr val="3366FF"/>
                </a:solidFill>
              </a:rPr>
              <a:t>OpenMP</a:t>
            </a:r>
          </a:p>
          <a:p>
            <a:pPr lvl="1"/>
            <a:r>
              <a:rPr lang="en-US" altLang="ja-JP" sz="1800"/>
              <a:t>Further grid parallelization (within each node)</a:t>
            </a:r>
          </a:p>
          <a:p>
            <a:pPr lvl="1"/>
            <a:r>
              <a:rPr lang="en-US" altLang="ja-JP" sz="1800"/>
              <a:t>is performed by multi-thread parallel</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p:cNvSpPr/>
          <p:nvPr/>
        </p:nvSpPr>
        <p:spPr>
          <a:xfrm>
            <a:off x="263525" y="3789363"/>
            <a:ext cx="8602663" cy="2808287"/>
          </a:xfrm>
          <a:prstGeom prst="roundRect">
            <a:avLst>
              <a:gd name="adj" fmla="val 6606"/>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4" name="角丸四角形 3"/>
          <p:cNvSpPr/>
          <p:nvPr/>
        </p:nvSpPr>
        <p:spPr>
          <a:xfrm>
            <a:off x="357188" y="4149725"/>
            <a:ext cx="4176712" cy="2414588"/>
          </a:xfrm>
          <a:prstGeom prst="roundRect">
            <a:avLst>
              <a:gd name="adj" fmla="val 921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8" name="角丸四角形 37"/>
          <p:cNvSpPr/>
          <p:nvPr/>
        </p:nvSpPr>
        <p:spPr>
          <a:xfrm>
            <a:off x="2517775" y="4621213"/>
            <a:ext cx="1944688" cy="1831975"/>
          </a:xfrm>
          <a:prstGeom prst="roundRect">
            <a:avLst>
              <a:gd name="adj" fmla="val 8035"/>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 name="タイトル 1"/>
          <p:cNvSpPr>
            <a:spLocks noGrp="1"/>
          </p:cNvSpPr>
          <p:nvPr>
            <p:ph type="title"/>
          </p:nvPr>
        </p:nvSpPr>
        <p:spPr/>
        <p:txBody>
          <a:bodyPr/>
          <a:lstStyle/>
          <a:p>
            <a:pPr>
              <a:defRPr/>
            </a:pPr>
            <a:r>
              <a:rPr lang="en-US" altLang="ja-JP" sz="3600" dirty="0" smtClean="0"/>
              <a:t>Grid, band, k, spin Parallelization</a:t>
            </a:r>
            <a:endParaRPr lang="ja-JP" altLang="en-US" sz="3600" dirty="0"/>
          </a:p>
        </p:txBody>
      </p:sp>
      <p:sp>
        <p:nvSpPr>
          <p:cNvPr id="3" name="テキスト ボックス 2"/>
          <p:cNvSpPr txBox="1"/>
          <p:nvPr/>
        </p:nvSpPr>
        <p:spPr>
          <a:xfrm>
            <a:off x="250825" y="1196975"/>
            <a:ext cx="5386388" cy="1754188"/>
          </a:xfrm>
          <a:prstGeom prst="rect">
            <a:avLst/>
          </a:prstGeom>
          <a:noFill/>
        </p:spPr>
        <p:txBody>
          <a:bodyPr wrap="none">
            <a:spAutoFit/>
          </a:bodyPr>
          <a:lstStyle/>
          <a:p>
            <a:pPr marL="285750" indent="-285750">
              <a:buFont typeface="Wingdings" charset="2"/>
              <a:buChar char="u"/>
              <a:defRPr/>
            </a:pPr>
            <a:r>
              <a:rPr lang="en-US" altLang="ja-JP" dirty="0">
                <a:solidFill>
                  <a:srgbClr val="3366FF"/>
                </a:solidFill>
              </a:rPr>
              <a:t>MPI ( Message-Passing Interface ) library</a:t>
            </a:r>
          </a:p>
          <a:p>
            <a:pPr lvl="1">
              <a:defRPr/>
            </a:pPr>
            <a:r>
              <a:rPr lang="en-US" altLang="ja-JP" dirty="0"/>
              <a:t>MPI_ISEND, MPI_IRECV → </a:t>
            </a:r>
            <a:r>
              <a:rPr lang="en-US" altLang="ja-JP" dirty="0">
                <a:solidFill>
                  <a:srgbClr val="CC3300"/>
                </a:solidFill>
              </a:rPr>
              <a:t>finite-difference </a:t>
            </a:r>
            <a:r>
              <a:rPr lang="en-US" altLang="ja-JP" dirty="0"/>
              <a:t>calc.</a:t>
            </a:r>
          </a:p>
          <a:p>
            <a:pPr>
              <a:defRPr/>
            </a:pPr>
            <a:r>
              <a:rPr lang="en-US" altLang="ja-JP" dirty="0"/>
              <a:t>        MPI_ALLREDUCE → </a:t>
            </a:r>
            <a:r>
              <a:rPr lang="en-US" altLang="ja-JP" dirty="0">
                <a:solidFill>
                  <a:srgbClr val="CC3300"/>
                </a:solidFill>
              </a:rPr>
              <a:t>global summation</a:t>
            </a:r>
            <a:endParaRPr lang="en-US" altLang="ja-JP" dirty="0"/>
          </a:p>
          <a:p>
            <a:pPr marL="285750" indent="-285750">
              <a:buFont typeface="Wingdings" charset="2"/>
              <a:buChar char="u"/>
              <a:defRPr/>
            </a:pPr>
            <a:r>
              <a:rPr lang="en-US" altLang="ja-JP" dirty="0" err="1">
                <a:solidFill>
                  <a:srgbClr val="3366FF"/>
                </a:solidFill>
              </a:rPr>
              <a:t>OpenMP</a:t>
            </a:r>
            <a:endParaRPr lang="en-US" altLang="ja-JP" dirty="0">
              <a:solidFill>
                <a:srgbClr val="3366FF"/>
              </a:solidFill>
            </a:endParaRPr>
          </a:p>
          <a:p>
            <a:pPr lvl="1">
              <a:defRPr/>
            </a:pPr>
            <a:r>
              <a:rPr lang="en-US" altLang="ja-JP" dirty="0"/>
              <a:t>Further grid parallelization (within each CPU)</a:t>
            </a:r>
          </a:p>
          <a:p>
            <a:pPr lvl="1">
              <a:defRPr/>
            </a:pPr>
            <a:r>
              <a:rPr lang="en-US" altLang="ja-JP" dirty="0"/>
              <a:t>is performed by thread parallelization</a:t>
            </a:r>
          </a:p>
        </p:txBody>
      </p:sp>
      <p:sp>
        <p:nvSpPr>
          <p:cNvPr id="7" name="角丸四角形 6"/>
          <p:cNvSpPr/>
          <p:nvPr/>
        </p:nvSpPr>
        <p:spPr>
          <a:xfrm>
            <a:off x="409575" y="4633913"/>
            <a:ext cx="1944688" cy="1833562"/>
          </a:xfrm>
          <a:prstGeom prst="roundRect">
            <a:avLst>
              <a:gd name="adj" fmla="val 8035"/>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0839" name="テキスト ボックス 4"/>
          <p:cNvSpPr txBox="1">
            <a:spLocks noChangeArrowheads="1"/>
          </p:cNvSpPr>
          <p:nvPr/>
        </p:nvSpPr>
        <p:spPr bwMode="auto">
          <a:xfrm>
            <a:off x="569913" y="5153025"/>
            <a:ext cx="790575"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Grid0</a:t>
            </a:r>
          </a:p>
          <a:p>
            <a:pPr algn="ctr"/>
            <a:r>
              <a:rPr lang="en-US" altLang="ja-JP" sz="1600"/>
              <a:t>(CPU0)</a:t>
            </a:r>
            <a:endParaRPr lang="ja-JP" altLang="en-US" sz="1600"/>
          </a:p>
        </p:txBody>
      </p:sp>
      <p:sp>
        <p:nvSpPr>
          <p:cNvPr id="120840" name="テキスト ボックス 11"/>
          <p:cNvSpPr txBox="1">
            <a:spLocks noChangeArrowheads="1"/>
          </p:cNvSpPr>
          <p:nvPr/>
        </p:nvSpPr>
        <p:spPr bwMode="auto">
          <a:xfrm>
            <a:off x="560388" y="5786438"/>
            <a:ext cx="790575"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Grid1</a:t>
            </a:r>
          </a:p>
          <a:p>
            <a:pPr algn="ctr"/>
            <a:r>
              <a:rPr lang="en-US" altLang="ja-JP" sz="1600"/>
              <a:t>(CPU1)</a:t>
            </a:r>
            <a:endParaRPr lang="ja-JP" altLang="en-US" sz="1600"/>
          </a:p>
        </p:txBody>
      </p:sp>
      <p:sp>
        <p:nvSpPr>
          <p:cNvPr id="120841" name="テキスト ボックス 19"/>
          <p:cNvSpPr txBox="1">
            <a:spLocks noChangeArrowheads="1"/>
          </p:cNvSpPr>
          <p:nvPr/>
        </p:nvSpPr>
        <p:spPr bwMode="auto">
          <a:xfrm>
            <a:off x="1423988" y="5153025"/>
            <a:ext cx="790575"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Grid2</a:t>
            </a:r>
          </a:p>
          <a:p>
            <a:pPr algn="ctr"/>
            <a:r>
              <a:rPr lang="en-US" altLang="ja-JP" sz="1600"/>
              <a:t>(CPU2)</a:t>
            </a:r>
            <a:endParaRPr lang="ja-JP" altLang="en-US" sz="1600"/>
          </a:p>
        </p:txBody>
      </p:sp>
      <p:sp>
        <p:nvSpPr>
          <p:cNvPr id="120842" name="テキスト ボックス 20"/>
          <p:cNvSpPr txBox="1">
            <a:spLocks noChangeArrowheads="1"/>
          </p:cNvSpPr>
          <p:nvPr/>
        </p:nvSpPr>
        <p:spPr bwMode="auto">
          <a:xfrm>
            <a:off x="1423988" y="5786438"/>
            <a:ext cx="790575"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Grid3</a:t>
            </a:r>
          </a:p>
          <a:p>
            <a:pPr algn="ctr"/>
            <a:r>
              <a:rPr lang="en-US" altLang="ja-JP" sz="1600"/>
              <a:t>(CPU3)</a:t>
            </a:r>
            <a:endParaRPr lang="ja-JP" altLang="en-US" sz="1600"/>
          </a:p>
        </p:txBody>
      </p:sp>
      <p:sp>
        <p:nvSpPr>
          <p:cNvPr id="120843" name="テキスト ボックス 22"/>
          <p:cNvSpPr txBox="1">
            <a:spLocks noChangeArrowheads="1"/>
          </p:cNvSpPr>
          <p:nvPr/>
        </p:nvSpPr>
        <p:spPr bwMode="auto">
          <a:xfrm>
            <a:off x="2657475" y="5130800"/>
            <a:ext cx="790575"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Grid0</a:t>
            </a:r>
          </a:p>
          <a:p>
            <a:pPr algn="ctr"/>
            <a:r>
              <a:rPr lang="en-US" altLang="ja-JP" sz="1600"/>
              <a:t>(CPU4)</a:t>
            </a:r>
            <a:endParaRPr lang="ja-JP" altLang="en-US" sz="1600"/>
          </a:p>
        </p:txBody>
      </p:sp>
      <p:sp>
        <p:nvSpPr>
          <p:cNvPr id="120844" name="テキスト ボックス 23"/>
          <p:cNvSpPr txBox="1">
            <a:spLocks noChangeArrowheads="1"/>
          </p:cNvSpPr>
          <p:nvPr/>
        </p:nvSpPr>
        <p:spPr bwMode="auto">
          <a:xfrm>
            <a:off x="2641600" y="5767388"/>
            <a:ext cx="790575"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Grid1</a:t>
            </a:r>
          </a:p>
          <a:p>
            <a:pPr algn="ctr"/>
            <a:r>
              <a:rPr lang="en-US" altLang="ja-JP" sz="1600"/>
              <a:t>(CPU5)</a:t>
            </a:r>
            <a:endParaRPr lang="ja-JP" altLang="en-US" sz="1600"/>
          </a:p>
        </p:txBody>
      </p:sp>
      <p:sp>
        <p:nvSpPr>
          <p:cNvPr id="120845" name="テキスト ボックス 24"/>
          <p:cNvSpPr txBox="1">
            <a:spLocks noChangeArrowheads="1"/>
          </p:cNvSpPr>
          <p:nvPr/>
        </p:nvSpPr>
        <p:spPr bwMode="auto">
          <a:xfrm>
            <a:off x="3511550" y="5130800"/>
            <a:ext cx="790575"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Grid2</a:t>
            </a:r>
          </a:p>
          <a:p>
            <a:pPr algn="ctr"/>
            <a:r>
              <a:rPr lang="en-US" altLang="ja-JP" sz="1600"/>
              <a:t>(CPU6)</a:t>
            </a:r>
            <a:endParaRPr lang="ja-JP" altLang="en-US" sz="1600"/>
          </a:p>
        </p:txBody>
      </p:sp>
      <p:sp>
        <p:nvSpPr>
          <p:cNvPr id="120846" name="テキスト ボックス 25"/>
          <p:cNvSpPr txBox="1">
            <a:spLocks noChangeArrowheads="1"/>
          </p:cNvSpPr>
          <p:nvPr/>
        </p:nvSpPr>
        <p:spPr bwMode="auto">
          <a:xfrm>
            <a:off x="3511550" y="5767388"/>
            <a:ext cx="790575"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Grid3</a:t>
            </a:r>
          </a:p>
          <a:p>
            <a:pPr algn="ctr"/>
            <a:r>
              <a:rPr lang="en-US" altLang="ja-JP" sz="1600"/>
              <a:t>(CPU7)</a:t>
            </a:r>
            <a:endParaRPr lang="ja-JP" altLang="en-US" sz="1600"/>
          </a:p>
        </p:txBody>
      </p:sp>
      <p:sp>
        <p:nvSpPr>
          <p:cNvPr id="120847" name="テキスト ボックス 5"/>
          <p:cNvSpPr txBox="1">
            <a:spLocks noChangeArrowheads="1"/>
          </p:cNvSpPr>
          <p:nvPr/>
        </p:nvSpPr>
        <p:spPr bwMode="auto">
          <a:xfrm>
            <a:off x="896938" y="4710113"/>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b="1" i="1">
                <a:solidFill>
                  <a:srgbClr val="800000"/>
                </a:solidFill>
              </a:rPr>
              <a:t>Orbital1</a:t>
            </a:r>
            <a:endParaRPr lang="ja-JP" altLang="en-US" sz="1800" b="1" i="1">
              <a:solidFill>
                <a:srgbClr val="800000"/>
              </a:solidFill>
            </a:endParaRPr>
          </a:p>
        </p:txBody>
      </p:sp>
      <p:sp>
        <p:nvSpPr>
          <p:cNvPr id="120848" name="テキスト ボックス 38"/>
          <p:cNvSpPr txBox="1">
            <a:spLocks noChangeArrowheads="1"/>
          </p:cNvSpPr>
          <p:nvPr/>
        </p:nvSpPr>
        <p:spPr bwMode="auto">
          <a:xfrm>
            <a:off x="2994025" y="4692650"/>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b="1" i="1">
                <a:solidFill>
                  <a:srgbClr val="800000"/>
                </a:solidFill>
              </a:rPr>
              <a:t>Orbital2</a:t>
            </a:r>
            <a:endParaRPr lang="ja-JP" altLang="en-US" sz="1800" b="1" i="1">
              <a:solidFill>
                <a:srgbClr val="800000"/>
              </a:solidFill>
            </a:endParaRPr>
          </a:p>
        </p:txBody>
      </p:sp>
      <p:sp>
        <p:nvSpPr>
          <p:cNvPr id="19" name="角丸四角形 18"/>
          <p:cNvSpPr/>
          <p:nvPr/>
        </p:nvSpPr>
        <p:spPr>
          <a:xfrm>
            <a:off x="4605338" y="4149725"/>
            <a:ext cx="4176712" cy="2414588"/>
          </a:xfrm>
          <a:prstGeom prst="roundRect">
            <a:avLst>
              <a:gd name="adj" fmla="val 921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2" name="角丸四角形 21"/>
          <p:cNvSpPr/>
          <p:nvPr/>
        </p:nvSpPr>
        <p:spPr>
          <a:xfrm>
            <a:off x="6765925" y="4621213"/>
            <a:ext cx="1944688" cy="1831975"/>
          </a:xfrm>
          <a:prstGeom prst="roundRect">
            <a:avLst>
              <a:gd name="adj" fmla="val 8035"/>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7" name="角丸四角形 26"/>
          <p:cNvSpPr/>
          <p:nvPr/>
        </p:nvSpPr>
        <p:spPr>
          <a:xfrm>
            <a:off x="4659313" y="4633913"/>
            <a:ext cx="1943100" cy="1833562"/>
          </a:xfrm>
          <a:prstGeom prst="roundRect">
            <a:avLst>
              <a:gd name="adj" fmla="val 8035"/>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0852" name="テキスト ボックス 27"/>
          <p:cNvSpPr txBox="1">
            <a:spLocks noChangeArrowheads="1"/>
          </p:cNvSpPr>
          <p:nvPr/>
        </p:nvSpPr>
        <p:spPr bwMode="auto">
          <a:xfrm>
            <a:off x="4760913" y="5153025"/>
            <a:ext cx="788987"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Grid0</a:t>
            </a:r>
          </a:p>
          <a:p>
            <a:pPr algn="ctr"/>
            <a:r>
              <a:rPr lang="en-US" altLang="ja-JP" sz="1600"/>
              <a:t>(CPU8)</a:t>
            </a:r>
            <a:endParaRPr lang="ja-JP" altLang="en-US" sz="1600"/>
          </a:p>
        </p:txBody>
      </p:sp>
      <p:sp>
        <p:nvSpPr>
          <p:cNvPr id="120853" name="テキスト ボックス 28"/>
          <p:cNvSpPr txBox="1">
            <a:spLocks noChangeArrowheads="1"/>
          </p:cNvSpPr>
          <p:nvPr/>
        </p:nvSpPr>
        <p:spPr bwMode="auto">
          <a:xfrm>
            <a:off x="4749800" y="5786438"/>
            <a:ext cx="788988"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Grid1</a:t>
            </a:r>
          </a:p>
          <a:p>
            <a:pPr algn="ctr"/>
            <a:r>
              <a:rPr lang="en-US" altLang="ja-JP" sz="1600"/>
              <a:t>(CPU9)</a:t>
            </a:r>
            <a:endParaRPr lang="ja-JP" altLang="en-US" sz="1600"/>
          </a:p>
        </p:txBody>
      </p:sp>
      <p:sp>
        <p:nvSpPr>
          <p:cNvPr id="120854" name="テキスト ボックス 29"/>
          <p:cNvSpPr txBox="1">
            <a:spLocks noChangeArrowheads="1"/>
          </p:cNvSpPr>
          <p:nvPr/>
        </p:nvSpPr>
        <p:spPr bwMode="auto">
          <a:xfrm>
            <a:off x="5583238" y="5153025"/>
            <a:ext cx="908050"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Grid2</a:t>
            </a:r>
          </a:p>
          <a:p>
            <a:pPr algn="ctr"/>
            <a:r>
              <a:rPr lang="en-US" altLang="ja-JP" sz="1600"/>
              <a:t>(CPU10)</a:t>
            </a:r>
            <a:endParaRPr lang="ja-JP" altLang="en-US" sz="1600"/>
          </a:p>
        </p:txBody>
      </p:sp>
      <p:sp>
        <p:nvSpPr>
          <p:cNvPr id="120855" name="テキスト ボックス 30"/>
          <p:cNvSpPr txBox="1">
            <a:spLocks noChangeArrowheads="1"/>
          </p:cNvSpPr>
          <p:nvPr/>
        </p:nvSpPr>
        <p:spPr bwMode="auto">
          <a:xfrm>
            <a:off x="5581650" y="5786438"/>
            <a:ext cx="909638"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Grid3</a:t>
            </a:r>
          </a:p>
          <a:p>
            <a:pPr algn="ctr"/>
            <a:r>
              <a:rPr lang="en-US" altLang="ja-JP" sz="1600"/>
              <a:t>(CPU11)</a:t>
            </a:r>
            <a:endParaRPr lang="ja-JP" altLang="en-US" sz="1600"/>
          </a:p>
        </p:txBody>
      </p:sp>
      <p:sp>
        <p:nvSpPr>
          <p:cNvPr id="120856" name="テキスト ボックス 31"/>
          <p:cNvSpPr txBox="1">
            <a:spLocks noChangeArrowheads="1"/>
          </p:cNvSpPr>
          <p:nvPr/>
        </p:nvSpPr>
        <p:spPr bwMode="auto">
          <a:xfrm>
            <a:off x="6811963" y="5130800"/>
            <a:ext cx="911225"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Grid0</a:t>
            </a:r>
          </a:p>
          <a:p>
            <a:pPr algn="ctr"/>
            <a:r>
              <a:rPr lang="en-US" altLang="ja-JP" sz="1600"/>
              <a:t>(CPU12)</a:t>
            </a:r>
            <a:endParaRPr lang="ja-JP" altLang="en-US" sz="1600"/>
          </a:p>
        </p:txBody>
      </p:sp>
      <p:sp>
        <p:nvSpPr>
          <p:cNvPr id="120857" name="テキスト ボックス 32"/>
          <p:cNvSpPr txBox="1">
            <a:spLocks noChangeArrowheads="1"/>
          </p:cNvSpPr>
          <p:nvPr/>
        </p:nvSpPr>
        <p:spPr bwMode="auto">
          <a:xfrm>
            <a:off x="6811963" y="5767388"/>
            <a:ext cx="909637"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Grid1</a:t>
            </a:r>
          </a:p>
          <a:p>
            <a:pPr algn="ctr"/>
            <a:r>
              <a:rPr lang="en-US" altLang="ja-JP" sz="1600"/>
              <a:t>(CPU13)</a:t>
            </a:r>
            <a:endParaRPr lang="ja-JP" altLang="en-US" sz="1600"/>
          </a:p>
        </p:txBody>
      </p:sp>
      <p:sp>
        <p:nvSpPr>
          <p:cNvPr id="120858" name="テキスト ボックス 33"/>
          <p:cNvSpPr txBox="1">
            <a:spLocks noChangeArrowheads="1"/>
          </p:cNvSpPr>
          <p:nvPr/>
        </p:nvSpPr>
        <p:spPr bwMode="auto">
          <a:xfrm>
            <a:off x="7767638" y="5130800"/>
            <a:ext cx="908050"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Grid2</a:t>
            </a:r>
          </a:p>
          <a:p>
            <a:pPr algn="ctr"/>
            <a:r>
              <a:rPr lang="en-US" altLang="ja-JP" sz="1600"/>
              <a:t>(CPU14)</a:t>
            </a:r>
            <a:endParaRPr lang="ja-JP" altLang="en-US" sz="1600"/>
          </a:p>
        </p:txBody>
      </p:sp>
      <p:sp>
        <p:nvSpPr>
          <p:cNvPr id="120859" name="テキスト ボックス 34"/>
          <p:cNvSpPr txBox="1">
            <a:spLocks noChangeArrowheads="1"/>
          </p:cNvSpPr>
          <p:nvPr/>
        </p:nvSpPr>
        <p:spPr bwMode="auto">
          <a:xfrm>
            <a:off x="7759700" y="5767388"/>
            <a:ext cx="906463" cy="584200"/>
          </a:xfrm>
          <a:prstGeom prst="rect">
            <a:avLst/>
          </a:prstGeom>
          <a:solidFill>
            <a:srgbClr val="CCECFF"/>
          </a:solidFill>
          <a:ln w="9525">
            <a:solidFill>
              <a:schemeClr val="tx1"/>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600" b="1" i="1">
                <a:solidFill>
                  <a:srgbClr val="000090"/>
                </a:solidFill>
              </a:rPr>
              <a:t>Grid3</a:t>
            </a:r>
          </a:p>
          <a:p>
            <a:pPr algn="ctr"/>
            <a:r>
              <a:rPr lang="en-US" altLang="ja-JP" sz="1600"/>
              <a:t>(CPU16)</a:t>
            </a:r>
            <a:endParaRPr lang="ja-JP" altLang="en-US" sz="1600"/>
          </a:p>
        </p:txBody>
      </p:sp>
      <p:sp>
        <p:nvSpPr>
          <p:cNvPr id="120860" name="テキスト ボックス 35"/>
          <p:cNvSpPr txBox="1">
            <a:spLocks noChangeArrowheads="1"/>
          </p:cNvSpPr>
          <p:nvPr/>
        </p:nvSpPr>
        <p:spPr bwMode="auto">
          <a:xfrm>
            <a:off x="5145088" y="4710113"/>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b="1" i="1">
                <a:solidFill>
                  <a:srgbClr val="800000"/>
                </a:solidFill>
              </a:rPr>
              <a:t>Orbital1</a:t>
            </a:r>
            <a:endParaRPr lang="ja-JP" altLang="en-US" sz="1800" b="1" i="1">
              <a:solidFill>
                <a:srgbClr val="800000"/>
              </a:solidFill>
            </a:endParaRPr>
          </a:p>
        </p:txBody>
      </p:sp>
      <p:sp>
        <p:nvSpPr>
          <p:cNvPr id="120861" name="テキスト ボックス 36"/>
          <p:cNvSpPr txBox="1">
            <a:spLocks noChangeArrowheads="1"/>
          </p:cNvSpPr>
          <p:nvPr/>
        </p:nvSpPr>
        <p:spPr bwMode="auto">
          <a:xfrm>
            <a:off x="7242175" y="4692650"/>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b="1" i="1">
                <a:solidFill>
                  <a:srgbClr val="800000"/>
                </a:solidFill>
              </a:rPr>
              <a:t>Orbital2</a:t>
            </a:r>
            <a:endParaRPr lang="ja-JP" altLang="en-US" sz="1800" b="1" i="1">
              <a:solidFill>
                <a:srgbClr val="800000"/>
              </a:solidFill>
            </a:endParaRPr>
          </a:p>
        </p:txBody>
      </p:sp>
      <p:sp>
        <p:nvSpPr>
          <p:cNvPr id="120862" name="テキスト ボックス 8"/>
          <p:cNvSpPr txBox="1">
            <a:spLocks noChangeArrowheads="1"/>
          </p:cNvSpPr>
          <p:nvPr/>
        </p:nvSpPr>
        <p:spPr bwMode="auto">
          <a:xfrm>
            <a:off x="2087563" y="4210050"/>
            <a:ext cx="646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i="1">
                <a:solidFill>
                  <a:srgbClr val="660066"/>
                </a:solidFill>
              </a:rPr>
              <a:t>BZ1</a:t>
            </a:r>
            <a:endParaRPr lang="ja-JP" altLang="en-US" sz="1800" i="1">
              <a:solidFill>
                <a:srgbClr val="660066"/>
              </a:solidFill>
            </a:endParaRPr>
          </a:p>
        </p:txBody>
      </p:sp>
      <p:sp>
        <p:nvSpPr>
          <p:cNvPr id="120863" name="テキスト ボックス 39"/>
          <p:cNvSpPr txBox="1">
            <a:spLocks noChangeArrowheads="1"/>
          </p:cNvSpPr>
          <p:nvPr/>
        </p:nvSpPr>
        <p:spPr bwMode="auto">
          <a:xfrm>
            <a:off x="6345238" y="4210050"/>
            <a:ext cx="646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i="1">
                <a:solidFill>
                  <a:srgbClr val="660066"/>
                </a:solidFill>
              </a:rPr>
              <a:t>BZ2</a:t>
            </a:r>
            <a:endParaRPr lang="ja-JP" altLang="en-US" sz="1800" i="1">
              <a:solidFill>
                <a:srgbClr val="660066"/>
              </a:solidFill>
            </a:endParaRPr>
          </a:p>
        </p:txBody>
      </p:sp>
      <p:sp>
        <p:nvSpPr>
          <p:cNvPr id="41" name="テキスト ボックス 40"/>
          <p:cNvSpPr txBox="1"/>
          <p:nvPr/>
        </p:nvSpPr>
        <p:spPr>
          <a:xfrm>
            <a:off x="4173538" y="3789363"/>
            <a:ext cx="815975" cy="368300"/>
          </a:xfrm>
          <a:prstGeom prst="rect">
            <a:avLst/>
          </a:prstGeom>
          <a:noFill/>
        </p:spPr>
        <p:txBody>
          <a:bodyPr wrap="none">
            <a:spAutoFit/>
          </a:bodyPr>
          <a:lstStyle/>
          <a:p>
            <a:pPr>
              <a:defRPr/>
            </a:pPr>
            <a:r>
              <a:rPr lang="en-US" altLang="ja-JP" i="1" dirty="0">
                <a:solidFill>
                  <a:schemeClr val="accent6">
                    <a:lumMod val="50000"/>
                  </a:schemeClr>
                </a:solidFill>
              </a:rPr>
              <a:t>Spin1</a:t>
            </a:r>
            <a:endParaRPr lang="ja-JP" altLang="en-US" i="1" dirty="0">
              <a:solidFill>
                <a:schemeClr val="accent6">
                  <a:lumMod val="50000"/>
                </a:schemeClr>
              </a:solidFill>
            </a:endParaRPr>
          </a:p>
        </p:txBody>
      </p:sp>
      <p:sp>
        <p:nvSpPr>
          <p:cNvPr id="120865" name="テキスト ボックス 9"/>
          <p:cNvSpPr txBox="1">
            <a:spLocks noChangeArrowheads="1"/>
          </p:cNvSpPr>
          <p:nvPr/>
        </p:nvSpPr>
        <p:spPr bwMode="auto">
          <a:xfrm>
            <a:off x="1187450" y="3429000"/>
            <a:ext cx="6502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i="1">
                <a:solidFill>
                  <a:schemeClr val="tx2"/>
                </a:solidFill>
              </a:rPr>
              <a:t>Example of CPU allocation for 4-grid, 2-orbital, 2-k, 1-spin parallelization</a:t>
            </a:r>
            <a:endParaRPr lang="ja-JP" altLang="en-US" sz="1600" i="1">
              <a:solidFill>
                <a:schemeClr val="tx2"/>
              </a:solidFill>
            </a:endParaRPr>
          </a:p>
        </p:txBody>
      </p:sp>
      <p:grpSp>
        <p:nvGrpSpPr>
          <p:cNvPr id="120866" name="Group 271"/>
          <p:cNvGrpSpPr>
            <a:grpSpLocks noChangeAspect="1"/>
          </p:cNvGrpSpPr>
          <p:nvPr/>
        </p:nvGrpSpPr>
        <p:grpSpPr bwMode="auto">
          <a:xfrm>
            <a:off x="6804025" y="1196975"/>
            <a:ext cx="1938338" cy="1827213"/>
            <a:chOff x="3205" y="1375"/>
            <a:chExt cx="2599" cy="2450"/>
          </a:xfrm>
        </p:grpSpPr>
        <p:sp>
          <p:nvSpPr>
            <p:cNvPr id="120867" name="Rectangle 112"/>
            <p:cNvSpPr>
              <a:spLocks noChangeAspect="1" noChangeArrowheads="1"/>
            </p:cNvSpPr>
            <p:nvPr/>
          </p:nvSpPr>
          <p:spPr bwMode="auto">
            <a:xfrm>
              <a:off x="3205" y="1375"/>
              <a:ext cx="2442" cy="2418"/>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68" name="Rectangle 5"/>
            <p:cNvSpPr>
              <a:spLocks noChangeAspect="1" noChangeArrowheads="1"/>
            </p:cNvSpPr>
            <p:nvPr/>
          </p:nvSpPr>
          <p:spPr bwMode="auto">
            <a:xfrm>
              <a:off x="3205" y="1389"/>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69" name="Line 6"/>
            <p:cNvSpPr>
              <a:spLocks noChangeAspect="1" noChangeShapeType="1"/>
            </p:cNvSpPr>
            <p:nvPr/>
          </p:nvSpPr>
          <p:spPr bwMode="auto">
            <a:xfrm>
              <a:off x="3341"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870" name="Line 7"/>
            <p:cNvSpPr>
              <a:spLocks noChangeAspect="1" noChangeShapeType="1"/>
            </p:cNvSpPr>
            <p:nvPr/>
          </p:nvSpPr>
          <p:spPr bwMode="auto">
            <a:xfrm>
              <a:off x="3477"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871" name="Line 8"/>
            <p:cNvSpPr>
              <a:spLocks noChangeAspect="1" noChangeShapeType="1"/>
            </p:cNvSpPr>
            <p:nvPr/>
          </p:nvSpPr>
          <p:spPr bwMode="auto">
            <a:xfrm>
              <a:off x="3620"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872" name="Line 9"/>
            <p:cNvSpPr>
              <a:spLocks noChangeAspect="1" noChangeShapeType="1"/>
            </p:cNvSpPr>
            <p:nvPr/>
          </p:nvSpPr>
          <p:spPr bwMode="auto">
            <a:xfrm>
              <a:off x="3749"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873" name="Line 10"/>
            <p:cNvSpPr>
              <a:spLocks noChangeAspect="1" noChangeShapeType="1"/>
            </p:cNvSpPr>
            <p:nvPr/>
          </p:nvSpPr>
          <p:spPr bwMode="auto">
            <a:xfrm>
              <a:off x="3885" y="1389"/>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874" name="Line 11"/>
            <p:cNvSpPr>
              <a:spLocks noChangeAspect="1" noChangeShapeType="1"/>
            </p:cNvSpPr>
            <p:nvPr/>
          </p:nvSpPr>
          <p:spPr bwMode="auto">
            <a:xfrm>
              <a:off x="3205" y="1525"/>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875" name="Line 12"/>
            <p:cNvSpPr>
              <a:spLocks noChangeAspect="1" noChangeShapeType="1"/>
            </p:cNvSpPr>
            <p:nvPr/>
          </p:nvSpPr>
          <p:spPr bwMode="auto">
            <a:xfrm>
              <a:off x="3205" y="166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876" name="Line 13"/>
            <p:cNvSpPr>
              <a:spLocks noChangeAspect="1" noChangeShapeType="1"/>
            </p:cNvSpPr>
            <p:nvPr/>
          </p:nvSpPr>
          <p:spPr bwMode="auto">
            <a:xfrm>
              <a:off x="3205" y="1798"/>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877" name="Line 14"/>
            <p:cNvSpPr>
              <a:spLocks noChangeAspect="1" noChangeShapeType="1"/>
            </p:cNvSpPr>
            <p:nvPr/>
          </p:nvSpPr>
          <p:spPr bwMode="auto">
            <a:xfrm>
              <a:off x="3205" y="193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878" name="Line 15"/>
            <p:cNvSpPr>
              <a:spLocks noChangeAspect="1" noChangeShapeType="1"/>
            </p:cNvSpPr>
            <p:nvPr/>
          </p:nvSpPr>
          <p:spPr bwMode="auto">
            <a:xfrm>
              <a:off x="3205" y="2056"/>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nvGrpSpPr>
            <p:cNvPr id="120879" name="Group 16"/>
            <p:cNvGrpSpPr>
              <a:grpSpLocks noChangeAspect="1"/>
            </p:cNvGrpSpPr>
            <p:nvPr/>
          </p:nvGrpSpPr>
          <p:grpSpPr bwMode="auto">
            <a:xfrm>
              <a:off x="4015" y="1389"/>
              <a:ext cx="816" cy="817"/>
              <a:chOff x="1066" y="935"/>
              <a:chExt cx="816" cy="817"/>
            </a:xfrm>
          </p:grpSpPr>
          <p:sp>
            <p:nvSpPr>
              <p:cNvPr id="120988" name="Rectangle 17"/>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89" name="Line 18"/>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90" name="Line 19"/>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91" name="Line 20"/>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92" name="Line 21"/>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93" name="Line 22"/>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94" name="Line 23"/>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95" name="Line 24"/>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96" name="Line 25"/>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97" name="Line 26"/>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98" name="Line 27"/>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20880" name="Group 28"/>
            <p:cNvGrpSpPr>
              <a:grpSpLocks noChangeAspect="1"/>
            </p:cNvGrpSpPr>
            <p:nvPr/>
          </p:nvGrpSpPr>
          <p:grpSpPr bwMode="auto">
            <a:xfrm>
              <a:off x="4824" y="1389"/>
              <a:ext cx="816" cy="817"/>
              <a:chOff x="1066" y="935"/>
              <a:chExt cx="816" cy="817"/>
            </a:xfrm>
          </p:grpSpPr>
          <p:sp>
            <p:nvSpPr>
              <p:cNvPr id="120977" name="Rectangle 29"/>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78" name="Line 30"/>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79" name="Line 31"/>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80" name="Line 32"/>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81" name="Line 33"/>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82" name="Line 34"/>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83" name="Line 35"/>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84" name="Line 36"/>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85" name="Line 37"/>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86" name="Line 38"/>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87" name="Line 39"/>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20881" name="Group 40"/>
            <p:cNvGrpSpPr>
              <a:grpSpLocks noChangeAspect="1"/>
            </p:cNvGrpSpPr>
            <p:nvPr/>
          </p:nvGrpSpPr>
          <p:grpSpPr bwMode="auto">
            <a:xfrm>
              <a:off x="3205" y="2198"/>
              <a:ext cx="816" cy="817"/>
              <a:chOff x="1066" y="935"/>
              <a:chExt cx="816" cy="817"/>
            </a:xfrm>
          </p:grpSpPr>
          <p:sp>
            <p:nvSpPr>
              <p:cNvPr id="120966" name="Rectangle 41"/>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67" name="Line 42"/>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68" name="Line 43"/>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69" name="Line 44"/>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70" name="Line 45"/>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71" name="Line 46"/>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72" name="Line 47"/>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73" name="Line 48"/>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74" name="Line 49"/>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75" name="Line 50"/>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76" name="Line 51"/>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20882" name="Group 52"/>
            <p:cNvGrpSpPr>
              <a:grpSpLocks noChangeAspect="1"/>
            </p:cNvGrpSpPr>
            <p:nvPr/>
          </p:nvGrpSpPr>
          <p:grpSpPr bwMode="auto">
            <a:xfrm>
              <a:off x="4014" y="2198"/>
              <a:ext cx="816" cy="817"/>
              <a:chOff x="1066" y="935"/>
              <a:chExt cx="816" cy="817"/>
            </a:xfrm>
          </p:grpSpPr>
          <p:sp>
            <p:nvSpPr>
              <p:cNvPr id="120955" name="Rectangle 53"/>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56" name="Line 54"/>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57" name="Line 55"/>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58" name="Line 56"/>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59" name="Line 57"/>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60" name="Line 58"/>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61" name="Line 59"/>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62" name="Line 60"/>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63" name="Line 61"/>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64" name="Line 62"/>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65" name="Line 63"/>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20883" name="Group 64"/>
            <p:cNvGrpSpPr>
              <a:grpSpLocks noChangeAspect="1"/>
            </p:cNvGrpSpPr>
            <p:nvPr/>
          </p:nvGrpSpPr>
          <p:grpSpPr bwMode="auto">
            <a:xfrm>
              <a:off x="4824" y="2199"/>
              <a:ext cx="816" cy="817"/>
              <a:chOff x="1066" y="935"/>
              <a:chExt cx="816" cy="817"/>
            </a:xfrm>
          </p:grpSpPr>
          <p:sp>
            <p:nvSpPr>
              <p:cNvPr id="120944" name="Rectangle 65"/>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45" name="Line 66"/>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46" name="Line 67"/>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47" name="Line 68"/>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48" name="Line 69"/>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49" name="Line 70"/>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50" name="Line 71"/>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51" name="Line 72"/>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52" name="Line 73"/>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53" name="Line 74"/>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54" name="Line 75"/>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20884" name="Group 76"/>
            <p:cNvGrpSpPr>
              <a:grpSpLocks noChangeAspect="1"/>
            </p:cNvGrpSpPr>
            <p:nvPr/>
          </p:nvGrpSpPr>
          <p:grpSpPr bwMode="auto">
            <a:xfrm>
              <a:off x="3205" y="3008"/>
              <a:ext cx="816" cy="817"/>
              <a:chOff x="1066" y="935"/>
              <a:chExt cx="816" cy="817"/>
            </a:xfrm>
          </p:grpSpPr>
          <p:sp>
            <p:nvSpPr>
              <p:cNvPr id="120933" name="Rectangle 77"/>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34" name="Line 78"/>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35" name="Line 79"/>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36" name="Line 80"/>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37" name="Line 81"/>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38" name="Line 82"/>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39" name="Line 83"/>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40" name="Line 84"/>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41" name="Line 85"/>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42" name="Line 86"/>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43" name="Line 87"/>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20885" name="Group 88"/>
            <p:cNvGrpSpPr>
              <a:grpSpLocks noChangeAspect="1"/>
            </p:cNvGrpSpPr>
            <p:nvPr/>
          </p:nvGrpSpPr>
          <p:grpSpPr bwMode="auto">
            <a:xfrm>
              <a:off x="4008" y="3005"/>
              <a:ext cx="816" cy="817"/>
              <a:chOff x="1066" y="935"/>
              <a:chExt cx="816" cy="817"/>
            </a:xfrm>
          </p:grpSpPr>
          <p:sp>
            <p:nvSpPr>
              <p:cNvPr id="120922" name="Rectangle 89"/>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23" name="Line 90"/>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24" name="Line 91"/>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25" name="Line 92"/>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26" name="Line 93"/>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27" name="Line 94"/>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28" name="Line 95"/>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29" name="Line 96"/>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30" name="Line 97"/>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31" name="Line 98"/>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32" name="Line 99"/>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120886" name="Group 100"/>
            <p:cNvGrpSpPr>
              <a:grpSpLocks noChangeAspect="1"/>
            </p:cNvGrpSpPr>
            <p:nvPr/>
          </p:nvGrpSpPr>
          <p:grpSpPr bwMode="auto">
            <a:xfrm>
              <a:off x="4824" y="3001"/>
              <a:ext cx="816" cy="817"/>
              <a:chOff x="1066" y="935"/>
              <a:chExt cx="816" cy="817"/>
            </a:xfrm>
          </p:grpSpPr>
          <p:sp>
            <p:nvSpPr>
              <p:cNvPr id="120911" name="Rectangle 101"/>
              <p:cNvSpPr>
                <a:spLocks noChangeAspect="1" noChangeArrowheads="1"/>
              </p:cNvSpPr>
              <p:nvPr/>
            </p:nvSpPr>
            <p:spPr bwMode="auto">
              <a:xfrm>
                <a:off x="1066" y="935"/>
                <a:ext cx="807" cy="8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12" name="Line 102"/>
              <p:cNvSpPr>
                <a:spLocks noChangeAspect="1" noChangeShapeType="1"/>
              </p:cNvSpPr>
              <p:nvPr/>
            </p:nvSpPr>
            <p:spPr bwMode="auto">
              <a:xfrm>
                <a:off x="1202"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13" name="Line 103"/>
              <p:cNvSpPr>
                <a:spLocks noChangeAspect="1" noChangeShapeType="1"/>
              </p:cNvSpPr>
              <p:nvPr/>
            </p:nvSpPr>
            <p:spPr bwMode="auto">
              <a:xfrm>
                <a:off x="1338"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14" name="Line 104"/>
              <p:cNvSpPr>
                <a:spLocks noChangeAspect="1" noChangeShapeType="1"/>
              </p:cNvSpPr>
              <p:nvPr/>
            </p:nvSpPr>
            <p:spPr bwMode="auto">
              <a:xfrm>
                <a:off x="1481"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15" name="Line 105"/>
              <p:cNvSpPr>
                <a:spLocks noChangeAspect="1" noChangeShapeType="1"/>
              </p:cNvSpPr>
              <p:nvPr/>
            </p:nvSpPr>
            <p:spPr bwMode="auto">
              <a:xfrm>
                <a:off x="1610"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16" name="Line 106"/>
              <p:cNvSpPr>
                <a:spLocks noChangeAspect="1" noChangeShapeType="1"/>
              </p:cNvSpPr>
              <p:nvPr/>
            </p:nvSpPr>
            <p:spPr bwMode="auto">
              <a:xfrm>
                <a:off x="1746" y="935"/>
                <a:ext cx="0" cy="8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17" name="Line 107"/>
              <p:cNvSpPr>
                <a:spLocks noChangeAspect="1" noChangeShapeType="1"/>
              </p:cNvSpPr>
              <p:nvPr/>
            </p:nvSpPr>
            <p:spPr bwMode="auto">
              <a:xfrm>
                <a:off x="1066" y="107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18" name="Line 108"/>
              <p:cNvSpPr>
                <a:spLocks noChangeAspect="1" noChangeShapeType="1"/>
              </p:cNvSpPr>
              <p:nvPr/>
            </p:nvSpPr>
            <p:spPr bwMode="auto">
              <a:xfrm>
                <a:off x="1066" y="1207"/>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19" name="Line 109"/>
              <p:cNvSpPr>
                <a:spLocks noChangeAspect="1" noChangeShapeType="1"/>
              </p:cNvSpPr>
              <p:nvPr/>
            </p:nvSpPr>
            <p:spPr bwMode="auto">
              <a:xfrm>
                <a:off x="1066" y="134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20" name="Line 110"/>
              <p:cNvSpPr>
                <a:spLocks noChangeAspect="1" noChangeShapeType="1"/>
              </p:cNvSpPr>
              <p:nvPr/>
            </p:nvSpPr>
            <p:spPr bwMode="auto">
              <a:xfrm>
                <a:off x="1066" y="148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0921" name="Line 111"/>
              <p:cNvSpPr>
                <a:spLocks noChangeAspect="1" noChangeShapeType="1"/>
              </p:cNvSpPr>
              <p:nvPr/>
            </p:nvSpPr>
            <p:spPr bwMode="auto">
              <a:xfrm>
                <a:off x="1066" y="1602"/>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120887" name="Text Box 121"/>
            <p:cNvSpPr txBox="1">
              <a:spLocks noChangeAspect="1" noChangeArrowheads="1"/>
            </p:cNvSpPr>
            <p:nvPr/>
          </p:nvSpPr>
          <p:spPr bwMode="auto">
            <a:xfrm>
              <a:off x="3254" y="3030"/>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CPU0</a:t>
              </a:r>
            </a:p>
          </p:txBody>
        </p:sp>
        <p:sp>
          <p:nvSpPr>
            <p:cNvPr id="120888" name="Oval 122"/>
            <p:cNvSpPr>
              <a:spLocks noChangeAspect="1" noChangeArrowheads="1"/>
            </p:cNvSpPr>
            <p:nvPr/>
          </p:nvSpPr>
          <p:spPr bwMode="auto">
            <a:xfrm>
              <a:off x="4663" y="2028"/>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89" name="Oval 123"/>
            <p:cNvSpPr>
              <a:spLocks noChangeAspect="1" noChangeArrowheads="1"/>
            </p:cNvSpPr>
            <p:nvPr/>
          </p:nvSpPr>
          <p:spPr bwMode="auto">
            <a:xfrm>
              <a:off x="4792" y="2028"/>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0" name="Oval 124"/>
            <p:cNvSpPr>
              <a:spLocks noChangeAspect="1" noChangeArrowheads="1"/>
            </p:cNvSpPr>
            <p:nvPr/>
          </p:nvSpPr>
          <p:spPr bwMode="auto">
            <a:xfrm>
              <a:off x="4928" y="2028"/>
              <a:ext cx="68" cy="68"/>
            </a:xfrm>
            <a:prstGeom prst="ellipse">
              <a:avLst/>
            </a:prstGeom>
            <a:solidFill>
              <a:srgbClr val="FF0000"/>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1" name="Oval 123"/>
            <p:cNvSpPr>
              <a:spLocks noChangeAspect="1" noChangeArrowheads="1"/>
            </p:cNvSpPr>
            <p:nvPr/>
          </p:nvSpPr>
          <p:spPr bwMode="auto">
            <a:xfrm>
              <a:off x="4928" y="1893"/>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2" name="Oval 123"/>
            <p:cNvSpPr>
              <a:spLocks noChangeAspect="1" noChangeArrowheads="1"/>
            </p:cNvSpPr>
            <p:nvPr/>
          </p:nvSpPr>
          <p:spPr bwMode="auto">
            <a:xfrm>
              <a:off x="4928" y="1756"/>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3" name="Oval 123"/>
            <p:cNvSpPr>
              <a:spLocks noChangeAspect="1" noChangeArrowheads="1"/>
            </p:cNvSpPr>
            <p:nvPr/>
          </p:nvSpPr>
          <p:spPr bwMode="auto">
            <a:xfrm>
              <a:off x="4928" y="2165"/>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4" name="Oval 123"/>
            <p:cNvSpPr>
              <a:spLocks noChangeAspect="1" noChangeArrowheads="1"/>
            </p:cNvSpPr>
            <p:nvPr/>
          </p:nvSpPr>
          <p:spPr bwMode="auto">
            <a:xfrm>
              <a:off x="4930" y="2300"/>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5" name="Oval 123"/>
            <p:cNvSpPr>
              <a:spLocks noChangeAspect="1" noChangeArrowheads="1"/>
            </p:cNvSpPr>
            <p:nvPr/>
          </p:nvSpPr>
          <p:spPr bwMode="auto">
            <a:xfrm>
              <a:off x="4930" y="2437"/>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6" name="Oval 123"/>
            <p:cNvSpPr>
              <a:spLocks noChangeAspect="1" noChangeArrowheads="1"/>
            </p:cNvSpPr>
            <p:nvPr/>
          </p:nvSpPr>
          <p:spPr bwMode="auto">
            <a:xfrm>
              <a:off x="5064" y="2029"/>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7" name="Oval 123"/>
            <p:cNvSpPr>
              <a:spLocks noChangeAspect="1" noChangeArrowheads="1"/>
            </p:cNvSpPr>
            <p:nvPr/>
          </p:nvSpPr>
          <p:spPr bwMode="auto">
            <a:xfrm>
              <a:off x="5203" y="2029"/>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8" name="Oval 123"/>
            <p:cNvSpPr>
              <a:spLocks noChangeAspect="1" noChangeArrowheads="1"/>
            </p:cNvSpPr>
            <p:nvPr/>
          </p:nvSpPr>
          <p:spPr bwMode="auto">
            <a:xfrm>
              <a:off x="5339" y="2029"/>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899" name="Oval 123"/>
            <p:cNvSpPr>
              <a:spLocks noChangeAspect="1" noChangeArrowheads="1"/>
            </p:cNvSpPr>
            <p:nvPr/>
          </p:nvSpPr>
          <p:spPr bwMode="auto">
            <a:xfrm>
              <a:off x="4928" y="1618"/>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00" name="Oval 123"/>
            <p:cNvSpPr>
              <a:spLocks noChangeAspect="1" noChangeArrowheads="1"/>
            </p:cNvSpPr>
            <p:nvPr/>
          </p:nvSpPr>
          <p:spPr bwMode="auto">
            <a:xfrm>
              <a:off x="4522" y="2029"/>
              <a:ext cx="68" cy="68"/>
            </a:xfrm>
            <a:prstGeom prst="ellipse">
              <a:avLst/>
            </a:prstGeom>
            <a:solidFill>
              <a:srgbClr val="CCFFCC"/>
            </a:solidFill>
            <a:ln w="9525">
              <a:solidFill>
                <a:schemeClr val="tx1"/>
              </a:solidFill>
              <a:round/>
              <a:headEnd/>
              <a:tailEnd/>
            </a:ln>
          </p:spPr>
          <p:txBody>
            <a:bodyPr wrap="none" anchor="ctr"/>
            <a:lstStyle/>
            <a:p>
              <a:endParaRPr lang="ja-JP" altLang="en-US">
                <a:solidFill>
                  <a:srgbClr val="000000"/>
                </a:solidFill>
                <a:latin typeface="HGS創英角ﾎﾟｯﾌﾟ体" charset="0"/>
                <a:ea typeface="HGS創英角ﾎﾟｯﾌﾟ体" charset="0"/>
                <a:cs typeface="HGS創英角ﾎﾟｯﾌﾟ体" charset="0"/>
              </a:endParaRPr>
            </a:p>
          </p:txBody>
        </p:sp>
        <p:sp>
          <p:nvSpPr>
            <p:cNvPr id="120901" name="Text Box 121"/>
            <p:cNvSpPr txBox="1">
              <a:spLocks noChangeAspect="1" noChangeArrowheads="1"/>
            </p:cNvSpPr>
            <p:nvPr/>
          </p:nvSpPr>
          <p:spPr bwMode="auto">
            <a:xfrm>
              <a:off x="5201" y="1422"/>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CPU8</a:t>
              </a:r>
            </a:p>
          </p:txBody>
        </p:sp>
        <p:sp>
          <p:nvSpPr>
            <p:cNvPr id="120902" name="Text Box 121"/>
            <p:cNvSpPr txBox="1">
              <a:spLocks noChangeAspect="1" noChangeArrowheads="1"/>
            </p:cNvSpPr>
            <p:nvPr/>
          </p:nvSpPr>
          <p:spPr bwMode="auto">
            <a:xfrm>
              <a:off x="4046" y="1422"/>
              <a:ext cx="608"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CPU7</a:t>
              </a:r>
            </a:p>
          </p:txBody>
        </p:sp>
        <p:sp>
          <p:nvSpPr>
            <p:cNvPr id="120903" name="Text Box 121"/>
            <p:cNvSpPr txBox="1">
              <a:spLocks noChangeAspect="1" noChangeArrowheads="1"/>
            </p:cNvSpPr>
            <p:nvPr/>
          </p:nvSpPr>
          <p:spPr bwMode="auto">
            <a:xfrm>
              <a:off x="3237" y="1426"/>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CPU6</a:t>
              </a:r>
            </a:p>
          </p:txBody>
        </p:sp>
        <p:sp>
          <p:nvSpPr>
            <p:cNvPr id="120904" name="Text Box 121"/>
            <p:cNvSpPr txBox="1">
              <a:spLocks noChangeAspect="1" noChangeArrowheads="1"/>
            </p:cNvSpPr>
            <p:nvPr/>
          </p:nvSpPr>
          <p:spPr bwMode="auto">
            <a:xfrm>
              <a:off x="5201" y="2238"/>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CPU5</a:t>
              </a:r>
            </a:p>
          </p:txBody>
        </p:sp>
        <p:sp>
          <p:nvSpPr>
            <p:cNvPr id="120905" name="Text Box 121"/>
            <p:cNvSpPr txBox="1">
              <a:spLocks noChangeAspect="1" noChangeArrowheads="1"/>
            </p:cNvSpPr>
            <p:nvPr/>
          </p:nvSpPr>
          <p:spPr bwMode="auto">
            <a:xfrm>
              <a:off x="4041" y="2231"/>
              <a:ext cx="608"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CPU4</a:t>
              </a:r>
            </a:p>
          </p:txBody>
        </p:sp>
        <p:sp>
          <p:nvSpPr>
            <p:cNvPr id="120906" name="Text Box 121"/>
            <p:cNvSpPr txBox="1">
              <a:spLocks noChangeAspect="1" noChangeArrowheads="1"/>
            </p:cNvSpPr>
            <p:nvPr/>
          </p:nvSpPr>
          <p:spPr bwMode="auto">
            <a:xfrm>
              <a:off x="3256" y="2231"/>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CPU3</a:t>
              </a:r>
            </a:p>
          </p:txBody>
        </p:sp>
        <p:sp>
          <p:nvSpPr>
            <p:cNvPr id="120907" name="Text Box 121"/>
            <p:cNvSpPr txBox="1">
              <a:spLocks noChangeAspect="1" noChangeArrowheads="1"/>
            </p:cNvSpPr>
            <p:nvPr/>
          </p:nvSpPr>
          <p:spPr bwMode="auto">
            <a:xfrm>
              <a:off x="4861" y="3049"/>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CPU2</a:t>
              </a:r>
            </a:p>
          </p:txBody>
        </p:sp>
        <p:sp>
          <p:nvSpPr>
            <p:cNvPr id="120908" name="Text Box 121"/>
            <p:cNvSpPr txBox="1">
              <a:spLocks noChangeAspect="1" noChangeArrowheads="1"/>
            </p:cNvSpPr>
            <p:nvPr/>
          </p:nvSpPr>
          <p:spPr bwMode="auto">
            <a:xfrm>
              <a:off x="4046" y="3049"/>
              <a:ext cx="603" cy="289"/>
            </a:xfrm>
            <a:prstGeom prst="rect">
              <a:avLst/>
            </a:prstGeom>
            <a:solidFill>
              <a:schemeClr val="accent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b="1">
                  <a:solidFill>
                    <a:srgbClr val="000000"/>
                  </a:solidFill>
                  <a:latin typeface="Times New Roman" charset="0"/>
                </a:rPr>
                <a:t>CPU1</a:t>
              </a:r>
            </a:p>
          </p:txBody>
        </p:sp>
        <p:sp>
          <p:nvSpPr>
            <p:cNvPr id="120909" name="Oval 162"/>
            <p:cNvSpPr>
              <a:spLocks noChangeAspect="1" noChangeArrowheads="1"/>
            </p:cNvSpPr>
            <p:nvPr/>
          </p:nvSpPr>
          <p:spPr bwMode="auto">
            <a:xfrm>
              <a:off x="4468" y="1933"/>
              <a:ext cx="454" cy="227"/>
            </a:xfrm>
            <a:prstGeom prst="ellipse">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latin typeface="HGS創英角ﾎﾟｯﾌﾟ体" charset="0"/>
                <a:ea typeface="HGS創英角ﾎﾟｯﾌﾟ体" charset="0"/>
                <a:cs typeface="HGS創英角ﾎﾟｯﾌﾟ体" charset="0"/>
              </a:endParaRPr>
            </a:p>
          </p:txBody>
        </p:sp>
        <p:sp>
          <p:nvSpPr>
            <p:cNvPr id="120910" name="Oval 163"/>
            <p:cNvSpPr>
              <a:spLocks noChangeAspect="1" noChangeArrowheads="1"/>
            </p:cNvSpPr>
            <p:nvPr/>
          </p:nvSpPr>
          <p:spPr bwMode="auto">
            <a:xfrm rot="-5400000">
              <a:off x="4717" y="2228"/>
              <a:ext cx="454" cy="227"/>
            </a:xfrm>
            <a:prstGeom prst="ellipse">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ja-JP" altLang="en-US">
                <a:latin typeface="HGS創英角ﾎﾟｯﾌﾟ体" charset="0"/>
                <a:ea typeface="HGS創英角ﾎﾟｯﾌﾟ体" charset="0"/>
                <a:cs typeface="HGS創英角ﾎﾟｯﾌﾟ体" charset="0"/>
              </a:endParaRPr>
            </a:p>
          </p:txBody>
        </p:sp>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RSDFT</a:t>
            </a:r>
            <a:r>
              <a:rPr lang="ja-JP" altLang="en-US" dirty="0" smtClean="0"/>
              <a:t>の利用</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607765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計算機へのログイン方法</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32</a:t>
            </a:fld>
            <a:endParaRPr lang="en-US" altLang="ja-JP"/>
          </a:p>
        </p:txBody>
      </p:sp>
      <p:sp>
        <p:nvSpPr>
          <p:cNvPr id="6" name="テキスト ボックス 5"/>
          <p:cNvSpPr txBox="1"/>
          <p:nvPr/>
        </p:nvSpPr>
        <p:spPr>
          <a:xfrm>
            <a:off x="395536" y="1124744"/>
            <a:ext cx="7269801" cy="646331"/>
          </a:xfrm>
          <a:prstGeom prst="rect">
            <a:avLst/>
          </a:prstGeom>
          <a:noFill/>
        </p:spPr>
        <p:txBody>
          <a:bodyPr wrap="none" rtlCol="0">
            <a:spAutoFit/>
          </a:bodyPr>
          <a:lstStyle/>
          <a:p>
            <a:r>
              <a:rPr kumimoji="1" lang="ja-JP" altLang="en-US" dirty="0" smtClean="0"/>
              <a:t>ターミナルソフトを起動</a:t>
            </a:r>
            <a:endParaRPr kumimoji="1" lang="en-US" altLang="ja-JP" dirty="0" smtClean="0"/>
          </a:p>
          <a:p>
            <a:r>
              <a:rPr kumimoji="1" lang="ja-JP" altLang="en-US" dirty="0" smtClean="0"/>
              <a:t>（</a:t>
            </a:r>
            <a:r>
              <a:rPr kumimoji="1" lang="en-US" altLang="ja-JP" dirty="0" smtClean="0"/>
              <a:t>Windows</a:t>
            </a:r>
            <a:r>
              <a:rPr kumimoji="1" lang="ja-JP" altLang="en-US" dirty="0" smtClean="0"/>
              <a:t>の場合</a:t>
            </a:r>
            <a:r>
              <a:rPr lang="en-US" altLang="ja-JP" dirty="0"/>
              <a:t> </a:t>
            </a:r>
            <a:r>
              <a:rPr lang="en-US" altLang="ja-JP" dirty="0" smtClean="0"/>
              <a:t>putty </a:t>
            </a:r>
            <a:r>
              <a:rPr lang="ja-JP" altLang="en-US" dirty="0" smtClean="0"/>
              <a:t>などをインストールする必要があるかもしれない</a:t>
            </a:r>
            <a:r>
              <a:rPr kumimoji="1" lang="ja-JP" altLang="en-US" dirty="0" smtClean="0"/>
              <a:t>）</a:t>
            </a:r>
            <a:endParaRPr kumimoji="1" lang="ja-JP" altLang="en-US" dirty="0"/>
          </a:p>
        </p:txBody>
      </p:sp>
      <p:pic>
        <p:nvPicPr>
          <p:cNvPr id="8" name="図 7" descr="スクリーンショット 2016-03-08 9.14.12.png"/>
          <p:cNvPicPr>
            <a:picLocks noChangeAspect="1"/>
          </p:cNvPicPr>
          <p:nvPr/>
        </p:nvPicPr>
        <p:blipFill rotWithShape="1">
          <a:blip r:embed="rId2">
            <a:extLst>
              <a:ext uri="{28A0092B-C50C-407E-A947-70E740481C1C}">
                <a14:useLocalDpi xmlns:a14="http://schemas.microsoft.com/office/drawing/2010/main" val="0"/>
              </a:ext>
            </a:extLst>
          </a:blip>
          <a:srcRect l="7679" t="6250" r="7833" b="15680"/>
          <a:stretch/>
        </p:blipFill>
        <p:spPr>
          <a:xfrm>
            <a:off x="1475656" y="2564904"/>
            <a:ext cx="6192688" cy="4015659"/>
          </a:xfrm>
          <a:prstGeom prst="rect">
            <a:avLst/>
          </a:prstGeom>
        </p:spPr>
      </p:pic>
      <p:sp>
        <p:nvSpPr>
          <p:cNvPr id="9" name="テキスト ボックス 8"/>
          <p:cNvSpPr txBox="1"/>
          <p:nvPr/>
        </p:nvSpPr>
        <p:spPr>
          <a:xfrm>
            <a:off x="2277963" y="1988840"/>
            <a:ext cx="4454277" cy="369332"/>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kumimoji="1" lang="en-US" altLang="ja-JP" dirty="0" err="1" smtClean="0"/>
              <a:t>ssh</a:t>
            </a:r>
            <a:r>
              <a:rPr kumimoji="1" lang="en-US" altLang="ja-JP" dirty="0" smtClean="0"/>
              <a:t> –Y </a:t>
            </a:r>
            <a:r>
              <a:rPr kumimoji="1" lang="ja-JP" altLang="en-US" dirty="0" smtClean="0"/>
              <a:t>ユーザー名</a:t>
            </a:r>
            <a:r>
              <a:rPr kumimoji="1" lang="en-US" altLang="ja-JP" dirty="0" smtClean="0"/>
              <a:t>@</a:t>
            </a:r>
            <a:r>
              <a:rPr kumimoji="1" lang="en-US" altLang="ja-JP" dirty="0" err="1" smtClean="0"/>
              <a:t>psi.issp.u-tokyo.ac.jp</a:t>
            </a:r>
            <a:endParaRPr kumimoji="1" lang="ja-JP" altLang="en-US" dirty="0"/>
          </a:p>
        </p:txBody>
      </p:sp>
    </p:spTree>
    <p:extLst>
      <p:ext uri="{BB962C8B-B14F-4D97-AF65-F5344CB8AC3E}">
        <p14:creationId xmlns:p14="http://schemas.microsoft.com/office/powerpoint/2010/main" val="3197730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プログラムのダウンロード</a:t>
            </a:r>
            <a:endParaRPr kumimoji="1" lang="ja-JP" altLang="en-US" dirty="0"/>
          </a:p>
        </p:txBody>
      </p:sp>
      <p:sp>
        <p:nvSpPr>
          <p:cNvPr id="3" name="コンテンツ プレースホルダー 2"/>
          <p:cNvSpPr>
            <a:spLocks noGrp="1"/>
          </p:cNvSpPr>
          <p:nvPr>
            <p:ph idx="1"/>
          </p:nvPr>
        </p:nvSpPr>
        <p:spPr/>
        <p:txBody>
          <a:bodyPr/>
          <a:lstStyle/>
          <a:p>
            <a:r>
              <a:rPr lang="en-US" altLang="ja-JP" dirty="0"/>
              <a:t>https://</a:t>
            </a:r>
            <a:r>
              <a:rPr lang="en-US" altLang="ja-JP" dirty="0" err="1"/>
              <a:t>github.com</a:t>
            </a:r>
            <a:r>
              <a:rPr lang="en-US" altLang="ja-JP" dirty="0"/>
              <a:t>/j-</a:t>
            </a:r>
            <a:r>
              <a:rPr lang="en-US" altLang="ja-JP" dirty="0" err="1"/>
              <a:t>iwata</a:t>
            </a:r>
            <a:r>
              <a:rPr lang="en-US" altLang="ja-JP" dirty="0"/>
              <a:t>/RSDFT</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33</a:t>
            </a:fld>
            <a:endParaRPr lang="en-US" altLang="ja-JP"/>
          </a:p>
        </p:txBody>
      </p:sp>
      <p:pic>
        <p:nvPicPr>
          <p:cNvPr id="5" name="図 4" descr="スクリーンショット 2016-03-05 14.31.39.png"/>
          <p:cNvPicPr>
            <a:picLocks noChangeAspect="1"/>
          </p:cNvPicPr>
          <p:nvPr/>
        </p:nvPicPr>
        <p:blipFill rotWithShape="1">
          <a:blip r:embed="rId2">
            <a:extLst>
              <a:ext uri="{28A0092B-C50C-407E-A947-70E740481C1C}">
                <a14:useLocalDpi xmlns:a14="http://schemas.microsoft.com/office/drawing/2010/main" val="0"/>
              </a:ext>
            </a:extLst>
          </a:blip>
          <a:srcRect l="11804" t="12181" r="11112" b="11222"/>
          <a:stretch/>
        </p:blipFill>
        <p:spPr>
          <a:xfrm>
            <a:off x="323528" y="1916832"/>
            <a:ext cx="7048500" cy="4711700"/>
          </a:xfrm>
          <a:prstGeom prst="rect">
            <a:avLst/>
          </a:prstGeom>
          <a:ln>
            <a:solidFill>
              <a:schemeClr val="tx1"/>
            </a:solidFill>
          </a:ln>
        </p:spPr>
      </p:pic>
      <p:sp>
        <p:nvSpPr>
          <p:cNvPr id="6" name="円/楕円 5"/>
          <p:cNvSpPr/>
          <p:nvPr/>
        </p:nvSpPr>
        <p:spPr>
          <a:xfrm>
            <a:off x="5940152" y="3068960"/>
            <a:ext cx="1512168" cy="576064"/>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9701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もし</a:t>
            </a:r>
            <a:r>
              <a:rPr lang="en-US" altLang="ja-JP" dirty="0"/>
              <a:t> </a:t>
            </a:r>
            <a:r>
              <a:rPr lang="en-US" altLang="ja-JP" dirty="0" err="1" smtClean="0"/>
              <a:t>git</a:t>
            </a:r>
            <a:r>
              <a:rPr lang="en-US" altLang="ja-JP" dirty="0" smtClean="0"/>
              <a:t> </a:t>
            </a:r>
            <a:r>
              <a:rPr lang="ja-JP" altLang="en-US" dirty="0" smtClean="0"/>
              <a:t>に馴染みがあれば</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34</a:t>
            </a:fld>
            <a:endParaRPr lang="en-US" altLang="ja-JP"/>
          </a:p>
        </p:txBody>
      </p:sp>
      <p:sp>
        <p:nvSpPr>
          <p:cNvPr id="5" name="テキスト ボックス 4"/>
          <p:cNvSpPr txBox="1"/>
          <p:nvPr/>
        </p:nvSpPr>
        <p:spPr>
          <a:xfrm>
            <a:off x="899592" y="1628800"/>
            <a:ext cx="4687702" cy="369332"/>
          </a:xfrm>
          <a:prstGeom prst="rect">
            <a:avLst/>
          </a:prstGeom>
          <a:noFill/>
        </p:spPr>
        <p:txBody>
          <a:bodyPr wrap="none" rtlCol="0">
            <a:spAutoFit/>
          </a:bodyPr>
          <a:lstStyle/>
          <a:p>
            <a:r>
              <a:rPr kumimoji="1" lang="en-US" altLang="ja-JP" dirty="0" smtClean="0"/>
              <a:t>$ </a:t>
            </a:r>
            <a:r>
              <a:rPr kumimoji="1" lang="en-US" altLang="ja-JP" dirty="0" err="1" smtClean="0"/>
              <a:t>git</a:t>
            </a:r>
            <a:r>
              <a:rPr kumimoji="1" lang="en-US" altLang="ja-JP" dirty="0" smtClean="0"/>
              <a:t> clone https://</a:t>
            </a:r>
            <a:r>
              <a:rPr kumimoji="1" lang="en-US" altLang="ja-JP" dirty="0" err="1" smtClean="0"/>
              <a:t>github.com</a:t>
            </a:r>
            <a:r>
              <a:rPr kumimoji="1" lang="en-US" altLang="ja-JP" dirty="0" smtClean="0"/>
              <a:t>/j-</a:t>
            </a:r>
            <a:r>
              <a:rPr kumimoji="1" lang="en-US" altLang="ja-JP" dirty="0" err="1" smtClean="0"/>
              <a:t>iwata</a:t>
            </a:r>
            <a:r>
              <a:rPr kumimoji="1" lang="en-US" altLang="ja-JP" dirty="0" smtClean="0"/>
              <a:t>/RSDFT</a:t>
            </a:r>
            <a:endParaRPr kumimoji="1" lang="ja-JP" altLang="en-US" dirty="0"/>
          </a:p>
        </p:txBody>
      </p:sp>
      <p:sp>
        <p:nvSpPr>
          <p:cNvPr id="6" name="テキスト ボックス 5"/>
          <p:cNvSpPr txBox="1"/>
          <p:nvPr/>
        </p:nvSpPr>
        <p:spPr>
          <a:xfrm>
            <a:off x="683568" y="2420888"/>
            <a:ext cx="6189352" cy="2031325"/>
          </a:xfrm>
          <a:prstGeom prst="rect">
            <a:avLst/>
          </a:prstGeom>
          <a:noFill/>
        </p:spPr>
        <p:txBody>
          <a:bodyPr wrap="none" rtlCol="0">
            <a:spAutoFit/>
          </a:bodyPr>
          <a:lstStyle/>
          <a:p>
            <a:r>
              <a:rPr lang="ja-JP" altLang="en-US" dirty="0" smtClean="0"/>
              <a:t>でも取得できます。</a:t>
            </a:r>
            <a:endParaRPr lang="en-US" altLang="ja-JP" dirty="0" smtClean="0"/>
          </a:p>
          <a:p>
            <a:endParaRPr kumimoji="1" lang="en-US" altLang="ja-JP" dirty="0" smtClean="0"/>
          </a:p>
          <a:p>
            <a:endParaRPr lang="en-US" altLang="ja-JP" dirty="0"/>
          </a:p>
          <a:p>
            <a:endParaRPr kumimoji="1" lang="en-US" altLang="ja-JP" dirty="0" smtClean="0"/>
          </a:p>
          <a:p>
            <a:endParaRPr kumimoji="1" lang="en-US" altLang="ja-JP" dirty="0"/>
          </a:p>
          <a:p>
            <a:r>
              <a:rPr kumimoji="1" lang="en-US" altLang="ja-JP" dirty="0" err="1" smtClean="0"/>
              <a:t>git</a:t>
            </a:r>
            <a:r>
              <a:rPr kumimoji="1" lang="ja-JP" altLang="en-US" dirty="0" smtClean="0"/>
              <a:t>の管理機能（変更履歴を残したり、間違えたら元に戻したり）</a:t>
            </a:r>
            <a:endParaRPr kumimoji="1" lang="en-US" altLang="ja-JP" dirty="0" smtClean="0"/>
          </a:p>
          <a:p>
            <a:r>
              <a:rPr kumimoji="1" lang="ja-JP" altLang="en-US" dirty="0" smtClean="0"/>
              <a:t>が使えるので</a:t>
            </a:r>
            <a:r>
              <a:rPr lang="ja-JP" altLang="en-US" dirty="0" smtClean="0"/>
              <a:t>、慣れていればこちらの方が便利</a:t>
            </a:r>
            <a:endParaRPr kumimoji="1" lang="ja-JP" altLang="en-US" dirty="0"/>
          </a:p>
        </p:txBody>
      </p:sp>
    </p:spTree>
    <p:extLst>
      <p:ext uri="{BB962C8B-B14F-4D97-AF65-F5344CB8AC3E}">
        <p14:creationId xmlns:p14="http://schemas.microsoft.com/office/powerpoint/2010/main" val="1113786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コンパイル</a:t>
            </a:r>
            <a:endParaRPr kumimoji="1" lang="ja-JP" altLang="en-US" dirty="0"/>
          </a:p>
        </p:txBody>
      </p:sp>
      <p:sp>
        <p:nvSpPr>
          <p:cNvPr id="4" name="コンテンツ プレースホルダー 3"/>
          <p:cNvSpPr>
            <a:spLocks noGrp="1"/>
          </p:cNvSpPr>
          <p:nvPr>
            <p:ph idx="1"/>
          </p:nvPr>
        </p:nvSpPr>
        <p:spPr/>
        <p:txBody>
          <a:bodyPr/>
          <a:lstStyle/>
          <a:p>
            <a:pPr marL="514350" indent="-514350">
              <a:buFont typeface="+mj-lt"/>
              <a:buAutoNum type="arabicParenR"/>
            </a:pPr>
            <a:r>
              <a:rPr kumimoji="1" lang="en-US" altLang="ja-JP" dirty="0" smtClean="0"/>
              <a:t>cd </a:t>
            </a:r>
            <a:r>
              <a:rPr kumimoji="1" lang="en-US" altLang="ja-JP" dirty="0" err="1" smtClean="0"/>
              <a:t>src</a:t>
            </a:r>
            <a:r>
              <a:rPr kumimoji="1" lang="en-US" altLang="ja-JP" dirty="0" smtClean="0"/>
              <a:t>/</a:t>
            </a:r>
          </a:p>
          <a:p>
            <a:pPr marL="514350" indent="-514350">
              <a:buFont typeface="+mj-lt"/>
              <a:buAutoNum type="arabicParenR"/>
            </a:pPr>
            <a:r>
              <a:rPr lang="en-US" altLang="ja-JP" dirty="0" err="1" smtClean="0"/>
              <a:t>cp</a:t>
            </a:r>
            <a:r>
              <a:rPr lang="en-US" altLang="ja-JP" dirty="0" smtClean="0"/>
              <a:t> </a:t>
            </a:r>
            <a:r>
              <a:rPr lang="en-US" altLang="ja-JP" dirty="0" err="1" smtClean="0"/>
              <a:t>make.inc.org</a:t>
            </a:r>
            <a:r>
              <a:rPr lang="en-US" altLang="ja-JP" dirty="0" smtClean="0"/>
              <a:t> </a:t>
            </a:r>
            <a:r>
              <a:rPr lang="en-US" altLang="ja-JP" dirty="0" err="1" smtClean="0"/>
              <a:t>make.inc</a:t>
            </a:r>
            <a:endParaRPr lang="en-US" altLang="ja-JP" dirty="0"/>
          </a:p>
          <a:p>
            <a:pPr marL="514350" indent="-514350">
              <a:buFont typeface="+mj-lt"/>
              <a:buAutoNum type="arabicParenR"/>
            </a:pPr>
            <a:r>
              <a:rPr lang="en-US" altLang="ja-JP" dirty="0" err="1" smtClean="0"/>
              <a:t>make.inc</a:t>
            </a:r>
            <a:r>
              <a:rPr lang="en-US" altLang="ja-JP" dirty="0" smtClean="0"/>
              <a:t> </a:t>
            </a:r>
            <a:r>
              <a:rPr lang="ja-JP" altLang="en-US" dirty="0" smtClean="0"/>
              <a:t>を編集し</a:t>
            </a:r>
            <a:endParaRPr lang="en-US" altLang="ja-JP" dirty="0" smtClean="0"/>
          </a:p>
          <a:p>
            <a:pPr marL="514350" indent="-514350">
              <a:buFont typeface="+mj-lt"/>
              <a:buAutoNum type="arabicParenR"/>
            </a:pPr>
            <a:r>
              <a:rPr lang="ja-JP" altLang="en-US" dirty="0" smtClean="0"/>
              <a:t>コンパイラ</a:t>
            </a:r>
            <a:r>
              <a:rPr lang="en-US" altLang="ja-JP" dirty="0" smtClean="0"/>
              <a:t>, </a:t>
            </a:r>
            <a:r>
              <a:rPr lang="ja-JP" altLang="en-US" dirty="0" smtClean="0"/>
              <a:t>プリプロセッサ</a:t>
            </a:r>
            <a:r>
              <a:rPr lang="en-US" altLang="ja-JP" dirty="0" smtClean="0"/>
              <a:t>, </a:t>
            </a:r>
            <a:r>
              <a:rPr lang="ja-JP" altLang="en-US" dirty="0" smtClean="0"/>
              <a:t>ライブラリを指定する（</a:t>
            </a:r>
            <a:r>
              <a:rPr lang="ja-JP" altLang="en-US" dirty="0" smtClean="0">
                <a:solidFill>
                  <a:srgbClr val="7373FF"/>
                </a:solidFill>
              </a:rPr>
              <a:t>ユーザーガイド参照</a:t>
            </a:r>
            <a:r>
              <a:rPr lang="ja-JP" altLang="en-US" dirty="0" smtClean="0"/>
              <a:t>）</a:t>
            </a:r>
            <a:endParaRPr lang="en-US" altLang="ja-JP" dirty="0" smtClean="0"/>
          </a:p>
          <a:p>
            <a:pPr marL="514350" indent="-514350">
              <a:buFont typeface="+mj-lt"/>
              <a:buAutoNum type="arabicParenR"/>
            </a:pPr>
            <a:r>
              <a:rPr lang="en-US" altLang="ja-JP" dirty="0" smtClean="0"/>
              <a:t>make</a:t>
            </a:r>
          </a:p>
          <a:p>
            <a:pPr marL="514350" indent="-514350">
              <a:buFont typeface="+mj-lt"/>
              <a:buAutoNum type="arabicParenR"/>
            </a:pPr>
            <a:r>
              <a:rPr lang="ja-JP" altLang="en-US" dirty="0" smtClean="0"/>
              <a:t>実行ファイル名</a:t>
            </a:r>
            <a:r>
              <a:rPr lang="en-US" altLang="ja-JP" dirty="0" smtClean="0"/>
              <a:t> </a:t>
            </a:r>
            <a:r>
              <a:rPr lang="en-US" altLang="ja-JP" dirty="0" err="1" smtClean="0">
                <a:solidFill>
                  <a:srgbClr val="000090"/>
                </a:solidFill>
              </a:rPr>
              <a:t>rsdft.x</a:t>
            </a:r>
            <a:endParaRPr lang="en-US" altLang="ja-JP" dirty="0" smtClean="0">
              <a:solidFill>
                <a:srgbClr val="000090"/>
              </a:solidFill>
            </a:endParaRPr>
          </a:p>
        </p:txBody>
      </p:sp>
      <p:sp>
        <p:nvSpPr>
          <p:cNvPr id="3" name="スライド番号プレースホルダー 2"/>
          <p:cNvSpPr>
            <a:spLocks noGrp="1"/>
          </p:cNvSpPr>
          <p:nvPr>
            <p:ph type="sldNum" sz="quarter" idx="12"/>
          </p:nvPr>
        </p:nvSpPr>
        <p:spPr/>
        <p:txBody>
          <a:bodyPr/>
          <a:lstStyle/>
          <a:p>
            <a:pPr>
              <a:defRPr/>
            </a:pPr>
            <a:fld id="{F2C91589-E8AE-6645-B5F0-7EB1942C97D0}" type="slidenum">
              <a:rPr lang="en-US" altLang="ja-JP" smtClean="0"/>
              <a:pPr>
                <a:defRPr/>
              </a:pPr>
              <a:t>35</a:t>
            </a:fld>
            <a:endParaRPr lang="en-US" altLang="ja-JP"/>
          </a:p>
        </p:txBody>
      </p:sp>
    </p:spTree>
    <p:extLst>
      <p:ext uri="{BB962C8B-B14F-4D97-AF65-F5344CB8AC3E}">
        <p14:creationId xmlns:p14="http://schemas.microsoft.com/office/powerpoint/2010/main" val="1304343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必要なファイル</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fort.1</a:t>
            </a:r>
            <a:r>
              <a:rPr lang="en-US" altLang="ja-JP" dirty="0"/>
              <a:t>	</a:t>
            </a:r>
            <a:r>
              <a:rPr lang="en-US" altLang="ja-JP" dirty="0" smtClean="0"/>
              <a:t>	</a:t>
            </a:r>
            <a:r>
              <a:rPr lang="ja-JP" altLang="en-US" dirty="0" smtClean="0"/>
              <a:t>（基本パラメータ）</a:t>
            </a:r>
            <a:endParaRPr lang="en-US" altLang="ja-JP" dirty="0" smtClean="0"/>
          </a:p>
          <a:p>
            <a:r>
              <a:rPr kumimoji="1" lang="en-US" altLang="ja-JP" dirty="0" smtClean="0"/>
              <a:t>fort.970		</a:t>
            </a:r>
            <a:r>
              <a:rPr kumimoji="1" lang="ja-JP" altLang="en-US" dirty="0" smtClean="0"/>
              <a:t>（原子座標）</a:t>
            </a:r>
            <a:endParaRPr kumimoji="1" lang="en-US" altLang="ja-JP" dirty="0" smtClean="0"/>
          </a:p>
          <a:p>
            <a:r>
              <a:rPr lang="ja-JP" altLang="en-US" dirty="0" smtClean="0"/>
              <a:t>擬ポテンシャルファイル</a:t>
            </a:r>
            <a:endParaRPr lang="en-US" altLang="ja-JP" dirty="0" smtClean="0"/>
          </a:p>
          <a:p>
            <a:endParaRPr kumimoji="1" lang="en-US" altLang="ja-JP" dirty="0" smtClean="0"/>
          </a:p>
          <a:p>
            <a:r>
              <a:rPr kumimoji="1" lang="en-US" altLang="ja-JP" dirty="0" smtClean="0"/>
              <a:t>fort.2		</a:t>
            </a:r>
            <a:r>
              <a:rPr kumimoji="1" lang="ja-JP" altLang="en-US" dirty="0" smtClean="0"/>
              <a:t>（</a:t>
            </a:r>
            <a:r>
              <a:rPr lang="ja-JP" altLang="en-US" dirty="0" smtClean="0"/>
              <a:t>孤立系計算の場合</a:t>
            </a:r>
            <a:r>
              <a:rPr kumimoji="1" lang="ja-JP" altLang="en-US" dirty="0" smtClean="0"/>
              <a:t>）</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36</a:t>
            </a:fld>
            <a:endParaRPr lang="en-US" altLang="ja-JP"/>
          </a:p>
        </p:txBody>
      </p:sp>
    </p:spTree>
    <p:extLst>
      <p:ext uri="{BB962C8B-B14F-4D97-AF65-F5344CB8AC3E}">
        <p14:creationId xmlns:p14="http://schemas.microsoft.com/office/powerpoint/2010/main" val="2867958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原子座標</a:t>
            </a:r>
            <a:endParaRPr kumimoji="1" lang="ja-JP" altLang="en-US" dirty="0"/>
          </a:p>
        </p:txBody>
      </p:sp>
      <p:sp>
        <p:nvSpPr>
          <p:cNvPr id="6" name="コンテンツ プレースホルダー 5"/>
          <p:cNvSpPr>
            <a:spLocks noGrp="1"/>
          </p:cNvSpPr>
          <p:nvPr>
            <p:ph idx="1"/>
          </p:nvPr>
        </p:nvSpPr>
        <p:spPr/>
        <p:txBody>
          <a:bodyPr/>
          <a:lstStyle/>
          <a:p>
            <a:r>
              <a:rPr kumimoji="1" lang="en-US" altLang="ja-JP" dirty="0" smtClean="0"/>
              <a:t>fort.970 </a:t>
            </a:r>
            <a:r>
              <a:rPr lang="ja-JP" altLang="en-US" dirty="0" smtClean="0"/>
              <a:t>というファイルに記述</a:t>
            </a:r>
            <a:endParaRPr lang="en-US" altLang="ja-JP" dirty="0" smtClean="0"/>
          </a:p>
          <a:p>
            <a:endParaRPr kumimoji="1" lang="en-US" altLang="ja-JP" dirty="0"/>
          </a:p>
          <a:p>
            <a:r>
              <a:rPr lang="en-US" altLang="ja-JP" dirty="0" smtClean="0"/>
              <a:t>XYZ</a:t>
            </a:r>
            <a:r>
              <a:rPr lang="ja-JP" altLang="en-US" dirty="0" smtClean="0"/>
              <a:t>形式</a:t>
            </a:r>
            <a:r>
              <a:rPr lang="en-US" altLang="ja-JP" dirty="0" smtClean="0"/>
              <a:t>, CIF</a:t>
            </a:r>
            <a:r>
              <a:rPr lang="ja-JP" altLang="en-US" dirty="0" smtClean="0"/>
              <a:t>形式も読み込める</a:t>
            </a:r>
            <a:endParaRPr lang="en-US" altLang="ja-JP" dirty="0" smtClean="0"/>
          </a:p>
          <a:p>
            <a:endParaRPr kumimoji="1" lang="en-US" altLang="ja-JP" dirty="0"/>
          </a:p>
          <a:p>
            <a:r>
              <a:rPr lang="ja-JP" altLang="en-US" dirty="0" smtClean="0"/>
              <a:t>格子ベクトルをこちらに書くこともできる（</a:t>
            </a:r>
            <a:r>
              <a:rPr lang="en-US" altLang="ja-JP" dirty="0" smtClean="0"/>
              <a:t>fort.1</a:t>
            </a:r>
            <a:r>
              <a:rPr lang="ja-JP" altLang="en-US" dirty="0" smtClean="0"/>
              <a:t>と両方に書いた場合は</a:t>
            </a:r>
            <a:r>
              <a:rPr lang="en-US" altLang="ja-JP" dirty="0" smtClean="0"/>
              <a:t> fort.1 </a:t>
            </a:r>
            <a:r>
              <a:rPr lang="ja-JP" altLang="en-US" dirty="0" smtClean="0"/>
              <a:t>を優先する）</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37</a:t>
            </a:fld>
            <a:endParaRPr lang="en-US" altLang="ja-JP"/>
          </a:p>
        </p:txBody>
      </p:sp>
    </p:spTree>
    <p:extLst>
      <p:ext uri="{BB962C8B-B14F-4D97-AF65-F5344CB8AC3E}">
        <p14:creationId xmlns:p14="http://schemas.microsoft.com/office/powerpoint/2010/main" val="3838204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smtClean="0"/>
              <a:t>原子座標の例（</a:t>
            </a:r>
            <a:r>
              <a:rPr kumimoji="1" lang="en-US" altLang="ja-JP" sz="3600" dirty="0" smtClean="0"/>
              <a:t>RSDFT</a:t>
            </a:r>
            <a:r>
              <a:rPr kumimoji="1" lang="ja-JP" altLang="en-US" sz="3600" dirty="0" smtClean="0"/>
              <a:t>の</a:t>
            </a:r>
            <a:r>
              <a:rPr kumimoji="1" lang="en-US" altLang="ja-JP" sz="3600" dirty="0" smtClean="0"/>
              <a:t>XYZ</a:t>
            </a:r>
            <a:r>
              <a:rPr kumimoji="1" lang="ja-JP" altLang="en-US" sz="3600" dirty="0" smtClean="0"/>
              <a:t>と格子座標）</a:t>
            </a:r>
            <a:endParaRPr kumimoji="1" lang="ja-JP" altLang="en-US" sz="3600"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38</a:t>
            </a:fld>
            <a:endParaRPr lang="en-US" altLang="ja-JP"/>
          </a:p>
        </p:txBody>
      </p:sp>
      <p:sp>
        <p:nvSpPr>
          <p:cNvPr id="5" name="正方形/長方形 4"/>
          <p:cNvSpPr/>
          <p:nvPr/>
        </p:nvSpPr>
        <p:spPr>
          <a:xfrm>
            <a:off x="467544" y="2258869"/>
            <a:ext cx="8352928" cy="954107"/>
          </a:xfrm>
          <a:prstGeom prst="rect">
            <a:avLst/>
          </a:prstGeom>
          <a:ln>
            <a:solidFill>
              <a:schemeClr val="tx1"/>
            </a:solidFill>
          </a:ln>
        </p:spPr>
        <p:txBody>
          <a:bodyPr wrap="square">
            <a:spAutoFit/>
          </a:bodyPr>
          <a:lstStyle/>
          <a:p>
            <a:r>
              <a:rPr lang="en-US" altLang="ja-JP" sz="1400" dirty="0"/>
              <a:t>XYZ</a:t>
            </a:r>
          </a:p>
          <a:p>
            <a:r>
              <a:rPr lang="en-US" altLang="ja-JP" sz="1400" dirty="0"/>
              <a:t>            1           2       7  </a:t>
            </a:r>
            <a:r>
              <a:rPr lang="en-US" altLang="ja-JP" sz="1400" dirty="0" smtClean="0"/>
              <a:t>/</a:t>
            </a:r>
            <a:r>
              <a:rPr lang="ja-JP" altLang="en-US" sz="1400" dirty="0" smtClean="0"/>
              <a:t>　</a:t>
            </a:r>
            <a:r>
              <a:rPr lang="ja-JP" altLang="en-US" sz="1400" dirty="0" smtClean="0">
                <a:solidFill>
                  <a:srgbClr val="0000FF"/>
                </a:solidFill>
              </a:rPr>
              <a:t>原子種数　原子数　原子番号（原子種数だけ並べる）</a:t>
            </a:r>
            <a:endParaRPr lang="en-US" altLang="ja-JP" sz="1400" dirty="0">
              <a:solidFill>
                <a:srgbClr val="0000FF"/>
              </a:solidFill>
            </a:endParaRPr>
          </a:p>
          <a:p>
            <a:r>
              <a:rPr lang="en-US" altLang="ja-JP" sz="1400" dirty="0"/>
              <a:t>     1      0.000000000000      0.000000000000      1.02   </a:t>
            </a:r>
            <a:r>
              <a:rPr lang="en-US" altLang="ja-JP" sz="1400" dirty="0" smtClean="0"/>
              <a:t>1</a:t>
            </a:r>
            <a:r>
              <a:rPr lang="en-US" altLang="ja-JP" sz="1400" dirty="0"/>
              <a:t> </a:t>
            </a:r>
            <a:r>
              <a:rPr lang="en-US" altLang="ja-JP" sz="1400" dirty="0" smtClean="0"/>
              <a:t> /  </a:t>
            </a:r>
            <a:r>
              <a:rPr lang="ja-JP" altLang="en-US" sz="1400" dirty="0" smtClean="0">
                <a:solidFill>
                  <a:srgbClr val="0000FF"/>
                </a:solidFill>
              </a:rPr>
              <a:t>原子種番号　座標（単位は</a:t>
            </a:r>
            <a:r>
              <a:rPr lang="en-US" altLang="ja-JP" sz="1400" dirty="0" smtClean="0">
                <a:solidFill>
                  <a:srgbClr val="0000FF"/>
                </a:solidFill>
              </a:rPr>
              <a:t> </a:t>
            </a:r>
            <a:r>
              <a:rPr lang="en-US" altLang="ja-JP" sz="1400" dirty="0" err="1" smtClean="0">
                <a:solidFill>
                  <a:srgbClr val="0000FF"/>
                </a:solidFill>
              </a:rPr>
              <a:t>bohr</a:t>
            </a:r>
            <a:r>
              <a:rPr lang="en-US" altLang="ja-JP" sz="1400" dirty="0" smtClean="0">
                <a:solidFill>
                  <a:srgbClr val="0000FF"/>
                </a:solidFill>
              </a:rPr>
              <a:t> </a:t>
            </a:r>
            <a:r>
              <a:rPr lang="ja-JP" altLang="en-US" sz="1400" dirty="0" smtClean="0">
                <a:solidFill>
                  <a:srgbClr val="0000FF"/>
                </a:solidFill>
              </a:rPr>
              <a:t>）</a:t>
            </a:r>
            <a:r>
              <a:rPr lang="en-US" altLang="ja-JP" sz="1400" dirty="0" smtClean="0">
                <a:solidFill>
                  <a:srgbClr val="0000FF"/>
                </a:solidFill>
              </a:rPr>
              <a:t>  </a:t>
            </a:r>
            <a:r>
              <a:rPr lang="ja-JP" altLang="en-US" sz="1400" dirty="0" smtClean="0">
                <a:solidFill>
                  <a:srgbClr val="0000FF"/>
                </a:solidFill>
              </a:rPr>
              <a:t>力の拘束</a:t>
            </a:r>
            <a:endParaRPr lang="en-US" altLang="ja-JP" sz="1400" dirty="0">
              <a:solidFill>
                <a:srgbClr val="0000FF"/>
              </a:solidFill>
            </a:endParaRPr>
          </a:p>
          <a:p>
            <a:r>
              <a:rPr lang="en-US" altLang="ja-JP" sz="1400" dirty="0"/>
              <a:t>     1      0.000000000000      0.000000000000     -1.02   </a:t>
            </a:r>
            <a:r>
              <a:rPr lang="en-US" altLang="ja-JP" sz="1400" dirty="0" smtClean="0"/>
              <a:t>1  /</a:t>
            </a:r>
            <a:endParaRPr lang="en-US" altLang="ja-JP" sz="1400" dirty="0"/>
          </a:p>
        </p:txBody>
      </p:sp>
      <p:sp>
        <p:nvSpPr>
          <p:cNvPr id="6" name="正方形/長方形 5"/>
          <p:cNvSpPr/>
          <p:nvPr/>
        </p:nvSpPr>
        <p:spPr>
          <a:xfrm>
            <a:off x="467544" y="4061390"/>
            <a:ext cx="5040560" cy="1815882"/>
          </a:xfrm>
          <a:prstGeom prst="rect">
            <a:avLst/>
          </a:prstGeom>
          <a:ln>
            <a:solidFill>
              <a:schemeClr val="tx1"/>
            </a:solidFill>
          </a:ln>
        </p:spPr>
        <p:txBody>
          <a:bodyPr wrap="square">
            <a:spAutoFit/>
          </a:bodyPr>
          <a:lstStyle/>
          <a:p>
            <a:r>
              <a:rPr lang="nl-NL" altLang="ja-JP" sz="1400" dirty="0"/>
              <a:t>AX  20.000                   </a:t>
            </a:r>
            <a:r>
              <a:rPr lang="nl-NL" altLang="ja-JP" sz="1400" dirty="0" smtClean="0"/>
              <a:t>         </a:t>
            </a:r>
            <a:r>
              <a:rPr lang="nl-NL" altLang="ja-JP" sz="1400" dirty="0"/>
              <a:t>/ </a:t>
            </a:r>
            <a:r>
              <a:rPr lang="nl-NL" altLang="ja-JP" sz="1400" dirty="0" err="1"/>
              <a:t>ax</a:t>
            </a:r>
            <a:endParaRPr lang="nl-NL" altLang="ja-JP" sz="1400" dirty="0"/>
          </a:p>
          <a:p>
            <a:r>
              <a:rPr lang="nl-NL" altLang="ja-JP" sz="1400" dirty="0"/>
              <a:t>A1  1.00  0.00  0.00              / </a:t>
            </a:r>
            <a:r>
              <a:rPr lang="nl-NL" altLang="ja-JP" sz="1400" dirty="0" err="1"/>
              <a:t>aa</a:t>
            </a:r>
            <a:r>
              <a:rPr lang="nl-NL" altLang="ja-JP" sz="1400" dirty="0"/>
              <a:t>(1:3,1)</a:t>
            </a:r>
          </a:p>
          <a:p>
            <a:r>
              <a:rPr lang="nl-NL" altLang="ja-JP" sz="1400" dirty="0"/>
              <a:t>A2  0.00  1.00  0.00              / </a:t>
            </a:r>
            <a:r>
              <a:rPr lang="nl-NL" altLang="ja-JP" sz="1400" dirty="0" err="1"/>
              <a:t>aa</a:t>
            </a:r>
            <a:r>
              <a:rPr lang="nl-NL" altLang="ja-JP" sz="1400" dirty="0"/>
              <a:t>(1:3,2)</a:t>
            </a:r>
          </a:p>
          <a:p>
            <a:r>
              <a:rPr lang="nl-NL" altLang="ja-JP" sz="1400" dirty="0"/>
              <a:t>A3  0.00  0.00  1.00              / </a:t>
            </a:r>
            <a:r>
              <a:rPr lang="nl-NL" altLang="ja-JP" sz="1400" dirty="0" err="1"/>
              <a:t>aa</a:t>
            </a:r>
            <a:r>
              <a:rPr lang="nl-NL" altLang="ja-JP" sz="1400" dirty="0"/>
              <a:t>(1:3,3)</a:t>
            </a:r>
          </a:p>
          <a:p>
            <a:r>
              <a:rPr lang="nl-NL" altLang="ja-JP" sz="1400" dirty="0"/>
              <a:t>AA</a:t>
            </a:r>
          </a:p>
          <a:p>
            <a:r>
              <a:rPr lang="nl-NL" altLang="ja-JP" sz="1400" dirty="0"/>
              <a:t>            1           2       7  /</a:t>
            </a:r>
          </a:p>
          <a:p>
            <a:r>
              <a:rPr lang="nl-NL" altLang="ja-JP" sz="1400" dirty="0"/>
              <a:t>     1      0.000000000000      0.000000000000      0.051   1</a:t>
            </a:r>
          </a:p>
          <a:p>
            <a:r>
              <a:rPr lang="nl-NL" altLang="ja-JP" sz="1400" dirty="0"/>
              <a:t>     1      0.000000000000      0.000000000000     -0.051   1</a:t>
            </a:r>
          </a:p>
        </p:txBody>
      </p:sp>
      <p:sp>
        <p:nvSpPr>
          <p:cNvPr id="7" name="テキスト ボックス 6"/>
          <p:cNvSpPr txBox="1"/>
          <p:nvPr/>
        </p:nvSpPr>
        <p:spPr>
          <a:xfrm>
            <a:off x="467544" y="1124744"/>
            <a:ext cx="962749" cy="369332"/>
          </a:xfrm>
          <a:prstGeom prst="rect">
            <a:avLst/>
          </a:prstGeom>
          <a:noFill/>
        </p:spPr>
        <p:txBody>
          <a:bodyPr wrap="none" rtlCol="0">
            <a:spAutoFit/>
          </a:bodyPr>
          <a:lstStyle/>
          <a:p>
            <a:r>
              <a:rPr kumimoji="1" lang="en-US" altLang="ja-JP" dirty="0" smtClean="0"/>
              <a:t>N</a:t>
            </a:r>
            <a:r>
              <a:rPr kumimoji="1" lang="en-US" altLang="ja-JP" baseline="-25000" dirty="0" smtClean="0"/>
              <a:t>2</a:t>
            </a:r>
            <a:r>
              <a:rPr kumimoji="1" lang="en-US" altLang="ja-JP" dirty="0" smtClean="0"/>
              <a:t> </a:t>
            </a:r>
            <a:r>
              <a:rPr kumimoji="1" lang="ja-JP" altLang="en-US" dirty="0" smtClean="0"/>
              <a:t>分子</a:t>
            </a:r>
            <a:endParaRPr kumimoji="1" lang="ja-JP" altLang="en-US" dirty="0"/>
          </a:p>
        </p:txBody>
      </p:sp>
      <p:sp>
        <p:nvSpPr>
          <p:cNvPr id="8" name="テキスト ボックス 7"/>
          <p:cNvSpPr txBox="1"/>
          <p:nvPr/>
        </p:nvSpPr>
        <p:spPr>
          <a:xfrm>
            <a:off x="467544" y="1844824"/>
            <a:ext cx="8102962" cy="646331"/>
          </a:xfrm>
          <a:prstGeom prst="rect">
            <a:avLst/>
          </a:prstGeom>
          <a:noFill/>
        </p:spPr>
        <p:txBody>
          <a:bodyPr wrap="none" rtlCol="0">
            <a:spAutoFit/>
          </a:bodyPr>
          <a:lstStyle/>
          <a:p>
            <a:r>
              <a:rPr kumimoji="1" lang="en-US" altLang="ja-JP" dirty="0" smtClean="0"/>
              <a:t>RSDFT−XYZ</a:t>
            </a:r>
            <a:r>
              <a:rPr kumimoji="1" lang="ja-JP" altLang="en-US" dirty="0" smtClean="0"/>
              <a:t>形式　</a:t>
            </a:r>
            <a:r>
              <a:rPr kumimoji="1" lang="en-US" altLang="ja-JP" dirty="0" smtClean="0"/>
              <a:t>(</a:t>
            </a:r>
            <a:r>
              <a:rPr lang="ja-JP" altLang="en-US" dirty="0" smtClean="0"/>
              <a:t>格子座標形式と同様に</a:t>
            </a:r>
            <a:r>
              <a:rPr kumimoji="1" lang="ja-JP" altLang="en-US" dirty="0" smtClean="0"/>
              <a:t>ユニットセルの情報を書く事もできる</a:t>
            </a:r>
            <a:r>
              <a:rPr kumimoji="1" lang="en-US" altLang="ja-JP" dirty="0" smtClean="0"/>
              <a:t>)</a:t>
            </a:r>
          </a:p>
          <a:p>
            <a:endParaRPr kumimoji="1" lang="ja-JP" altLang="en-US" dirty="0"/>
          </a:p>
        </p:txBody>
      </p:sp>
      <p:sp>
        <p:nvSpPr>
          <p:cNvPr id="9" name="テキスト ボックス 8"/>
          <p:cNvSpPr txBox="1"/>
          <p:nvPr/>
        </p:nvSpPr>
        <p:spPr>
          <a:xfrm>
            <a:off x="467544" y="3645024"/>
            <a:ext cx="2560842" cy="369332"/>
          </a:xfrm>
          <a:prstGeom prst="rect">
            <a:avLst/>
          </a:prstGeom>
          <a:noFill/>
        </p:spPr>
        <p:txBody>
          <a:bodyPr wrap="none" rtlCol="0">
            <a:spAutoFit/>
          </a:bodyPr>
          <a:lstStyle/>
          <a:p>
            <a:r>
              <a:rPr kumimoji="1" lang="en-US" altLang="ja-JP" dirty="0" smtClean="0"/>
              <a:t>RSDFT−</a:t>
            </a:r>
            <a:r>
              <a:rPr kumimoji="1" lang="ja-JP" altLang="en-US" dirty="0" smtClean="0"/>
              <a:t>格子座標形式</a:t>
            </a:r>
            <a:endParaRPr kumimoji="1" lang="ja-JP" altLang="en-US" dirty="0"/>
          </a:p>
        </p:txBody>
      </p:sp>
    </p:spTree>
    <p:extLst>
      <p:ext uri="{BB962C8B-B14F-4D97-AF65-F5344CB8AC3E}">
        <p14:creationId xmlns:p14="http://schemas.microsoft.com/office/powerpoint/2010/main" val="131737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452438" y="71438"/>
            <a:ext cx="7953375" cy="620712"/>
          </a:xfrm>
        </p:spPr>
        <p:txBody>
          <a:bodyPr/>
          <a:lstStyle/>
          <a:p>
            <a:pPr eaLnBrk="1" hangingPunct="1">
              <a:defRPr/>
            </a:pPr>
            <a:r>
              <a:rPr lang="ja-JP" altLang="en-US" sz="2800" dirty="0" smtClean="0"/>
              <a:t>第一原理（電子状態）計算：　何を計算するのか？</a:t>
            </a:r>
            <a:endParaRPr lang="ja-JP" altLang="en-US" sz="2800" dirty="0"/>
          </a:p>
        </p:txBody>
      </p:sp>
      <p:sp>
        <p:nvSpPr>
          <p:cNvPr id="184323" name="Rectangle 3"/>
          <p:cNvSpPr>
            <a:spLocks noGrp="1" noChangeArrowheads="1"/>
          </p:cNvSpPr>
          <p:nvPr>
            <p:ph idx="1"/>
          </p:nvPr>
        </p:nvSpPr>
        <p:spPr>
          <a:xfrm>
            <a:off x="467544" y="1196975"/>
            <a:ext cx="8229600" cy="2246313"/>
          </a:xfrm>
        </p:spPr>
        <p:txBody>
          <a:bodyPr/>
          <a:lstStyle/>
          <a:p>
            <a:pPr eaLnBrk="1" hangingPunct="1">
              <a:lnSpc>
                <a:spcPct val="90000"/>
              </a:lnSpc>
              <a:defRPr/>
            </a:pPr>
            <a:r>
              <a:rPr lang="ja-JP" altLang="en-US" dirty="0" smtClean="0">
                <a:solidFill>
                  <a:srgbClr val="0000FF"/>
                </a:solidFill>
              </a:rPr>
              <a:t>多電子系</a:t>
            </a:r>
            <a:r>
              <a:rPr lang="ja-JP" altLang="en-US" dirty="0" smtClean="0"/>
              <a:t>シュレーディンガー方程式の最小固有値</a:t>
            </a:r>
            <a:r>
              <a:rPr lang="ja-JP" altLang="en-US" b="1" dirty="0" smtClean="0">
                <a:solidFill>
                  <a:srgbClr val="0000FF"/>
                </a:solidFill>
              </a:rPr>
              <a:t>「基底状態のエネルギー」</a:t>
            </a:r>
            <a:r>
              <a:rPr lang="ja-JP" altLang="en-US" dirty="0" smtClean="0"/>
              <a:t>を計算する</a:t>
            </a:r>
            <a:endParaRPr lang="en-US" altLang="ja-JP" dirty="0" smtClean="0"/>
          </a:p>
          <a:p>
            <a:pPr eaLnBrk="1" hangingPunct="1">
              <a:lnSpc>
                <a:spcPct val="90000"/>
              </a:lnSpc>
              <a:defRPr/>
            </a:pPr>
            <a:endParaRPr lang="en-US" altLang="ja-JP" dirty="0"/>
          </a:p>
          <a:p>
            <a:pPr eaLnBrk="1" hangingPunct="1">
              <a:lnSpc>
                <a:spcPct val="90000"/>
              </a:lnSpc>
              <a:defRPr/>
            </a:pPr>
            <a:r>
              <a:rPr lang="ja-JP" altLang="en-US" dirty="0" smtClean="0"/>
              <a:t>正攻法では計算できないので</a:t>
            </a:r>
            <a:r>
              <a:rPr lang="ja-JP" altLang="en-US" dirty="0" smtClean="0">
                <a:solidFill>
                  <a:srgbClr val="0000FF"/>
                </a:solidFill>
              </a:rPr>
              <a:t>密度汎関数法（</a:t>
            </a:r>
            <a:r>
              <a:rPr lang="en-US" altLang="ja-JP" dirty="0" smtClean="0">
                <a:solidFill>
                  <a:srgbClr val="0000FF"/>
                </a:solidFill>
              </a:rPr>
              <a:t>DFT</a:t>
            </a:r>
            <a:r>
              <a:rPr lang="ja-JP" altLang="en-US" dirty="0" smtClean="0">
                <a:solidFill>
                  <a:srgbClr val="0000FF"/>
                </a:solidFill>
              </a:rPr>
              <a:t>）</a:t>
            </a:r>
            <a:r>
              <a:rPr lang="ja-JP" altLang="en-US" dirty="0" smtClean="0"/>
              <a:t>を経由する</a:t>
            </a:r>
            <a:endParaRPr lang="ja-JP" altLang="en-US" dirty="0"/>
          </a:p>
          <a:p>
            <a:pPr eaLnBrk="1" hangingPunct="1">
              <a:lnSpc>
                <a:spcPct val="90000"/>
              </a:lnSpc>
              <a:defRPr/>
            </a:pPr>
            <a:endParaRPr lang="ja-JP" altLang="en-US" dirty="0"/>
          </a:p>
          <a:p>
            <a:pPr eaLnBrk="1" hangingPunct="1">
              <a:lnSpc>
                <a:spcPct val="90000"/>
              </a:lnSpc>
              <a:defRPr/>
            </a:pPr>
            <a:r>
              <a:rPr lang="ja-JP" altLang="en-US" dirty="0" smtClean="0"/>
              <a:t>実験に合わせるためのパラメータが無い</a:t>
            </a:r>
            <a:endParaRPr lang="ja-JP" altLang="en-US" dirty="0"/>
          </a:p>
        </p:txBody>
      </p:sp>
      <p:sp>
        <p:nvSpPr>
          <p:cNvPr id="7" name="スライド番号プレースホルダー 5"/>
          <p:cNvSpPr>
            <a:spLocks noGrp="1"/>
          </p:cNvSpPr>
          <p:nvPr>
            <p:ph type="sldNum" sz="quarter" idx="12"/>
          </p:nvPr>
        </p:nvSpPr>
        <p:spPr/>
        <p:txBody>
          <a:bodyPr/>
          <a:lstStyle>
            <a:lvl1pPr eaLnBrk="0" hangingPunct="0">
              <a:defRPr kumimoji="1">
                <a:solidFill>
                  <a:schemeClr val="tx1"/>
                </a:solidFill>
                <a:latin typeface="Arial" charset="0"/>
                <a:ea typeface="ＭＳ Ｐゴシック" charset="0"/>
                <a:cs typeface="ＭＳ Ｐゴシック" charset="0"/>
              </a:defRPr>
            </a:lvl1pPr>
            <a:lvl2pPr marL="742950" indent="-285750" eaLnBrk="0" hangingPunct="0">
              <a:defRPr kumimoji="1">
                <a:solidFill>
                  <a:schemeClr val="tx1"/>
                </a:solidFill>
                <a:latin typeface="Arial" charset="0"/>
                <a:ea typeface="ＭＳ Ｐゴシック" charset="0"/>
              </a:defRPr>
            </a:lvl2pPr>
            <a:lvl3pPr marL="1143000" indent="-228600" eaLnBrk="0" hangingPunct="0">
              <a:defRPr kumimoji="1">
                <a:solidFill>
                  <a:schemeClr val="tx1"/>
                </a:solidFill>
                <a:latin typeface="Arial" charset="0"/>
                <a:ea typeface="ＭＳ Ｐゴシック" charset="0"/>
              </a:defRPr>
            </a:lvl3pPr>
            <a:lvl4pPr marL="1600200" indent="-228600" eaLnBrk="0" hangingPunct="0">
              <a:defRPr kumimoji="1">
                <a:solidFill>
                  <a:schemeClr val="tx1"/>
                </a:solidFill>
                <a:latin typeface="Arial" charset="0"/>
                <a:ea typeface="ＭＳ Ｐゴシック" charset="0"/>
              </a:defRPr>
            </a:lvl4pPr>
            <a:lvl5pPr marL="2057400" indent="-228600" eaLnBrk="0" hangingPunct="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defRPr/>
            </a:pPr>
            <a:fld id="{193727A6-FCEA-AA4B-9414-BD2353DDDD1F}" type="slidenum">
              <a:rPr lang="en-US" altLang="ja-JP" smtClean="0">
                <a:solidFill>
                  <a:srgbClr val="333333"/>
                </a:solidFill>
              </a:rPr>
              <a:pPr eaLnBrk="1" hangingPunct="1">
                <a:defRPr/>
              </a:pPr>
              <a:t>3</a:t>
            </a:fld>
            <a:endParaRPr lang="en-US" altLang="ja-JP" smtClean="0">
              <a:solidFill>
                <a:srgbClr val="333333"/>
              </a:solidFill>
            </a:endParaRPr>
          </a:p>
        </p:txBody>
      </p:sp>
      <p:sp>
        <p:nvSpPr>
          <p:cNvPr id="2" name="テキスト ボックス 1"/>
          <p:cNvSpPr txBox="1"/>
          <p:nvPr/>
        </p:nvSpPr>
        <p:spPr>
          <a:xfrm>
            <a:off x="1043608" y="5877272"/>
            <a:ext cx="2031325" cy="646331"/>
          </a:xfrm>
          <a:prstGeom prst="rect">
            <a:avLst/>
          </a:prstGeom>
          <a:noFill/>
          <a:ln>
            <a:solidFill>
              <a:schemeClr val="tx1"/>
            </a:solidFill>
          </a:ln>
        </p:spPr>
        <p:txBody>
          <a:bodyPr wrap="none" rtlCol="0">
            <a:spAutoFit/>
          </a:bodyPr>
          <a:lstStyle/>
          <a:p>
            <a:pPr marL="285750" indent="-285750">
              <a:buFont typeface="Arial"/>
              <a:buChar char="•"/>
            </a:pPr>
            <a:r>
              <a:rPr kumimoji="1" lang="ja-JP" altLang="en-US" dirty="0" smtClean="0"/>
              <a:t>原子の種類と数</a:t>
            </a:r>
            <a:endParaRPr kumimoji="1" lang="en-US" altLang="ja-JP" dirty="0" smtClean="0"/>
          </a:p>
          <a:p>
            <a:pPr marL="285750" indent="-285750">
              <a:buFont typeface="Arial"/>
              <a:buChar char="•"/>
            </a:pPr>
            <a:r>
              <a:rPr lang="ja-JP" altLang="en-US" dirty="0" smtClean="0"/>
              <a:t>原子の配置</a:t>
            </a:r>
            <a:endParaRPr kumimoji="1" lang="ja-JP" altLang="en-US" dirty="0"/>
          </a:p>
        </p:txBody>
      </p:sp>
      <p:sp>
        <p:nvSpPr>
          <p:cNvPr id="3" name="テキスト ボックス 2"/>
          <p:cNvSpPr txBox="1"/>
          <p:nvPr/>
        </p:nvSpPr>
        <p:spPr>
          <a:xfrm>
            <a:off x="4716016" y="6021288"/>
            <a:ext cx="2492990" cy="369332"/>
          </a:xfrm>
          <a:prstGeom prst="rect">
            <a:avLst/>
          </a:prstGeom>
          <a:noFill/>
          <a:ln>
            <a:solidFill>
              <a:schemeClr val="tx1"/>
            </a:solidFill>
          </a:ln>
        </p:spPr>
        <p:txBody>
          <a:bodyPr wrap="none" rtlCol="0">
            <a:spAutoFit/>
          </a:bodyPr>
          <a:lstStyle/>
          <a:p>
            <a:pPr marL="285750" indent="-285750">
              <a:buFont typeface="Arial"/>
              <a:buChar char="•"/>
            </a:pPr>
            <a:r>
              <a:rPr kumimoji="1" lang="ja-JP" altLang="en-US" dirty="0" smtClean="0"/>
              <a:t>基底状態エネルギー</a:t>
            </a:r>
            <a:endParaRPr kumimoji="1" lang="ja-JP" altLang="en-US" dirty="0"/>
          </a:p>
        </p:txBody>
      </p:sp>
      <p:cxnSp>
        <p:nvCxnSpPr>
          <p:cNvPr id="5" name="直線矢印コネクタ 4"/>
          <p:cNvCxnSpPr>
            <a:stCxn id="2" idx="3"/>
            <a:endCxn id="3" idx="1"/>
          </p:cNvCxnSpPr>
          <p:nvPr/>
        </p:nvCxnSpPr>
        <p:spPr>
          <a:xfrm>
            <a:off x="3074933" y="6200438"/>
            <a:ext cx="1641083" cy="5516"/>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6" name="テキスト ボックス 5"/>
          <p:cNvSpPr txBox="1"/>
          <p:nvPr/>
        </p:nvSpPr>
        <p:spPr>
          <a:xfrm>
            <a:off x="1043608" y="5445224"/>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8" name="テキスト ボックス 7"/>
          <p:cNvSpPr txBox="1"/>
          <p:nvPr/>
        </p:nvSpPr>
        <p:spPr>
          <a:xfrm>
            <a:off x="4716016" y="5589240"/>
            <a:ext cx="646331" cy="369332"/>
          </a:xfrm>
          <a:prstGeom prst="rect">
            <a:avLst/>
          </a:prstGeom>
          <a:noFill/>
        </p:spPr>
        <p:txBody>
          <a:bodyPr wrap="none" rtlCol="0">
            <a:spAutoFit/>
          </a:bodyPr>
          <a:lstStyle/>
          <a:p>
            <a:r>
              <a:rPr kumimoji="1" lang="ja-JP" altLang="en-US" dirty="0" smtClean="0"/>
              <a:t>出力</a:t>
            </a:r>
            <a:endParaRPr kumimoji="1" lang="ja-JP" alt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
          <p:cNvSpPr>
            <a:spLocks noChangeArrowheads="1"/>
          </p:cNvSpPr>
          <p:nvPr/>
        </p:nvSpPr>
        <p:spPr bwMode="auto">
          <a:xfrm>
            <a:off x="1763713" y="3429000"/>
            <a:ext cx="5616575" cy="1223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4275" name="Rectangle 4"/>
          <p:cNvSpPr>
            <a:spLocks noGrp="1" noChangeArrowheads="1"/>
          </p:cNvSpPr>
          <p:nvPr>
            <p:ph type="title"/>
          </p:nvPr>
        </p:nvSpPr>
        <p:spPr>
          <a:noFill/>
          <a:effectLst>
            <a:outerShdw dist="35921" dir="2700000" algn="ctr" rotWithShape="0">
              <a:schemeClr val="tx1">
                <a:alpha val="74997"/>
              </a:schemeClr>
            </a:outerShdw>
          </a:effectLst>
        </p:spPr>
        <p:txBody>
          <a:bodyPr/>
          <a:lstStyle/>
          <a:p>
            <a:pPr eaLnBrk="1" hangingPunct="1"/>
            <a:r>
              <a:rPr lang="ja-JP" altLang="en-US" sz="3600">
                <a:latin typeface="Arial" charset="0"/>
                <a:ea typeface="ＭＳ Ｐゴシック" charset="0"/>
                <a:cs typeface="ＭＳ Ｐゴシック" charset="0"/>
              </a:rPr>
              <a:t>格子座標</a:t>
            </a:r>
          </a:p>
        </p:txBody>
      </p:sp>
      <p:graphicFrame>
        <p:nvGraphicFramePr>
          <p:cNvPr id="54276" name="Object 5"/>
          <p:cNvGraphicFramePr>
            <a:graphicFrameLocks noChangeAspect="1"/>
          </p:cNvGraphicFramePr>
          <p:nvPr/>
        </p:nvGraphicFramePr>
        <p:xfrm>
          <a:off x="1763713" y="1719263"/>
          <a:ext cx="1295400" cy="1422400"/>
        </p:xfrm>
        <a:graphic>
          <a:graphicData uri="http://schemas.openxmlformats.org/presentationml/2006/ole">
            <mc:AlternateContent xmlns:mc="http://schemas.openxmlformats.org/markup-compatibility/2006">
              <mc:Choice xmlns:v="urn:schemas-microsoft-com:vml" Requires="v">
                <p:oleObj spid="_x0000_s150582" name="数式" r:id="rId3" imgW="647700" imgH="711200" progId="Equation.3">
                  <p:embed/>
                </p:oleObj>
              </mc:Choice>
              <mc:Fallback>
                <p:oleObj name="数式" r:id="rId3" imgW="6477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719263"/>
                        <a:ext cx="12954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4277" name="Object 6"/>
          <p:cNvGraphicFramePr>
            <a:graphicFrameLocks noChangeAspect="1"/>
          </p:cNvGraphicFramePr>
          <p:nvPr/>
        </p:nvGraphicFramePr>
        <p:xfrm>
          <a:off x="3848100" y="1719263"/>
          <a:ext cx="1371600" cy="1422400"/>
        </p:xfrm>
        <a:graphic>
          <a:graphicData uri="http://schemas.openxmlformats.org/presentationml/2006/ole">
            <mc:AlternateContent xmlns:mc="http://schemas.openxmlformats.org/markup-compatibility/2006">
              <mc:Choice xmlns:v="urn:schemas-microsoft-com:vml" Requires="v">
                <p:oleObj spid="_x0000_s150583" name="数式" r:id="rId5" imgW="685800" imgH="711200" progId="Equation.3">
                  <p:embed/>
                </p:oleObj>
              </mc:Choice>
              <mc:Fallback>
                <p:oleObj name="数式" r:id="rId5" imgW="6858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8100" y="1719263"/>
                        <a:ext cx="1371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4278" name="Object 7"/>
          <p:cNvGraphicFramePr>
            <a:graphicFrameLocks noChangeAspect="1"/>
          </p:cNvGraphicFramePr>
          <p:nvPr/>
        </p:nvGraphicFramePr>
        <p:xfrm>
          <a:off x="6011863" y="1719263"/>
          <a:ext cx="1346200" cy="1422400"/>
        </p:xfrm>
        <a:graphic>
          <a:graphicData uri="http://schemas.openxmlformats.org/presentationml/2006/ole">
            <mc:AlternateContent xmlns:mc="http://schemas.openxmlformats.org/markup-compatibility/2006">
              <mc:Choice xmlns:v="urn:schemas-microsoft-com:vml" Requires="v">
                <p:oleObj spid="_x0000_s150584" name="数式" r:id="rId7" imgW="672808" imgH="710891" progId="Equation.3">
                  <p:embed/>
                </p:oleObj>
              </mc:Choice>
              <mc:Fallback>
                <p:oleObj name="数式" r:id="rId7" imgW="672808" imgH="7108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863" y="1719263"/>
                        <a:ext cx="13462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4279" name="Text Box 8"/>
          <p:cNvSpPr txBox="1">
            <a:spLocks noChangeArrowheads="1"/>
          </p:cNvSpPr>
          <p:nvPr/>
        </p:nvSpPr>
        <p:spPr bwMode="auto">
          <a:xfrm>
            <a:off x="3276600" y="5084763"/>
            <a:ext cx="256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ＭＳ Ｐゴシック" charset="0"/>
                <a:cs typeface="ＭＳ Ｐゴシック" charset="0"/>
              </a:defRPr>
            </a:lvl1pPr>
            <a:lvl2pPr marL="742950" indent="-285750" eaLnBrk="0" hangingPunct="0">
              <a:defRPr kumimoji="1">
                <a:solidFill>
                  <a:schemeClr val="tx1"/>
                </a:solidFill>
                <a:latin typeface="Arial" charset="0"/>
                <a:ea typeface="ＭＳ Ｐゴシック" charset="0"/>
              </a:defRPr>
            </a:lvl2pPr>
            <a:lvl3pPr marL="1143000" indent="-228600" eaLnBrk="0" hangingPunct="0">
              <a:defRPr kumimoji="1">
                <a:solidFill>
                  <a:schemeClr val="tx1"/>
                </a:solidFill>
                <a:latin typeface="Arial" charset="0"/>
                <a:ea typeface="ＭＳ Ｐゴシック" charset="0"/>
              </a:defRPr>
            </a:lvl3pPr>
            <a:lvl4pPr marL="1600200" indent="-228600" eaLnBrk="0" hangingPunct="0">
              <a:defRPr kumimoji="1">
                <a:solidFill>
                  <a:schemeClr val="tx1"/>
                </a:solidFill>
                <a:latin typeface="Arial" charset="0"/>
                <a:ea typeface="ＭＳ Ｐゴシック" charset="0"/>
              </a:defRPr>
            </a:lvl4pPr>
            <a:lvl5pPr marL="2057400" indent="-228600" eaLnBrk="0" hangingPunct="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ja-JP" altLang="en-US"/>
              <a:t>原子単位</a:t>
            </a:r>
          </a:p>
          <a:p>
            <a:pPr eaLnBrk="1" hangingPunct="1"/>
            <a:r>
              <a:rPr lang="en-US" altLang="ja-JP"/>
              <a:t>1 (a.u.) = 0.529177 (Å)</a:t>
            </a:r>
          </a:p>
        </p:txBody>
      </p:sp>
      <p:graphicFrame>
        <p:nvGraphicFramePr>
          <p:cNvPr id="54280" name="Object 9"/>
          <p:cNvGraphicFramePr>
            <a:graphicFrameLocks noChangeAspect="1"/>
          </p:cNvGraphicFramePr>
          <p:nvPr/>
        </p:nvGraphicFramePr>
        <p:xfrm>
          <a:off x="3059113" y="3789363"/>
          <a:ext cx="2844800" cy="457200"/>
        </p:xfrm>
        <a:graphic>
          <a:graphicData uri="http://schemas.openxmlformats.org/presentationml/2006/ole">
            <mc:AlternateContent xmlns:mc="http://schemas.openxmlformats.org/markup-compatibility/2006">
              <mc:Choice xmlns:v="urn:schemas-microsoft-com:vml" Requires="v">
                <p:oleObj spid="_x0000_s150585" name="数式" r:id="rId9" imgW="1422400" imgH="228600" progId="Equation.3">
                  <p:embed/>
                </p:oleObj>
              </mc:Choice>
              <mc:Fallback>
                <p:oleObj name="数式" r:id="rId9" imgW="14224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113" y="3789363"/>
                        <a:ext cx="284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原子座標の例（</a:t>
            </a:r>
            <a:r>
              <a:rPr kumimoji="1" lang="en-US" altLang="ja-JP" dirty="0" smtClean="0"/>
              <a:t> </a:t>
            </a:r>
            <a:r>
              <a:rPr lang="en-US" altLang="ja-JP" dirty="0" smtClean="0"/>
              <a:t>XYZ, CIF </a:t>
            </a:r>
            <a:r>
              <a:rPr kumimoji="1" lang="ja-JP" altLang="en-US"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pPr>
              <a:defRPr/>
            </a:pPr>
            <a:fld id="{F2C91589-E8AE-6645-B5F0-7EB1942C97D0}" type="slidenum">
              <a:rPr lang="en-US" altLang="ja-JP" smtClean="0"/>
              <a:pPr>
                <a:defRPr/>
              </a:pPr>
              <a:t>40</a:t>
            </a:fld>
            <a:endParaRPr lang="en-US" altLang="ja-JP"/>
          </a:p>
        </p:txBody>
      </p:sp>
      <p:sp>
        <p:nvSpPr>
          <p:cNvPr id="4" name="正方形/長方形 3"/>
          <p:cNvSpPr/>
          <p:nvPr/>
        </p:nvSpPr>
        <p:spPr>
          <a:xfrm>
            <a:off x="251520" y="1700808"/>
            <a:ext cx="3150096" cy="3108544"/>
          </a:xfrm>
          <a:prstGeom prst="rect">
            <a:avLst/>
          </a:prstGeom>
          <a:ln>
            <a:solidFill>
              <a:schemeClr val="tx1"/>
            </a:solidFill>
          </a:ln>
        </p:spPr>
        <p:txBody>
          <a:bodyPr wrap="square">
            <a:spAutoFit/>
          </a:bodyPr>
          <a:lstStyle/>
          <a:p>
            <a:r>
              <a:rPr lang="da-DK" altLang="ja-JP" sz="1400" dirty="0"/>
              <a:t>60</a:t>
            </a:r>
          </a:p>
          <a:p>
            <a:r>
              <a:rPr lang="da-DK" altLang="ja-JP" sz="1400" dirty="0" err="1"/>
              <a:t>Fullerene</a:t>
            </a:r>
            <a:endParaRPr lang="da-DK" altLang="ja-JP" sz="1400" dirty="0"/>
          </a:p>
          <a:p>
            <a:r>
              <a:rPr lang="da-DK" altLang="ja-JP" sz="1400" dirty="0"/>
              <a:t>C   1.89038 -0.32037  -3.41132</a:t>
            </a:r>
          </a:p>
          <a:p>
            <a:r>
              <a:rPr lang="da-DK" altLang="ja-JP" sz="1400" dirty="0"/>
              <a:t>C   1.38778  1.03202  -3.42850</a:t>
            </a:r>
          </a:p>
          <a:p>
            <a:r>
              <a:rPr lang="da-DK" altLang="ja-JP" sz="1400" dirty="0"/>
              <a:t>C  -0.06240  0.96979  -3.45699</a:t>
            </a:r>
          </a:p>
          <a:p>
            <a:r>
              <a:rPr lang="da-DK" altLang="ja-JP" sz="1400" dirty="0"/>
              <a:t>C  -0.44318 -0.44456  -3.45638</a:t>
            </a:r>
          </a:p>
          <a:p>
            <a:r>
              <a:rPr lang="da-DK" altLang="ja-JP" sz="1400" dirty="0"/>
              <a:t>C   0.77758 -1.24455  -3.42397</a:t>
            </a:r>
          </a:p>
          <a:p>
            <a:r>
              <a:rPr lang="da-DK" altLang="ja-JP" sz="1400" dirty="0"/>
              <a:t>C   3.03726 -0.66070  -2.61255</a:t>
            </a:r>
          </a:p>
          <a:p>
            <a:r>
              <a:rPr lang="da-DK" altLang="ja-JP" sz="1400" dirty="0"/>
              <a:t>C   2.07017  2.03660  -2.64609</a:t>
            </a:r>
          </a:p>
          <a:p>
            <a:r>
              <a:rPr lang="da-DK" altLang="ja-JP" sz="1400" dirty="0"/>
              <a:t>C  -0.79950  1.98887  -2.69734</a:t>
            </a:r>
          </a:p>
          <a:p>
            <a:r>
              <a:rPr lang="da-DK" altLang="ja-JP" sz="1400" dirty="0"/>
              <a:t>C  -1.64150 -0.85522  -2.69471</a:t>
            </a:r>
          </a:p>
          <a:p>
            <a:r>
              <a:rPr lang="da-DK" altLang="ja-JP" sz="1400" dirty="0"/>
              <a:t>C   0.80357 -2.47441  -2.64349</a:t>
            </a:r>
          </a:p>
          <a:p>
            <a:r>
              <a:rPr lang="da-DK" altLang="ja-JP" sz="1400" dirty="0"/>
              <a:t>C   3.70200  0.33480  -</a:t>
            </a:r>
            <a:r>
              <a:rPr lang="da-DK" altLang="ja-JP" sz="1400" dirty="0" smtClean="0"/>
              <a:t>1.82737</a:t>
            </a:r>
          </a:p>
          <a:p>
            <a:r>
              <a:rPr lang="en-US" altLang="ja-JP" sz="1400" dirty="0" smtClean="0"/>
              <a:t> :    :              :               :</a:t>
            </a:r>
            <a:endParaRPr lang="ja-JP" altLang="en-US" sz="1400" dirty="0"/>
          </a:p>
        </p:txBody>
      </p:sp>
      <p:sp>
        <p:nvSpPr>
          <p:cNvPr id="5" name="正方形/長方形 4"/>
          <p:cNvSpPr/>
          <p:nvPr/>
        </p:nvSpPr>
        <p:spPr>
          <a:xfrm>
            <a:off x="4283968" y="1700808"/>
            <a:ext cx="4572000" cy="4339649"/>
          </a:xfrm>
          <a:prstGeom prst="rect">
            <a:avLst/>
          </a:prstGeom>
          <a:ln>
            <a:solidFill>
              <a:schemeClr val="tx1"/>
            </a:solidFill>
          </a:ln>
        </p:spPr>
        <p:txBody>
          <a:bodyPr>
            <a:spAutoFit/>
          </a:bodyPr>
          <a:lstStyle/>
          <a:p>
            <a:r>
              <a:rPr lang="en-US" altLang="ja-JP" sz="1200" dirty="0"/>
              <a:t>#======================================</a:t>
            </a:r>
            <a:r>
              <a:rPr lang="en-US" altLang="ja-JP" sz="1200" dirty="0" smtClean="0"/>
              <a:t>=</a:t>
            </a:r>
            <a:r>
              <a:rPr lang="en-US" altLang="ja-JP" sz="1200" dirty="0"/>
              <a:t>=</a:t>
            </a:r>
          </a:p>
          <a:p>
            <a:endParaRPr lang="en-US" altLang="ja-JP" sz="1200" dirty="0"/>
          </a:p>
          <a:p>
            <a:r>
              <a:rPr lang="en-US" altLang="ja-JP" sz="1200" dirty="0"/>
              <a:t># CRYSTAL DATA</a:t>
            </a:r>
          </a:p>
          <a:p>
            <a:endParaRPr lang="en-US" altLang="ja-JP" sz="1200" dirty="0"/>
          </a:p>
          <a:p>
            <a:r>
              <a:rPr lang="en-US" altLang="ja-JP" sz="1200" dirty="0"/>
              <a:t>#----------------------------------------------------------------------</a:t>
            </a:r>
          </a:p>
          <a:p>
            <a:endParaRPr lang="en-US" altLang="ja-JP" sz="1200" dirty="0"/>
          </a:p>
          <a:p>
            <a:r>
              <a:rPr lang="en-US" altLang="ja-JP" sz="1200" dirty="0"/>
              <a:t>_</a:t>
            </a:r>
            <a:r>
              <a:rPr lang="en-US" altLang="ja-JP" sz="1200" dirty="0" err="1"/>
              <a:t>pd_phase_name</a:t>
            </a:r>
            <a:r>
              <a:rPr lang="en-US" altLang="ja-JP" sz="1200" dirty="0"/>
              <a:t>                         'Al2O3'</a:t>
            </a:r>
          </a:p>
          <a:p>
            <a:r>
              <a:rPr lang="en-US" altLang="ja-JP" sz="1200" dirty="0"/>
              <a:t>_</a:t>
            </a:r>
            <a:r>
              <a:rPr lang="en-US" altLang="ja-JP" sz="1200" dirty="0" err="1"/>
              <a:t>cell_length_a</a:t>
            </a:r>
            <a:r>
              <a:rPr lang="en-US" altLang="ja-JP" sz="1200" dirty="0"/>
              <a:t>                         4.759(1)</a:t>
            </a:r>
          </a:p>
          <a:p>
            <a:r>
              <a:rPr lang="en-US" altLang="ja-JP" sz="1200" dirty="0"/>
              <a:t>_</a:t>
            </a:r>
            <a:r>
              <a:rPr lang="en-US" altLang="ja-JP" sz="1200" dirty="0" err="1"/>
              <a:t>cell_length_b</a:t>
            </a:r>
            <a:r>
              <a:rPr lang="en-US" altLang="ja-JP" sz="1200" dirty="0"/>
              <a:t>                         4.759(1)</a:t>
            </a:r>
          </a:p>
          <a:p>
            <a:r>
              <a:rPr lang="en-US" altLang="ja-JP" sz="1200" dirty="0"/>
              <a:t>_</a:t>
            </a:r>
            <a:r>
              <a:rPr lang="en-US" altLang="ja-JP" sz="1200" dirty="0" err="1"/>
              <a:t>cell_length_c</a:t>
            </a:r>
            <a:r>
              <a:rPr lang="en-US" altLang="ja-JP" sz="1200" dirty="0"/>
              <a:t>                         12.991(5)</a:t>
            </a:r>
          </a:p>
          <a:p>
            <a:r>
              <a:rPr lang="en-US" altLang="ja-JP" sz="1200" dirty="0"/>
              <a:t>_</a:t>
            </a:r>
            <a:r>
              <a:rPr lang="en-US" altLang="ja-JP" sz="1200" dirty="0" err="1"/>
              <a:t>cell_angle_alpha</a:t>
            </a:r>
            <a:r>
              <a:rPr lang="en-US" altLang="ja-JP" sz="1200" dirty="0"/>
              <a:t>                      90</a:t>
            </a:r>
          </a:p>
          <a:p>
            <a:r>
              <a:rPr lang="en-US" altLang="ja-JP" sz="1200" dirty="0"/>
              <a:t>_</a:t>
            </a:r>
            <a:r>
              <a:rPr lang="en-US" altLang="ja-JP" sz="1200" dirty="0" err="1"/>
              <a:t>cell_angle_beta</a:t>
            </a:r>
            <a:r>
              <a:rPr lang="en-US" altLang="ja-JP" sz="1200" dirty="0"/>
              <a:t>                       90</a:t>
            </a:r>
          </a:p>
          <a:p>
            <a:r>
              <a:rPr lang="en-US" altLang="ja-JP" sz="1200" dirty="0"/>
              <a:t>_</a:t>
            </a:r>
            <a:r>
              <a:rPr lang="en-US" altLang="ja-JP" sz="1200" dirty="0" err="1"/>
              <a:t>cell_angle_gamma</a:t>
            </a:r>
            <a:r>
              <a:rPr lang="en-US" altLang="ja-JP" sz="1200" dirty="0"/>
              <a:t>                      120</a:t>
            </a:r>
          </a:p>
          <a:p>
            <a:r>
              <a:rPr lang="en-US" altLang="ja-JP" sz="1200" dirty="0"/>
              <a:t>_</a:t>
            </a:r>
            <a:r>
              <a:rPr lang="en-US" altLang="ja-JP" sz="1200" dirty="0" err="1"/>
              <a:t>symmetry_space_group_name_H</a:t>
            </a:r>
            <a:r>
              <a:rPr lang="en-US" altLang="ja-JP" sz="1200" dirty="0"/>
              <a:t>-M         'R -3 c '</a:t>
            </a:r>
          </a:p>
          <a:p>
            <a:r>
              <a:rPr lang="en-US" altLang="ja-JP" sz="1200" dirty="0"/>
              <a:t>_</a:t>
            </a:r>
            <a:r>
              <a:rPr lang="en-US" altLang="ja-JP" sz="1200" dirty="0" err="1"/>
              <a:t>symmetry_Int_Tables_number</a:t>
            </a:r>
            <a:r>
              <a:rPr lang="en-US" altLang="ja-JP" sz="1200" dirty="0"/>
              <a:t>            167</a:t>
            </a:r>
          </a:p>
          <a:p>
            <a:endParaRPr lang="en-US" altLang="ja-JP" sz="1200" dirty="0"/>
          </a:p>
          <a:p>
            <a:r>
              <a:rPr lang="en-US" altLang="ja-JP" sz="1200" dirty="0"/>
              <a:t>loop_</a:t>
            </a:r>
          </a:p>
          <a:p>
            <a:r>
              <a:rPr lang="en-US" altLang="ja-JP" sz="1200" dirty="0"/>
              <a:t>_</a:t>
            </a:r>
            <a:r>
              <a:rPr lang="en-US" altLang="ja-JP" sz="1200" dirty="0" err="1"/>
              <a:t>symmetry_equiv_pos_as_xyz</a:t>
            </a:r>
            <a:endParaRPr lang="en-US" altLang="ja-JP" sz="1200" dirty="0"/>
          </a:p>
          <a:p>
            <a:r>
              <a:rPr lang="en-US" altLang="ja-JP" sz="1200" dirty="0"/>
              <a:t>   'x, y, z'</a:t>
            </a:r>
          </a:p>
          <a:p>
            <a:r>
              <a:rPr lang="en-US" altLang="ja-JP" sz="1200" dirty="0"/>
              <a:t>   '-x, -y, -z'</a:t>
            </a:r>
          </a:p>
          <a:p>
            <a:r>
              <a:rPr lang="en-US" altLang="ja-JP" sz="1200" dirty="0"/>
              <a:t>   '-y, x-y, </a:t>
            </a:r>
            <a:r>
              <a:rPr lang="en-US" altLang="ja-JP" sz="1200" dirty="0" smtClean="0"/>
              <a:t>z’</a:t>
            </a:r>
          </a:p>
          <a:p>
            <a:r>
              <a:rPr lang="ja-JP" altLang="en-US" sz="1200" dirty="0"/>
              <a:t>　</a:t>
            </a:r>
            <a:r>
              <a:rPr lang="en-US" altLang="ja-JP" sz="1200" dirty="0" smtClean="0"/>
              <a:t>‥‥</a:t>
            </a:r>
          </a:p>
          <a:p>
            <a:r>
              <a:rPr lang="ja-JP" altLang="en-US" sz="1200" dirty="0" smtClean="0"/>
              <a:t>　</a:t>
            </a:r>
            <a:r>
              <a:rPr lang="en-US" altLang="ja-JP" sz="1200" dirty="0" smtClean="0"/>
              <a:t>‥‥</a:t>
            </a:r>
          </a:p>
        </p:txBody>
      </p:sp>
      <p:sp>
        <p:nvSpPr>
          <p:cNvPr id="6" name="テキスト ボックス 5"/>
          <p:cNvSpPr txBox="1"/>
          <p:nvPr/>
        </p:nvSpPr>
        <p:spPr>
          <a:xfrm>
            <a:off x="251520" y="1331476"/>
            <a:ext cx="1855796" cy="369332"/>
          </a:xfrm>
          <a:prstGeom prst="rect">
            <a:avLst/>
          </a:prstGeom>
          <a:noFill/>
        </p:spPr>
        <p:txBody>
          <a:bodyPr wrap="none" rtlCol="0">
            <a:spAutoFit/>
          </a:bodyPr>
          <a:lstStyle/>
          <a:p>
            <a:r>
              <a:rPr kumimoji="1" lang="en-US" altLang="ja-JP" dirty="0" smtClean="0"/>
              <a:t>XYZ</a:t>
            </a:r>
            <a:r>
              <a:rPr kumimoji="1" lang="ja-JP" altLang="en-US" dirty="0" smtClean="0"/>
              <a:t>形式</a:t>
            </a:r>
            <a:r>
              <a:rPr kumimoji="1" lang="en-US" altLang="ja-JP" dirty="0" smtClean="0"/>
              <a:t> </a:t>
            </a:r>
            <a:r>
              <a:rPr lang="en-US" altLang="ja-JP" dirty="0" smtClean="0"/>
              <a:t> ( </a:t>
            </a:r>
            <a:r>
              <a:rPr kumimoji="1" lang="en-US" altLang="ja-JP" dirty="0" smtClean="0"/>
              <a:t>C</a:t>
            </a:r>
            <a:r>
              <a:rPr kumimoji="1" lang="en-US" altLang="ja-JP" baseline="-25000" dirty="0" smtClean="0"/>
              <a:t>60</a:t>
            </a:r>
            <a:r>
              <a:rPr kumimoji="1" lang="en-US" altLang="ja-JP" dirty="0" smtClean="0"/>
              <a:t> )</a:t>
            </a:r>
            <a:endParaRPr kumimoji="1" lang="ja-JP" altLang="en-US" dirty="0"/>
          </a:p>
        </p:txBody>
      </p:sp>
      <p:sp>
        <p:nvSpPr>
          <p:cNvPr id="7" name="テキスト ボックス 6"/>
          <p:cNvSpPr txBox="1"/>
          <p:nvPr/>
        </p:nvSpPr>
        <p:spPr>
          <a:xfrm>
            <a:off x="251520" y="4797152"/>
            <a:ext cx="3545712" cy="646331"/>
          </a:xfrm>
          <a:prstGeom prst="rect">
            <a:avLst/>
          </a:prstGeom>
          <a:noFill/>
        </p:spPr>
        <p:txBody>
          <a:bodyPr wrap="none" rtlCol="0">
            <a:spAutoFit/>
          </a:bodyPr>
          <a:lstStyle/>
          <a:p>
            <a:r>
              <a:rPr lang="ja-JP" altLang="en-US" dirty="0" smtClean="0"/>
              <a:t>座標の単位は</a:t>
            </a:r>
            <a:r>
              <a:rPr lang="en-US" altLang="ja-JP" dirty="0" err="1" smtClean="0"/>
              <a:t>Å</a:t>
            </a:r>
            <a:endParaRPr lang="en-US" altLang="ja-JP" dirty="0" smtClean="0"/>
          </a:p>
          <a:p>
            <a:r>
              <a:rPr kumimoji="1" lang="ja-JP" altLang="en-US" dirty="0" smtClean="0"/>
              <a:t>ユニットセルの情報は</a:t>
            </a:r>
            <a:r>
              <a:rPr lang="en-US" altLang="ja-JP" dirty="0" smtClean="0"/>
              <a:t> fort.1 </a:t>
            </a:r>
            <a:r>
              <a:rPr lang="ja-JP" altLang="en-US" dirty="0" smtClean="0"/>
              <a:t>に書く</a:t>
            </a:r>
            <a:endParaRPr kumimoji="1" lang="ja-JP" altLang="en-US" dirty="0"/>
          </a:p>
        </p:txBody>
      </p:sp>
      <p:sp>
        <p:nvSpPr>
          <p:cNvPr id="8" name="テキスト ボックス 7"/>
          <p:cNvSpPr txBox="1"/>
          <p:nvPr/>
        </p:nvSpPr>
        <p:spPr>
          <a:xfrm>
            <a:off x="4248645" y="1331476"/>
            <a:ext cx="1907531" cy="369332"/>
          </a:xfrm>
          <a:prstGeom prst="rect">
            <a:avLst/>
          </a:prstGeom>
          <a:noFill/>
        </p:spPr>
        <p:txBody>
          <a:bodyPr wrap="none" rtlCol="0">
            <a:spAutoFit/>
          </a:bodyPr>
          <a:lstStyle/>
          <a:p>
            <a:r>
              <a:rPr kumimoji="1" lang="en-US" altLang="ja-JP" dirty="0" smtClean="0"/>
              <a:t>CIF</a:t>
            </a:r>
            <a:r>
              <a:rPr kumimoji="1" lang="ja-JP" altLang="en-US" dirty="0" smtClean="0"/>
              <a:t>形式</a:t>
            </a:r>
            <a:r>
              <a:rPr kumimoji="1" lang="en-US" altLang="ja-JP" dirty="0" smtClean="0"/>
              <a:t> ( Al</a:t>
            </a:r>
            <a:r>
              <a:rPr kumimoji="1" lang="en-US" altLang="ja-JP" baseline="-25000" dirty="0" smtClean="0"/>
              <a:t>2</a:t>
            </a:r>
            <a:r>
              <a:rPr kumimoji="1" lang="en-US" altLang="ja-JP" dirty="0" smtClean="0"/>
              <a:t>O</a:t>
            </a:r>
            <a:r>
              <a:rPr kumimoji="1" lang="en-US" altLang="ja-JP" baseline="-25000" dirty="0" smtClean="0"/>
              <a:t>3</a:t>
            </a:r>
            <a:r>
              <a:rPr kumimoji="1" lang="en-US" altLang="ja-JP" dirty="0" smtClean="0"/>
              <a:t> )</a:t>
            </a:r>
            <a:endParaRPr kumimoji="1" lang="ja-JP" altLang="en-US" dirty="0"/>
          </a:p>
        </p:txBody>
      </p:sp>
      <p:sp>
        <p:nvSpPr>
          <p:cNvPr id="9" name="テキスト ボックス 8"/>
          <p:cNvSpPr txBox="1"/>
          <p:nvPr/>
        </p:nvSpPr>
        <p:spPr>
          <a:xfrm>
            <a:off x="5148064" y="6095037"/>
            <a:ext cx="2854568" cy="646331"/>
          </a:xfrm>
          <a:prstGeom prst="rect">
            <a:avLst/>
          </a:prstGeom>
          <a:noFill/>
        </p:spPr>
        <p:txBody>
          <a:bodyPr wrap="none" rtlCol="0">
            <a:spAutoFit/>
          </a:bodyPr>
          <a:lstStyle/>
          <a:p>
            <a:r>
              <a:rPr lang="ja-JP" altLang="en-US" dirty="0" smtClean="0"/>
              <a:t>ユニットセル（格子ベクトル）</a:t>
            </a:r>
            <a:endParaRPr lang="en-US" altLang="ja-JP" dirty="0" smtClean="0"/>
          </a:p>
          <a:p>
            <a:r>
              <a:rPr kumimoji="1" lang="ja-JP" altLang="en-US" dirty="0" smtClean="0"/>
              <a:t>の情報も含まれている</a:t>
            </a:r>
            <a:endParaRPr kumimoji="1" lang="ja-JP" altLang="en-US" dirty="0"/>
          </a:p>
        </p:txBody>
      </p:sp>
    </p:spTree>
    <p:extLst>
      <p:ext uri="{BB962C8B-B14F-4D97-AF65-F5344CB8AC3E}">
        <p14:creationId xmlns:p14="http://schemas.microsoft.com/office/powerpoint/2010/main" val="2026194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smtClean="0"/>
              <a:t>実習</a:t>
            </a:r>
            <a:r>
              <a:rPr lang="en-US" altLang="ja-JP" sz="2800" dirty="0" smtClean="0"/>
              <a:t>①</a:t>
            </a:r>
            <a:r>
              <a:rPr lang="ja-JP" altLang="en-US" sz="2800" dirty="0" smtClean="0"/>
              <a:t>　</a:t>
            </a:r>
            <a:r>
              <a:rPr kumimoji="1" lang="en-US" altLang="ja-JP" sz="2800" dirty="0" smtClean="0"/>
              <a:t>Si</a:t>
            </a:r>
            <a:r>
              <a:rPr kumimoji="1" lang="ja-JP" altLang="en-US" sz="2800" dirty="0" smtClean="0"/>
              <a:t>のバンド構造</a:t>
            </a:r>
            <a:r>
              <a:rPr kumimoji="1" lang="en-US" altLang="ja-JP" sz="2800" dirty="0" smtClean="0"/>
              <a:t> (SCF</a:t>
            </a:r>
            <a:r>
              <a:rPr kumimoji="1" lang="ja-JP" altLang="en-US" sz="2800" dirty="0" smtClean="0"/>
              <a:t>ポテンシャル</a:t>
            </a:r>
            <a:r>
              <a:rPr kumimoji="1" lang="en-US" altLang="ja-JP" sz="2800" dirty="0" smtClean="0"/>
              <a:t>)</a:t>
            </a:r>
            <a:endParaRPr kumimoji="1" lang="ja-JP" altLang="en-US" sz="2800"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41</a:t>
            </a:fld>
            <a:endParaRPr lang="en-US" altLang="ja-JP"/>
          </a:p>
        </p:txBody>
      </p:sp>
      <p:sp>
        <p:nvSpPr>
          <p:cNvPr id="5" name="正方形/長方形 4"/>
          <p:cNvSpPr/>
          <p:nvPr/>
        </p:nvSpPr>
        <p:spPr>
          <a:xfrm>
            <a:off x="179512" y="1340768"/>
            <a:ext cx="6048672" cy="5262978"/>
          </a:xfrm>
          <a:prstGeom prst="rect">
            <a:avLst/>
          </a:prstGeom>
          <a:ln>
            <a:solidFill>
              <a:schemeClr val="tx1"/>
            </a:solidFill>
          </a:ln>
        </p:spPr>
        <p:txBody>
          <a:bodyPr wrap="square">
            <a:spAutoFit/>
          </a:bodyPr>
          <a:lstStyle/>
          <a:p>
            <a:r>
              <a:rPr lang="nl-NL" altLang="ja-JP" sz="1200" dirty="0"/>
              <a:t># RSDFT</a:t>
            </a:r>
          </a:p>
          <a:p>
            <a:r>
              <a:rPr lang="nl-NL" altLang="ja-JP" sz="1200" dirty="0" err="1"/>
              <a:t>XCtype</a:t>
            </a:r>
            <a:r>
              <a:rPr lang="nl-NL" altLang="ja-JP" sz="1200" dirty="0"/>
              <a:t> 'LDAPZ81'                  / </a:t>
            </a:r>
            <a:r>
              <a:rPr lang="nl-NL" altLang="ja-JP" sz="1200" dirty="0" err="1"/>
              <a:t>XCtype</a:t>
            </a:r>
            <a:endParaRPr lang="nl-NL" altLang="ja-JP" sz="1200" dirty="0"/>
          </a:p>
          <a:p>
            <a:r>
              <a:rPr lang="nl-NL" altLang="ja-JP" sz="1200" dirty="0"/>
              <a:t>AX  10.261                   </a:t>
            </a:r>
            <a:r>
              <a:rPr lang="nl-NL" altLang="ja-JP" sz="1200" dirty="0" smtClean="0"/>
              <a:t>          </a:t>
            </a:r>
            <a:r>
              <a:rPr lang="nl-NL" altLang="ja-JP" sz="1200" dirty="0"/>
              <a:t>/ </a:t>
            </a:r>
            <a:r>
              <a:rPr lang="nl-NL" altLang="ja-JP" sz="1200" dirty="0" err="1"/>
              <a:t>ax</a:t>
            </a:r>
            <a:endParaRPr lang="nl-NL" altLang="ja-JP" sz="1200" dirty="0"/>
          </a:p>
          <a:p>
            <a:r>
              <a:rPr lang="nl-NL" altLang="ja-JP" sz="1200" dirty="0"/>
              <a:t>A1  0.00  0.50  0.50           </a:t>
            </a:r>
            <a:r>
              <a:rPr lang="nl-NL" altLang="ja-JP" sz="1200" dirty="0" smtClean="0"/>
              <a:t>    </a:t>
            </a:r>
            <a:r>
              <a:rPr lang="nl-NL" altLang="ja-JP" sz="1200" dirty="0"/>
              <a:t>/ </a:t>
            </a:r>
            <a:r>
              <a:rPr lang="nl-NL" altLang="ja-JP" sz="1200" dirty="0" err="1"/>
              <a:t>aa</a:t>
            </a:r>
            <a:r>
              <a:rPr lang="nl-NL" altLang="ja-JP" sz="1200" dirty="0"/>
              <a:t>(1:3,1)</a:t>
            </a:r>
          </a:p>
          <a:p>
            <a:r>
              <a:rPr lang="nl-NL" altLang="ja-JP" sz="1200" dirty="0"/>
              <a:t>A2  0.50  0.00  0.50           </a:t>
            </a:r>
            <a:r>
              <a:rPr lang="nl-NL" altLang="ja-JP" sz="1200" dirty="0" smtClean="0"/>
              <a:t>    </a:t>
            </a:r>
            <a:r>
              <a:rPr lang="nl-NL" altLang="ja-JP" sz="1200" dirty="0"/>
              <a:t>/ </a:t>
            </a:r>
            <a:r>
              <a:rPr lang="nl-NL" altLang="ja-JP" sz="1200" dirty="0" err="1"/>
              <a:t>aa</a:t>
            </a:r>
            <a:r>
              <a:rPr lang="nl-NL" altLang="ja-JP" sz="1200" dirty="0"/>
              <a:t>(1:3,2)</a:t>
            </a:r>
          </a:p>
          <a:p>
            <a:r>
              <a:rPr lang="nl-NL" altLang="ja-JP" sz="1200" dirty="0"/>
              <a:t>A3  0.50  0.50  0.00              / </a:t>
            </a:r>
            <a:r>
              <a:rPr lang="nl-NL" altLang="ja-JP" sz="1200" dirty="0" err="1"/>
              <a:t>aa</a:t>
            </a:r>
            <a:r>
              <a:rPr lang="nl-NL" altLang="ja-JP" sz="1200" dirty="0"/>
              <a:t>(1:3,3)</a:t>
            </a:r>
          </a:p>
          <a:p>
            <a:r>
              <a:rPr lang="nl-NL" altLang="ja-JP" sz="1200" dirty="0" err="1"/>
              <a:t>Nband</a:t>
            </a:r>
            <a:r>
              <a:rPr lang="nl-NL" altLang="ja-JP" sz="1200" dirty="0"/>
              <a:t>  8                          </a:t>
            </a:r>
            <a:r>
              <a:rPr lang="nl-NL" altLang="ja-JP" sz="1200" dirty="0" smtClean="0"/>
              <a:t>    / </a:t>
            </a:r>
            <a:r>
              <a:rPr lang="nl-NL" altLang="ja-JP" sz="1200" dirty="0" err="1"/>
              <a:t>Nband</a:t>
            </a:r>
            <a:endParaRPr lang="nl-NL" altLang="ja-JP" sz="1200" dirty="0"/>
          </a:p>
          <a:p>
            <a:r>
              <a:rPr lang="nl-NL" altLang="ja-JP" sz="1200" dirty="0"/>
              <a:t>NK    8                           </a:t>
            </a:r>
            <a:r>
              <a:rPr lang="nl-NL" altLang="ja-JP" sz="1200" dirty="0" smtClean="0"/>
              <a:t>       / </a:t>
            </a:r>
            <a:r>
              <a:rPr lang="nl-NL" altLang="ja-JP" sz="1200" dirty="0" err="1"/>
              <a:t>nk</a:t>
            </a:r>
            <a:endParaRPr lang="nl-NL" altLang="ja-JP" sz="1200" dirty="0"/>
          </a:p>
          <a:p>
            <a:r>
              <a:rPr lang="nl-NL" altLang="ja-JP" sz="1200" dirty="0"/>
              <a:t>MMM1  5  5  5                     / mmm(1:3,2)</a:t>
            </a:r>
          </a:p>
          <a:p>
            <a:r>
              <a:rPr lang="nl-NL" altLang="ja-JP" sz="1200" dirty="0"/>
              <a:t>MMM2  2  2  2                     / mmm(1:3,2)</a:t>
            </a:r>
          </a:p>
          <a:p>
            <a:r>
              <a:rPr lang="nl-NL" altLang="ja-JP" sz="1200" dirty="0"/>
              <a:t>NGRID 12 12 12                 </a:t>
            </a:r>
            <a:r>
              <a:rPr lang="nl-NL" altLang="ja-JP" sz="1200" dirty="0" smtClean="0"/>
              <a:t>/ </a:t>
            </a:r>
            <a:r>
              <a:rPr lang="nl-NL" altLang="ja-JP" sz="1200" dirty="0" err="1"/>
              <a:t>Ngrid</a:t>
            </a:r>
            <a:r>
              <a:rPr lang="nl-NL" altLang="ja-JP" sz="1200" dirty="0"/>
              <a:t>(1:3)</a:t>
            </a:r>
          </a:p>
          <a:p>
            <a:r>
              <a:rPr lang="nl-NL" altLang="ja-JP" sz="1200" dirty="0"/>
              <a:t>PP 2 '</a:t>
            </a:r>
            <a:r>
              <a:rPr lang="nl-NL" altLang="ja-JP" sz="1200" dirty="0" err="1"/>
              <a:t>Si_psv.dat</a:t>
            </a:r>
            <a:r>
              <a:rPr lang="nl-NL" altLang="ja-JP" sz="1200" dirty="0"/>
              <a:t>'                 / </a:t>
            </a:r>
            <a:r>
              <a:rPr lang="nl-NL" altLang="ja-JP" sz="1200" dirty="0" err="1"/>
              <a:t>file_ps</a:t>
            </a:r>
            <a:r>
              <a:rPr lang="nl-NL" altLang="ja-JP" sz="1200" dirty="0"/>
              <a:t>(1)</a:t>
            </a:r>
          </a:p>
          <a:p>
            <a:r>
              <a:rPr lang="nl-NL" altLang="ja-JP" sz="1200" dirty="0" err="1"/>
              <a:t>scfconv</a:t>
            </a:r>
            <a:r>
              <a:rPr lang="nl-NL" altLang="ja-JP" sz="1200" dirty="0"/>
              <a:t> 1.d-15                    / </a:t>
            </a:r>
            <a:r>
              <a:rPr lang="nl-NL" altLang="ja-JP" sz="1200" dirty="0" err="1"/>
              <a:t>scf_conv</a:t>
            </a:r>
            <a:endParaRPr lang="nl-NL" altLang="ja-JP" sz="1200" dirty="0"/>
          </a:p>
          <a:p>
            <a:r>
              <a:rPr lang="nl-NL" altLang="ja-JP" sz="1200" dirty="0"/>
              <a:t>PROCS  1 1 1 1 8 1           </a:t>
            </a:r>
            <a:r>
              <a:rPr lang="nl-NL" altLang="ja-JP" sz="1200" dirty="0" smtClean="0"/>
              <a:t> </a:t>
            </a:r>
            <a:r>
              <a:rPr lang="nl-NL" altLang="ja-JP" sz="1200" dirty="0"/>
              <a:t>/ np_2d(1:6)</a:t>
            </a:r>
          </a:p>
          <a:p>
            <a:r>
              <a:rPr lang="nl-NL" altLang="ja-JP" sz="1200" dirty="0" err="1"/>
              <a:t>Diter</a:t>
            </a:r>
            <a:r>
              <a:rPr lang="nl-NL" altLang="ja-JP" sz="1200" dirty="0"/>
              <a:t> 100                         </a:t>
            </a:r>
            <a:r>
              <a:rPr lang="nl-NL" altLang="ja-JP" sz="1200" dirty="0" smtClean="0"/>
              <a:t>    / </a:t>
            </a:r>
            <a:r>
              <a:rPr lang="nl-NL" altLang="ja-JP" sz="1200" dirty="0" err="1"/>
              <a:t>Diter</a:t>
            </a:r>
            <a:endParaRPr lang="nl-NL" altLang="ja-JP" sz="1200" dirty="0"/>
          </a:p>
          <a:p>
            <a:r>
              <a:rPr lang="nl-NL" altLang="ja-JP" sz="1200" dirty="0" err="1"/>
              <a:t>Nsweep</a:t>
            </a:r>
            <a:r>
              <a:rPr lang="nl-NL" altLang="ja-JP" sz="1200" dirty="0"/>
              <a:t>  5                        </a:t>
            </a:r>
            <a:r>
              <a:rPr lang="nl-NL" altLang="ja-JP" sz="1200" dirty="0" smtClean="0"/>
              <a:t>  / </a:t>
            </a:r>
            <a:r>
              <a:rPr lang="nl-NL" altLang="ja-JP" sz="1200" dirty="0" err="1"/>
              <a:t>Nsweep</a:t>
            </a:r>
            <a:endParaRPr lang="nl-NL" altLang="ja-JP" sz="1200" dirty="0"/>
          </a:p>
          <a:p>
            <a:r>
              <a:rPr lang="nl-NL" altLang="ja-JP" sz="1200" dirty="0"/>
              <a:t>IC  0                             </a:t>
            </a:r>
            <a:r>
              <a:rPr lang="nl-NL" altLang="ja-JP" sz="1200" dirty="0" smtClean="0"/>
              <a:t>      / </a:t>
            </a:r>
            <a:r>
              <a:rPr lang="nl-NL" altLang="ja-JP" sz="1200" dirty="0"/>
              <a:t>IC</a:t>
            </a:r>
          </a:p>
          <a:p>
            <a:r>
              <a:rPr lang="nl-NL" altLang="ja-JP" sz="1200" dirty="0"/>
              <a:t>OC  </a:t>
            </a:r>
            <a:r>
              <a:rPr lang="nl-NL" altLang="ja-JP" sz="1200" dirty="0" smtClean="0"/>
              <a:t>2                                 </a:t>
            </a:r>
            <a:r>
              <a:rPr lang="nl-NL" altLang="ja-JP" sz="1200" dirty="0"/>
              <a:t>/ OC</a:t>
            </a:r>
          </a:p>
          <a:p>
            <a:r>
              <a:rPr lang="nl-NL" altLang="ja-JP" sz="1200" dirty="0"/>
              <a:t>ETLIMIT  10000.d0      </a:t>
            </a:r>
            <a:r>
              <a:rPr lang="nl-NL" altLang="ja-JP" sz="1200" dirty="0" smtClean="0"/>
              <a:t>     </a:t>
            </a:r>
            <a:r>
              <a:rPr lang="nl-NL" altLang="ja-JP" sz="1200" dirty="0"/>
              <a:t>/ </a:t>
            </a:r>
            <a:r>
              <a:rPr lang="nl-NL" altLang="ja-JP" sz="1200" dirty="0" err="1"/>
              <a:t>etime_limit</a:t>
            </a:r>
            <a:endParaRPr lang="nl-NL" altLang="ja-JP" sz="1200" dirty="0"/>
          </a:p>
          <a:p>
            <a:r>
              <a:rPr lang="nl-NL" altLang="ja-JP" sz="1200" dirty="0"/>
              <a:t>SWSCF   1                    </a:t>
            </a:r>
            <a:r>
              <a:rPr lang="nl-NL" altLang="ja-JP" sz="1200" dirty="0" smtClean="0"/>
              <a:t>   </a:t>
            </a:r>
            <a:r>
              <a:rPr lang="nl-NL" altLang="ja-JP" sz="1200" dirty="0"/>
              <a:t>/ </a:t>
            </a:r>
            <a:r>
              <a:rPr lang="nl-NL" altLang="ja-JP" sz="1200" dirty="0" err="1" smtClean="0"/>
              <a:t>iswitch_scf</a:t>
            </a:r>
            <a:endParaRPr lang="nl-NL" altLang="ja-JP" sz="1200" dirty="0" smtClean="0"/>
          </a:p>
          <a:p>
            <a:r>
              <a:rPr lang="nl-NL" altLang="ja-JP" sz="1200" dirty="0" smtClean="0"/>
              <a:t>INFOLEVEL  1</a:t>
            </a:r>
          </a:p>
          <a:p>
            <a:endParaRPr lang="nl-NL" altLang="ja-JP" sz="1200" dirty="0"/>
          </a:p>
          <a:p>
            <a:r>
              <a:rPr lang="nl-NL" altLang="ja-JP" sz="1200" dirty="0"/>
              <a:t>SWBAND  </a:t>
            </a:r>
            <a:r>
              <a:rPr lang="nl-NL" altLang="ja-JP" sz="1200" dirty="0" smtClean="0"/>
              <a:t>0                     </a:t>
            </a:r>
            <a:r>
              <a:rPr lang="nl-NL" altLang="ja-JP" sz="1200" dirty="0"/>
              <a:t>/ </a:t>
            </a:r>
            <a:r>
              <a:rPr lang="nl-NL" altLang="ja-JP" sz="1200" dirty="0" err="1" smtClean="0"/>
              <a:t>iswitch_band</a:t>
            </a:r>
            <a:endParaRPr lang="nl-NL" altLang="ja-JP" sz="1200" dirty="0"/>
          </a:p>
          <a:p>
            <a:r>
              <a:rPr lang="nl-NL" altLang="ja-JP" sz="1200" dirty="0"/>
              <a:t>BAND  7  24  20  1.d-7  100       / </a:t>
            </a:r>
            <a:r>
              <a:rPr lang="nl-NL" altLang="ja-JP" sz="1200" dirty="0" err="1"/>
              <a:t>nbk</a:t>
            </a:r>
            <a:r>
              <a:rPr lang="nl-NL" altLang="ja-JP" sz="1200" dirty="0"/>
              <a:t> </a:t>
            </a:r>
            <a:r>
              <a:rPr lang="nl-NL" altLang="ja-JP" sz="1200" dirty="0" err="1"/>
              <a:t>mb_band</a:t>
            </a:r>
            <a:r>
              <a:rPr lang="nl-NL" altLang="ja-JP" sz="1200" dirty="0"/>
              <a:t> mb2_band </a:t>
            </a:r>
            <a:r>
              <a:rPr lang="nl-NL" altLang="ja-JP" sz="1200" dirty="0" err="1"/>
              <a:t>esp_conv_tol</a:t>
            </a:r>
            <a:r>
              <a:rPr lang="nl-NL" altLang="ja-JP" sz="1200" dirty="0"/>
              <a:t> </a:t>
            </a:r>
            <a:r>
              <a:rPr lang="nl-NL" altLang="ja-JP" sz="1200" dirty="0" err="1"/>
              <a:t>maxiter_band</a:t>
            </a:r>
            <a:endParaRPr lang="nl-NL" altLang="ja-JP" sz="1200" dirty="0"/>
          </a:p>
          <a:p>
            <a:r>
              <a:rPr lang="nl-NL" altLang="ja-JP" sz="1200" dirty="0"/>
              <a:t>1.0  1.0 0.75  0.0 0.5 0.75  0.75 0.5</a:t>
            </a:r>
          </a:p>
          <a:p>
            <a:r>
              <a:rPr lang="nl-NL" altLang="ja-JP" sz="1200" dirty="0"/>
              <a:t>0.0  0.5 0.375 0.0 0.5 0.375 0.25 0.0</a:t>
            </a:r>
          </a:p>
          <a:p>
            <a:r>
              <a:rPr lang="nl-NL" altLang="ja-JP" sz="1200" dirty="0"/>
              <a:t>0.0  0.5 0.375 0.0 0.5 0.375 0.5  0.5</a:t>
            </a:r>
          </a:p>
          <a:p>
            <a:r>
              <a:rPr lang="nl-NL" altLang="ja-JP" sz="1200" dirty="0"/>
              <a:t>30 5 10 10 10 5 5</a:t>
            </a:r>
          </a:p>
        </p:txBody>
      </p:sp>
      <p:sp>
        <p:nvSpPr>
          <p:cNvPr id="6" name="テキスト ボックス 5"/>
          <p:cNvSpPr txBox="1"/>
          <p:nvPr/>
        </p:nvSpPr>
        <p:spPr>
          <a:xfrm>
            <a:off x="179512" y="980728"/>
            <a:ext cx="6214825" cy="369332"/>
          </a:xfrm>
          <a:prstGeom prst="rect">
            <a:avLst/>
          </a:prstGeom>
          <a:noFill/>
        </p:spPr>
        <p:txBody>
          <a:bodyPr wrap="none" rtlCol="0">
            <a:spAutoFit/>
          </a:bodyPr>
          <a:lstStyle/>
          <a:p>
            <a:r>
              <a:rPr kumimoji="1" lang="en-US" altLang="ja-JP" b="1" dirty="0" smtClean="0">
                <a:solidFill>
                  <a:srgbClr val="000090"/>
                </a:solidFill>
              </a:rPr>
              <a:t>examples/Si2/</a:t>
            </a:r>
            <a:r>
              <a:rPr kumimoji="1" lang="en-US" altLang="ja-JP" b="1" dirty="0" err="1" smtClean="0">
                <a:solidFill>
                  <a:srgbClr val="000090"/>
                </a:solidFill>
              </a:rPr>
              <a:t>band_calc_step_by_step</a:t>
            </a:r>
            <a:r>
              <a:rPr kumimoji="1" lang="en-US" altLang="ja-JP" b="1" dirty="0" smtClean="0">
                <a:solidFill>
                  <a:srgbClr val="000090"/>
                </a:solidFill>
              </a:rPr>
              <a:t>/step1_scf/fort.1</a:t>
            </a:r>
            <a:endParaRPr kumimoji="1" lang="ja-JP" altLang="en-US" b="1" dirty="0">
              <a:solidFill>
                <a:srgbClr val="000090"/>
              </a:solidFill>
            </a:endParaRPr>
          </a:p>
        </p:txBody>
      </p:sp>
      <p:sp>
        <p:nvSpPr>
          <p:cNvPr id="7" name="正方形/長方形 6"/>
          <p:cNvSpPr/>
          <p:nvPr/>
        </p:nvSpPr>
        <p:spPr>
          <a:xfrm>
            <a:off x="4427984" y="1844824"/>
            <a:ext cx="4572000" cy="646331"/>
          </a:xfrm>
          <a:prstGeom prst="rect">
            <a:avLst/>
          </a:prstGeom>
          <a:solidFill>
            <a:schemeClr val="bg1"/>
          </a:solidFill>
          <a:ln>
            <a:solidFill>
              <a:schemeClr val="tx1"/>
            </a:solidFill>
          </a:ln>
        </p:spPr>
        <p:txBody>
          <a:bodyPr>
            <a:spAutoFit/>
          </a:bodyPr>
          <a:lstStyle/>
          <a:p>
            <a:r>
              <a:rPr lang="en-US" altLang="ja-JP" sz="1200" dirty="0"/>
              <a:t>1  2                         / MKI, MI</a:t>
            </a:r>
          </a:p>
          <a:p>
            <a:r>
              <a:rPr lang="en-US" altLang="ja-JP" sz="1200" dirty="0"/>
              <a:t>1  0.00    0.00    0.00  1   / </a:t>
            </a:r>
            <a:r>
              <a:rPr lang="en-US" altLang="ja-JP" sz="1200" dirty="0" err="1"/>
              <a:t>Kion</a:t>
            </a:r>
            <a:r>
              <a:rPr lang="en-US" altLang="ja-JP" sz="1200" dirty="0"/>
              <a:t>(1), </a:t>
            </a:r>
            <a:r>
              <a:rPr lang="en-US" altLang="ja-JP" sz="1200" dirty="0" err="1"/>
              <a:t>asi</a:t>
            </a:r>
            <a:r>
              <a:rPr lang="en-US" altLang="ja-JP" sz="1200" dirty="0"/>
              <a:t>(1:3,1)</a:t>
            </a:r>
          </a:p>
          <a:p>
            <a:r>
              <a:rPr lang="en-US" altLang="ja-JP" sz="1200" dirty="0"/>
              <a:t>1  0.25    0.25    0.25  1   / </a:t>
            </a:r>
            <a:r>
              <a:rPr lang="en-US" altLang="ja-JP" sz="1200" dirty="0" err="1"/>
              <a:t>Kion</a:t>
            </a:r>
            <a:r>
              <a:rPr lang="en-US" altLang="ja-JP" sz="1200" dirty="0"/>
              <a:t>(2), </a:t>
            </a:r>
            <a:r>
              <a:rPr lang="en-US" altLang="ja-JP" sz="1200" dirty="0" err="1"/>
              <a:t>asi</a:t>
            </a:r>
            <a:r>
              <a:rPr lang="en-US" altLang="ja-JP" sz="1200" dirty="0"/>
              <a:t>(1:3,2)</a:t>
            </a:r>
            <a:endParaRPr lang="ja-JP" altLang="en-US" sz="1200" dirty="0"/>
          </a:p>
        </p:txBody>
      </p:sp>
      <p:sp>
        <p:nvSpPr>
          <p:cNvPr id="8" name="テキスト ボックス 7"/>
          <p:cNvSpPr txBox="1"/>
          <p:nvPr/>
        </p:nvSpPr>
        <p:spPr>
          <a:xfrm>
            <a:off x="4427984" y="1475492"/>
            <a:ext cx="1018503" cy="369332"/>
          </a:xfrm>
          <a:prstGeom prst="rect">
            <a:avLst/>
          </a:prstGeom>
          <a:solidFill>
            <a:schemeClr val="bg1"/>
          </a:solidFill>
        </p:spPr>
        <p:txBody>
          <a:bodyPr wrap="none" rtlCol="0">
            <a:spAutoFit/>
          </a:bodyPr>
          <a:lstStyle/>
          <a:p>
            <a:r>
              <a:rPr kumimoji="1" lang="en-US" altLang="ja-JP" b="1" dirty="0" smtClean="0">
                <a:solidFill>
                  <a:srgbClr val="000090"/>
                </a:solidFill>
              </a:rPr>
              <a:t>fort.970</a:t>
            </a:r>
            <a:endParaRPr kumimoji="1" lang="ja-JP" altLang="en-US" b="1" dirty="0">
              <a:solidFill>
                <a:srgbClr val="000090"/>
              </a:solidFill>
            </a:endParaRPr>
          </a:p>
        </p:txBody>
      </p:sp>
      <p:cxnSp>
        <p:nvCxnSpPr>
          <p:cNvPr id="10" name="直線矢印コネクタ 9"/>
          <p:cNvCxnSpPr/>
          <p:nvPr/>
        </p:nvCxnSpPr>
        <p:spPr>
          <a:xfrm flipV="1">
            <a:off x="6948264" y="4149080"/>
            <a:ext cx="1152128"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flipV="1">
            <a:off x="6948264" y="3789040"/>
            <a:ext cx="792088"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矢印コネクタ 13"/>
          <p:cNvCxnSpPr/>
          <p:nvPr/>
        </p:nvCxnSpPr>
        <p:spPr>
          <a:xfrm flipV="1">
            <a:off x="6948264" y="3356992"/>
            <a:ext cx="207640" cy="10164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6" name="Object 7"/>
          <p:cNvGraphicFramePr>
            <a:graphicFrameLocks noChangeAspect="1"/>
          </p:cNvGraphicFramePr>
          <p:nvPr>
            <p:extLst>
              <p:ext uri="{D42A27DB-BD31-4B8C-83A1-F6EECF244321}">
                <p14:modId xmlns:p14="http://schemas.microsoft.com/office/powerpoint/2010/main" val="1208920746"/>
              </p:ext>
            </p:extLst>
          </p:nvPr>
        </p:nvGraphicFramePr>
        <p:xfrm>
          <a:off x="6948264" y="2924944"/>
          <a:ext cx="355600" cy="431800"/>
        </p:xfrm>
        <a:graphic>
          <a:graphicData uri="http://schemas.openxmlformats.org/presentationml/2006/ole">
            <mc:AlternateContent xmlns:mc="http://schemas.openxmlformats.org/markup-compatibility/2006">
              <mc:Choice xmlns:v="urn:schemas-microsoft-com:vml" Requires="v">
                <p:oleObj spid="_x0000_s154653" name="数式" r:id="rId3" imgW="177800" imgH="215900" progId="Equation.3">
                  <p:embed/>
                </p:oleObj>
              </mc:Choice>
              <mc:Fallback>
                <p:oleObj name="数式" r:id="rId3" imgW="177800" imgH="215900" progId="Equation.3">
                  <p:embed/>
                  <p:pic>
                    <p:nvPicPr>
                      <p:cNvPr id="0" name=""/>
                      <p:cNvPicPr>
                        <a:picLocks noChangeAspect="1" noChangeArrowheads="1"/>
                      </p:cNvPicPr>
                      <p:nvPr/>
                    </p:nvPicPr>
                    <p:blipFill>
                      <a:blip r:embed="rId4"/>
                      <a:srcRect/>
                      <a:stretch>
                        <a:fillRect/>
                      </a:stretch>
                    </p:blipFill>
                    <p:spPr bwMode="auto">
                      <a:xfrm>
                        <a:off x="6948264" y="2924944"/>
                        <a:ext cx="355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 name="Object 7"/>
          <p:cNvGraphicFramePr>
            <a:graphicFrameLocks noChangeAspect="1"/>
          </p:cNvGraphicFramePr>
          <p:nvPr>
            <p:extLst>
              <p:ext uri="{D42A27DB-BD31-4B8C-83A1-F6EECF244321}">
                <p14:modId xmlns:p14="http://schemas.microsoft.com/office/powerpoint/2010/main" val="2682497814"/>
              </p:ext>
            </p:extLst>
          </p:nvPr>
        </p:nvGraphicFramePr>
        <p:xfrm>
          <a:off x="7667625" y="3370263"/>
          <a:ext cx="355600" cy="406400"/>
        </p:xfrm>
        <a:graphic>
          <a:graphicData uri="http://schemas.openxmlformats.org/presentationml/2006/ole">
            <mc:AlternateContent xmlns:mc="http://schemas.openxmlformats.org/markup-compatibility/2006">
              <mc:Choice xmlns:v="urn:schemas-microsoft-com:vml" Requires="v">
                <p:oleObj spid="_x0000_s154654" name="数式" r:id="rId5" imgW="177800" imgH="203200" progId="Equation.3">
                  <p:embed/>
                </p:oleObj>
              </mc:Choice>
              <mc:Fallback>
                <p:oleObj name="数式" r:id="rId5" imgW="177800" imgH="203200" progId="Equation.3">
                  <p:embed/>
                  <p:pic>
                    <p:nvPicPr>
                      <p:cNvPr id="0" name=""/>
                      <p:cNvPicPr>
                        <a:picLocks noChangeAspect="1" noChangeArrowheads="1"/>
                      </p:cNvPicPr>
                      <p:nvPr/>
                    </p:nvPicPr>
                    <p:blipFill>
                      <a:blip r:embed="rId6"/>
                      <a:srcRect/>
                      <a:stretch>
                        <a:fillRect/>
                      </a:stretch>
                    </p:blipFill>
                    <p:spPr bwMode="auto">
                      <a:xfrm>
                        <a:off x="7667625" y="3370263"/>
                        <a:ext cx="355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8" name="Object 7"/>
          <p:cNvGraphicFramePr>
            <a:graphicFrameLocks noChangeAspect="1"/>
          </p:cNvGraphicFramePr>
          <p:nvPr>
            <p:extLst>
              <p:ext uri="{D42A27DB-BD31-4B8C-83A1-F6EECF244321}">
                <p14:modId xmlns:p14="http://schemas.microsoft.com/office/powerpoint/2010/main" val="1462826797"/>
              </p:ext>
            </p:extLst>
          </p:nvPr>
        </p:nvGraphicFramePr>
        <p:xfrm>
          <a:off x="8113713" y="3886696"/>
          <a:ext cx="330200" cy="406400"/>
        </p:xfrm>
        <a:graphic>
          <a:graphicData uri="http://schemas.openxmlformats.org/presentationml/2006/ole">
            <mc:AlternateContent xmlns:mc="http://schemas.openxmlformats.org/markup-compatibility/2006">
              <mc:Choice xmlns:v="urn:schemas-microsoft-com:vml" Requires="v">
                <p:oleObj spid="_x0000_s154655" name="数式" r:id="rId7" imgW="165100" imgH="203200" progId="Equation.3">
                  <p:embed/>
                </p:oleObj>
              </mc:Choice>
              <mc:Fallback>
                <p:oleObj name="数式" r:id="rId7" imgW="165100" imgH="203200" progId="Equation.3">
                  <p:embed/>
                  <p:pic>
                    <p:nvPicPr>
                      <p:cNvPr id="0" name=""/>
                      <p:cNvPicPr>
                        <a:picLocks noChangeAspect="1" noChangeArrowheads="1"/>
                      </p:cNvPicPr>
                      <p:nvPr/>
                    </p:nvPicPr>
                    <p:blipFill>
                      <a:blip r:embed="rId8"/>
                      <a:srcRect/>
                      <a:stretch>
                        <a:fillRect/>
                      </a:stretch>
                    </p:blipFill>
                    <p:spPr bwMode="auto">
                      <a:xfrm>
                        <a:off x="8113713" y="3886696"/>
                        <a:ext cx="330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9" name="角丸四角形 18"/>
          <p:cNvSpPr/>
          <p:nvPr/>
        </p:nvSpPr>
        <p:spPr>
          <a:xfrm>
            <a:off x="6372200" y="2780928"/>
            <a:ext cx="2448272" cy="230425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左中かっこ 19"/>
          <p:cNvSpPr/>
          <p:nvPr/>
        </p:nvSpPr>
        <p:spPr>
          <a:xfrm rot="15540000">
            <a:off x="7387297" y="3911871"/>
            <a:ext cx="255600" cy="1105200"/>
          </a:xfrm>
          <a:prstGeom prst="leftBrac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1" name="テキスト ボックス 20"/>
          <p:cNvSpPr txBox="1"/>
          <p:nvPr/>
        </p:nvSpPr>
        <p:spPr>
          <a:xfrm rot="21112407">
            <a:off x="6877807" y="4479553"/>
            <a:ext cx="1641119" cy="307777"/>
          </a:xfrm>
          <a:prstGeom prst="rect">
            <a:avLst/>
          </a:prstGeom>
          <a:noFill/>
        </p:spPr>
        <p:txBody>
          <a:bodyPr wrap="none" rtlCol="0">
            <a:spAutoFit/>
          </a:bodyPr>
          <a:lstStyle/>
          <a:p>
            <a:r>
              <a:rPr lang="en-US" altLang="ja-JP" sz="1400" dirty="0" smtClean="0"/>
              <a:t>12</a:t>
            </a:r>
            <a:r>
              <a:rPr lang="ja-JP" altLang="en-US" sz="1400" dirty="0" smtClean="0"/>
              <a:t>点刻み（各方向）</a:t>
            </a:r>
            <a:endParaRPr kumimoji="1" lang="ja-JP" altLang="en-US" sz="1400" dirty="0"/>
          </a:p>
        </p:txBody>
      </p:sp>
      <p:sp>
        <p:nvSpPr>
          <p:cNvPr id="22" name="テキスト ボックス 21"/>
          <p:cNvSpPr txBox="1"/>
          <p:nvPr/>
        </p:nvSpPr>
        <p:spPr>
          <a:xfrm>
            <a:off x="7524328" y="2924944"/>
            <a:ext cx="1112504" cy="307777"/>
          </a:xfrm>
          <a:prstGeom prst="rect">
            <a:avLst/>
          </a:prstGeom>
          <a:noFill/>
        </p:spPr>
        <p:txBody>
          <a:bodyPr wrap="none" rtlCol="0">
            <a:spAutoFit/>
          </a:bodyPr>
          <a:lstStyle/>
          <a:p>
            <a:r>
              <a:rPr lang="ja-JP" altLang="en-US" sz="1400" dirty="0" smtClean="0"/>
              <a:t>ユニットセル</a:t>
            </a:r>
            <a:endParaRPr kumimoji="1" lang="ja-JP" altLang="en-US" sz="1400" dirty="0"/>
          </a:p>
        </p:txBody>
      </p:sp>
    </p:spTree>
    <p:extLst>
      <p:ext uri="{BB962C8B-B14F-4D97-AF65-F5344CB8AC3E}">
        <p14:creationId xmlns:p14="http://schemas.microsoft.com/office/powerpoint/2010/main" val="2475113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a:noFill/>
          <a:effectLst>
            <a:outerShdw dist="35921" dir="2700000" algn="ctr" rotWithShape="0">
              <a:schemeClr val="tx1">
                <a:alpha val="74997"/>
              </a:schemeClr>
            </a:outerShdw>
          </a:effectLst>
        </p:spPr>
        <p:txBody>
          <a:bodyPr/>
          <a:lstStyle/>
          <a:p>
            <a:pPr eaLnBrk="1" hangingPunct="1"/>
            <a:r>
              <a:rPr lang="en-US" altLang="ja-JP" sz="3600" dirty="0" err="1" smtClean="0">
                <a:latin typeface="Arial" charset="0"/>
                <a:ea typeface="ＭＳ Ｐゴシック" charset="0"/>
                <a:cs typeface="ＭＳ Ｐゴシック" charset="0"/>
              </a:rPr>
              <a:t>Brillouin</a:t>
            </a:r>
            <a:r>
              <a:rPr lang="en-US" altLang="ja-JP" sz="3600" dirty="0" smtClean="0">
                <a:latin typeface="Arial" charset="0"/>
                <a:ea typeface="ＭＳ Ｐゴシック" charset="0"/>
                <a:cs typeface="ＭＳ Ｐゴシック" charset="0"/>
              </a:rPr>
              <a:t> Zone </a:t>
            </a:r>
            <a:r>
              <a:rPr lang="ja-JP" altLang="en-US" sz="3600" dirty="0" smtClean="0">
                <a:latin typeface="Arial" charset="0"/>
                <a:ea typeface="ＭＳ Ｐゴシック" charset="0"/>
                <a:cs typeface="ＭＳ Ｐゴシック" charset="0"/>
              </a:rPr>
              <a:t>サンプリング</a:t>
            </a:r>
            <a:endParaRPr lang="ja-JP" altLang="en-US" sz="3600" dirty="0">
              <a:latin typeface="Arial" charset="0"/>
              <a:ea typeface="ＭＳ Ｐゴシック" charset="0"/>
              <a:cs typeface="ＭＳ Ｐゴシック" charset="0"/>
            </a:endParaRPr>
          </a:p>
        </p:txBody>
      </p:sp>
      <p:sp>
        <p:nvSpPr>
          <p:cNvPr id="56323" name="Line 5"/>
          <p:cNvSpPr>
            <a:spLocks noChangeShapeType="1"/>
          </p:cNvSpPr>
          <p:nvPr/>
        </p:nvSpPr>
        <p:spPr bwMode="auto">
          <a:xfrm>
            <a:off x="2800350" y="3768725"/>
            <a:ext cx="3600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24" name="Line 6"/>
          <p:cNvSpPr>
            <a:spLocks noChangeShapeType="1"/>
          </p:cNvSpPr>
          <p:nvPr/>
        </p:nvSpPr>
        <p:spPr bwMode="auto">
          <a:xfrm>
            <a:off x="3160713" y="3625850"/>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25" name="Line 7"/>
          <p:cNvSpPr>
            <a:spLocks noChangeShapeType="1"/>
          </p:cNvSpPr>
          <p:nvPr/>
        </p:nvSpPr>
        <p:spPr bwMode="auto">
          <a:xfrm>
            <a:off x="3519488" y="3625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26" name="Line 8"/>
          <p:cNvSpPr>
            <a:spLocks noChangeShapeType="1"/>
          </p:cNvSpPr>
          <p:nvPr/>
        </p:nvSpPr>
        <p:spPr bwMode="auto">
          <a:xfrm>
            <a:off x="3879850" y="3625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27" name="Line 9"/>
          <p:cNvSpPr>
            <a:spLocks noChangeShapeType="1"/>
          </p:cNvSpPr>
          <p:nvPr/>
        </p:nvSpPr>
        <p:spPr bwMode="auto">
          <a:xfrm>
            <a:off x="4240213" y="3625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28" name="Line 10"/>
          <p:cNvSpPr>
            <a:spLocks noChangeShapeType="1"/>
          </p:cNvSpPr>
          <p:nvPr/>
        </p:nvSpPr>
        <p:spPr bwMode="auto">
          <a:xfrm>
            <a:off x="4600575" y="3625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29" name="Line 11"/>
          <p:cNvSpPr>
            <a:spLocks noChangeShapeType="1"/>
          </p:cNvSpPr>
          <p:nvPr/>
        </p:nvSpPr>
        <p:spPr bwMode="auto">
          <a:xfrm>
            <a:off x="4960938" y="3625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30" name="Line 12"/>
          <p:cNvSpPr>
            <a:spLocks noChangeShapeType="1"/>
          </p:cNvSpPr>
          <p:nvPr/>
        </p:nvSpPr>
        <p:spPr bwMode="auto">
          <a:xfrm>
            <a:off x="5319713" y="3625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31" name="Line 13"/>
          <p:cNvSpPr>
            <a:spLocks noChangeShapeType="1"/>
          </p:cNvSpPr>
          <p:nvPr/>
        </p:nvSpPr>
        <p:spPr bwMode="auto">
          <a:xfrm>
            <a:off x="5680075" y="3625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32" name="Line 14"/>
          <p:cNvSpPr>
            <a:spLocks noChangeShapeType="1"/>
          </p:cNvSpPr>
          <p:nvPr/>
        </p:nvSpPr>
        <p:spPr bwMode="auto">
          <a:xfrm>
            <a:off x="6040438" y="3625850"/>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33" name="Line 15"/>
          <p:cNvSpPr>
            <a:spLocks noChangeShapeType="1"/>
          </p:cNvSpPr>
          <p:nvPr/>
        </p:nvSpPr>
        <p:spPr bwMode="auto">
          <a:xfrm>
            <a:off x="6400800" y="3625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34" name="Text Box 19"/>
          <p:cNvSpPr txBox="1">
            <a:spLocks noChangeArrowheads="1"/>
          </p:cNvSpPr>
          <p:nvPr/>
        </p:nvSpPr>
        <p:spPr bwMode="auto">
          <a:xfrm>
            <a:off x="2916238" y="3860800"/>
            <a:ext cx="366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ＭＳ Ｐゴシック" charset="0"/>
                <a:cs typeface="ＭＳ Ｐゴシック" charset="0"/>
              </a:defRPr>
            </a:lvl1pPr>
            <a:lvl2pPr marL="742950" indent="-285750" eaLnBrk="0" hangingPunct="0">
              <a:defRPr kumimoji="1">
                <a:solidFill>
                  <a:schemeClr val="tx1"/>
                </a:solidFill>
                <a:latin typeface="Arial" charset="0"/>
                <a:ea typeface="ＭＳ Ｐゴシック" charset="0"/>
              </a:defRPr>
            </a:lvl2pPr>
            <a:lvl3pPr marL="1143000" indent="-228600" eaLnBrk="0" hangingPunct="0">
              <a:defRPr kumimoji="1">
                <a:solidFill>
                  <a:schemeClr val="tx1"/>
                </a:solidFill>
                <a:latin typeface="Arial" charset="0"/>
                <a:ea typeface="ＭＳ Ｐゴシック" charset="0"/>
              </a:defRPr>
            </a:lvl3pPr>
            <a:lvl4pPr marL="1600200" indent="-228600" eaLnBrk="0" hangingPunct="0">
              <a:defRPr kumimoji="1">
                <a:solidFill>
                  <a:schemeClr val="tx1"/>
                </a:solidFill>
                <a:latin typeface="Arial" charset="0"/>
                <a:ea typeface="ＭＳ Ｐゴシック" charset="0"/>
              </a:defRPr>
            </a:lvl4pPr>
            <a:lvl5pPr marL="2057400" indent="-228600" eaLnBrk="0" hangingPunct="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en-US" altLang="ja-JP"/>
              <a:t>-4   -3  -2   -1   0    1   2    3    4    5</a:t>
            </a:r>
          </a:p>
        </p:txBody>
      </p:sp>
      <p:sp>
        <p:nvSpPr>
          <p:cNvPr id="56335" name="Line 20"/>
          <p:cNvSpPr>
            <a:spLocks noChangeShapeType="1"/>
          </p:cNvSpPr>
          <p:nvPr/>
        </p:nvSpPr>
        <p:spPr bwMode="auto">
          <a:xfrm>
            <a:off x="2800350" y="3625850"/>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56336" name="Rectangle 21"/>
          <p:cNvSpPr>
            <a:spLocks noChangeArrowheads="1"/>
          </p:cNvSpPr>
          <p:nvPr/>
        </p:nvSpPr>
        <p:spPr bwMode="auto">
          <a:xfrm>
            <a:off x="1042988" y="1557338"/>
            <a:ext cx="45720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ja-JP"/>
              <a:t>8                                / nk</a:t>
            </a:r>
          </a:p>
          <a:p>
            <a:r>
              <a:rPr lang="en-US" altLang="ja-JP"/>
              <a:t>5  5  5                        / mmm(1:3,1)</a:t>
            </a:r>
          </a:p>
          <a:p>
            <a:r>
              <a:rPr lang="en-US" altLang="ja-JP"/>
              <a:t>2  2  2                        / mmm(1:3,2)</a:t>
            </a:r>
          </a:p>
        </p:txBody>
      </p:sp>
      <p:sp>
        <p:nvSpPr>
          <p:cNvPr id="56337" name="AutoShape 22"/>
          <p:cNvSpPr>
            <a:spLocks/>
          </p:cNvSpPr>
          <p:nvPr/>
        </p:nvSpPr>
        <p:spPr bwMode="auto">
          <a:xfrm rot="5400000">
            <a:off x="4456113" y="1970088"/>
            <a:ext cx="288925" cy="2879725"/>
          </a:xfrm>
          <a:prstGeom prst="leftBrace">
            <a:avLst>
              <a:gd name="adj1" fmla="val 8305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6338" name="Text Box 23"/>
          <p:cNvSpPr txBox="1">
            <a:spLocks noChangeArrowheads="1"/>
          </p:cNvSpPr>
          <p:nvPr/>
        </p:nvSpPr>
        <p:spPr bwMode="auto">
          <a:xfrm>
            <a:off x="3592513" y="2760663"/>
            <a:ext cx="2038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ＭＳ Ｐゴシック" charset="0"/>
                <a:cs typeface="ＭＳ Ｐゴシック" charset="0"/>
              </a:defRPr>
            </a:lvl1pPr>
            <a:lvl2pPr marL="742950" indent="-285750" eaLnBrk="0" hangingPunct="0">
              <a:defRPr kumimoji="1">
                <a:solidFill>
                  <a:schemeClr val="tx1"/>
                </a:solidFill>
                <a:latin typeface="Arial" charset="0"/>
                <a:ea typeface="ＭＳ Ｐゴシック" charset="0"/>
              </a:defRPr>
            </a:lvl2pPr>
            <a:lvl3pPr marL="1143000" indent="-228600" eaLnBrk="0" hangingPunct="0">
              <a:defRPr kumimoji="1">
                <a:solidFill>
                  <a:schemeClr val="tx1"/>
                </a:solidFill>
                <a:latin typeface="Arial" charset="0"/>
                <a:ea typeface="ＭＳ Ｐゴシック" charset="0"/>
              </a:defRPr>
            </a:lvl3pPr>
            <a:lvl4pPr marL="1600200" indent="-228600" eaLnBrk="0" hangingPunct="0">
              <a:defRPr kumimoji="1">
                <a:solidFill>
                  <a:schemeClr val="tx1"/>
                </a:solidFill>
                <a:latin typeface="Arial" charset="0"/>
                <a:ea typeface="ＭＳ Ｐゴシック" charset="0"/>
              </a:defRPr>
            </a:lvl4pPr>
            <a:lvl5pPr marL="2057400" indent="-228600" eaLnBrk="0" hangingPunct="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ja-JP" altLang="en-US"/>
              <a:t>第一</a:t>
            </a:r>
            <a:r>
              <a:rPr lang="en-US" altLang="ja-JP"/>
              <a:t>Brillouin Zone</a:t>
            </a:r>
          </a:p>
        </p:txBody>
      </p:sp>
      <p:sp>
        <p:nvSpPr>
          <p:cNvPr id="56339" name="Oval 24"/>
          <p:cNvSpPr>
            <a:spLocks noChangeArrowheads="1"/>
          </p:cNvSpPr>
          <p:nvPr/>
        </p:nvSpPr>
        <p:spPr bwMode="auto">
          <a:xfrm>
            <a:off x="6516688" y="1916113"/>
            <a:ext cx="215900" cy="195262"/>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6340" name="Oval 25"/>
          <p:cNvSpPr>
            <a:spLocks noChangeArrowheads="1"/>
          </p:cNvSpPr>
          <p:nvPr/>
        </p:nvSpPr>
        <p:spPr bwMode="auto">
          <a:xfrm>
            <a:off x="5572125" y="3676650"/>
            <a:ext cx="215900" cy="195263"/>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6341" name="Oval 26"/>
          <p:cNvSpPr>
            <a:spLocks noChangeArrowheads="1"/>
          </p:cNvSpPr>
          <p:nvPr/>
        </p:nvSpPr>
        <p:spPr bwMode="auto">
          <a:xfrm>
            <a:off x="4851400" y="3668713"/>
            <a:ext cx="215900" cy="195262"/>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6342" name="Oval 27"/>
          <p:cNvSpPr>
            <a:spLocks noChangeArrowheads="1"/>
          </p:cNvSpPr>
          <p:nvPr/>
        </p:nvSpPr>
        <p:spPr bwMode="auto">
          <a:xfrm>
            <a:off x="4132263" y="3676650"/>
            <a:ext cx="215900" cy="195263"/>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6343" name="Oval 28"/>
          <p:cNvSpPr>
            <a:spLocks noChangeArrowheads="1"/>
          </p:cNvSpPr>
          <p:nvPr/>
        </p:nvSpPr>
        <p:spPr bwMode="auto">
          <a:xfrm>
            <a:off x="3403600" y="3676650"/>
            <a:ext cx="215900" cy="195263"/>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6344" name="AutoShape 29"/>
          <p:cNvSpPr>
            <a:spLocks noChangeArrowheads="1"/>
          </p:cNvSpPr>
          <p:nvPr/>
        </p:nvSpPr>
        <p:spPr bwMode="auto">
          <a:xfrm>
            <a:off x="5580063" y="1916113"/>
            <a:ext cx="647700" cy="217487"/>
          </a:xfrm>
          <a:prstGeom prst="rightArrow">
            <a:avLst>
              <a:gd name="adj1" fmla="val 50000"/>
              <a:gd name="adj2" fmla="val 7445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56345" name="Text Box 30"/>
          <p:cNvSpPr txBox="1">
            <a:spLocks noChangeArrowheads="1"/>
          </p:cNvSpPr>
          <p:nvPr/>
        </p:nvSpPr>
        <p:spPr bwMode="auto">
          <a:xfrm>
            <a:off x="6667500" y="1806575"/>
            <a:ext cx="2347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ＭＳ Ｐゴシック" charset="0"/>
                <a:cs typeface="ＭＳ Ｐゴシック" charset="0"/>
              </a:defRPr>
            </a:lvl1pPr>
            <a:lvl2pPr marL="742950" indent="-285750" eaLnBrk="0" hangingPunct="0">
              <a:defRPr kumimoji="1">
                <a:solidFill>
                  <a:schemeClr val="tx1"/>
                </a:solidFill>
                <a:latin typeface="Arial" charset="0"/>
                <a:ea typeface="ＭＳ Ｐゴシック" charset="0"/>
              </a:defRPr>
            </a:lvl2pPr>
            <a:lvl3pPr marL="1143000" indent="-228600" eaLnBrk="0" hangingPunct="0">
              <a:defRPr kumimoji="1">
                <a:solidFill>
                  <a:schemeClr val="tx1"/>
                </a:solidFill>
                <a:latin typeface="Arial" charset="0"/>
                <a:ea typeface="ＭＳ Ｐゴシック" charset="0"/>
              </a:defRPr>
            </a:lvl3pPr>
            <a:lvl4pPr marL="1600200" indent="-228600" eaLnBrk="0" hangingPunct="0">
              <a:defRPr kumimoji="1">
                <a:solidFill>
                  <a:schemeClr val="tx1"/>
                </a:solidFill>
                <a:latin typeface="Arial" charset="0"/>
                <a:ea typeface="ＭＳ Ｐゴシック" charset="0"/>
              </a:defRPr>
            </a:lvl4pPr>
            <a:lvl5pPr marL="2057400" indent="-228600" eaLnBrk="0" hangingPunct="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ja-JP" altLang="en-US"/>
              <a:t>の付いた点をサンプル</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INFOLEVEL</a:t>
            </a:r>
            <a:r>
              <a:rPr kumimoji="1" lang="ja-JP" altLang="en-US" dirty="0" smtClean="0"/>
              <a:t>　（標準出力の情報量）</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 0</a:t>
            </a:r>
            <a:r>
              <a:rPr kumimoji="1" lang="ja-JP" altLang="en-US" dirty="0" smtClean="0"/>
              <a:t>　（または指定なし）</a:t>
            </a:r>
            <a:endParaRPr kumimoji="1" lang="en-US" altLang="ja-JP" dirty="0" smtClean="0"/>
          </a:p>
          <a:p>
            <a:pPr lvl="1"/>
            <a:r>
              <a:rPr lang="ja-JP" altLang="en-US" dirty="0" smtClean="0"/>
              <a:t>最小限の情報のみ</a:t>
            </a:r>
            <a:endParaRPr lang="en-US" altLang="ja-JP" dirty="0" smtClean="0"/>
          </a:p>
          <a:p>
            <a:pPr lvl="1"/>
            <a:endParaRPr kumimoji="1" lang="en-US" altLang="ja-JP" dirty="0"/>
          </a:p>
          <a:p>
            <a:r>
              <a:rPr lang="en-US" altLang="ja-JP" dirty="0" smtClean="0"/>
              <a:t>= 1</a:t>
            </a:r>
            <a:endParaRPr lang="en-US" altLang="ja-JP" dirty="0"/>
          </a:p>
          <a:p>
            <a:pPr lvl="1"/>
            <a:r>
              <a:rPr kumimoji="1" lang="ja-JP" altLang="en-US" dirty="0" smtClean="0"/>
              <a:t>固有値を少し</a:t>
            </a:r>
            <a:r>
              <a:rPr lang="ja-JP" altLang="en-US" dirty="0" smtClean="0"/>
              <a:t>（占有</a:t>
            </a:r>
            <a:r>
              <a:rPr lang="en-US" altLang="ja-JP" dirty="0" smtClean="0"/>
              <a:t>/</a:t>
            </a:r>
            <a:r>
              <a:rPr lang="ja-JP" altLang="en-US" dirty="0" smtClean="0"/>
              <a:t>非占有を</a:t>
            </a:r>
            <a:r>
              <a:rPr lang="en-US" altLang="ja-JP" dirty="0" smtClean="0"/>
              <a:t>5</a:t>
            </a:r>
            <a:r>
              <a:rPr lang="ja-JP" altLang="en-US" dirty="0" smtClean="0"/>
              <a:t>本ずつ程度）</a:t>
            </a:r>
            <a:r>
              <a:rPr kumimoji="1" lang="ja-JP" altLang="en-US" dirty="0" smtClean="0"/>
              <a:t>表示</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43</a:t>
            </a:fld>
            <a:endParaRPr lang="en-US" altLang="ja-JP"/>
          </a:p>
        </p:txBody>
      </p:sp>
    </p:spTree>
    <p:extLst>
      <p:ext uri="{BB962C8B-B14F-4D97-AF65-F5344CB8AC3E}">
        <p14:creationId xmlns:p14="http://schemas.microsoft.com/office/powerpoint/2010/main" val="1619516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実習</a:t>
            </a:r>
            <a:r>
              <a:rPr lang="en-US" altLang="ja-JP" dirty="0" smtClean="0"/>
              <a:t>①</a:t>
            </a:r>
            <a:r>
              <a:rPr lang="en-US" altLang="ja-JP" dirty="0"/>
              <a:t> </a:t>
            </a:r>
            <a:r>
              <a:rPr lang="en-US" altLang="ja-JP" dirty="0" smtClean="0"/>
              <a:t>Si</a:t>
            </a:r>
            <a:r>
              <a:rPr lang="ja-JP" altLang="en-US" dirty="0" smtClean="0"/>
              <a:t>のバンド構造（バンド計算）</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44</a:t>
            </a:fld>
            <a:endParaRPr lang="en-US" altLang="ja-JP"/>
          </a:p>
        </p:txBody>
      </p:sp>
      <p:sp>
        <p:nvSpPr>
          <p:cNvPr id="5" name="テキスト ボックス 4"/>
          <p:cNvSpPr txBox="1"/>
          <p:nvPr/>
        </p:nvSpPr>
        <p:spPr>
          <a:xfrm>
            <a:off x="179512" y="980728"/>
            <a:ext cx="6432583" cy="369332"/>
          </a:xfrm>
          <a:prstGeom prst="rect">
            <a:avLst/>
          </a:prstGeom>
          <a:noFill/>
        </p:spPr>
        <p:txBody>
          <a:bodyPr wrap="none" rtlCol="0">
            <a:spAutoFit/>
          </a:bodyPr>
          <a:lstStyle/>
          <a:p>
            <a:r>
              <a:rPr kumimoji="1" lang="en-US" altLang="ja-JP" b="1" dirty="0" smtClean="0">
                <a:solidFill>
                  <a:srgbClr val="000090"/>
                </a:solidFill>
              </a:rPr>
              <a:t>examples/Si2/</a:t>
            </a:r>
            <a:r>
              <a:rPr kumimoji="1" lang="en-US" altLang="ja-JP" b="1" dirty="0" err="1" smtClean="0">
                <a:solidFill>
                  <a:srgbClr val="000090"/>
                </a:solidFill>
              </a:rPr>
              <a:t>band_calc_step_by_step</a:t>
            </a:r>
            <a:r>
              <a:rPr kumimoji="1" lang="en-US" altLang="ja-JP" b="1" dirty="0" smtClean="0">
                <a:solidFill>
                  <a:srgbClr val="000090"/>
                </a:solidFill>
              </a:rPr>
              <a:t>/step2_band/fort.1</a:t>
            </a:r>
            <a:endParaRPr kumimoji="1" lang="ja-JP" altLang="en-US" b="1" dirty="0">
              <a:solidFill>
                <a:srgbClr val="000090"/>
              </a:solidFill>
            </a:endParaRPr>
          </a:p>
        </p:txBody>
      </p:sp>
      <p:sp>
        <p:nvSpPr>
          <p:cNvPr id="6" name="正方形/長方形 5"/>
          <p:cNvSpPr/>
          <p:nvPr/>
        </p:nvSpPr>
        <p:spPr>
          <a:xfrm>
            <a:off x="467544" y="1484784"/>
            <a:ext cx="7344816" cy="2677656"/>
          </a:xfrm>
          <a:prstGeom prst="rect">
            <a:avLst/>
          </a:prstGeom>
          <a:ln>
            <a:solidFill>
              <a:schemeClr val="tx1"/>
            </a:solidFill>
          </a:ln>
        </p:spPr>
        <p:txBody>
          <a:bodyPr wrap="square">
            <a:spAutoFit/>
          </a:bodyPr>
          <a:lstStyle/>
          <a:p>
            <a:r>
              <a:rPr lang="en-US" altLang="ja-JP" sz="1400" dirty="0" err="1"/>
              <a:t>Nsweep</a:t>
            </a:r>
            <a:r>
              <a:rPr lang="en-US" altLang="ja-JP" sz="1400" dirty="0"/>
              <a:t>  0                         / </a:t>
            </a:r>
            <a:r>
              <a:rPr lang="en-US" altLang="ja-JP" sz="1400" dirty="0" err="1"/>
              <a:t>Nsweep</a:t>
            </a:r>
            <a:endParaRPr lang="en-US" altLang="ja-JP" sz="1400" dirty="0"/>
          </a:p>
          <a:p>
            <a:r>
              <a:rPr lang="en-US" altLang="ja-JP" sz="1400" dirty="0"/>
              <a:t>IC  2                             / IC</a:t>
            </a:r>
          </a:p>
          <a:p>
            <a:r>
              <a:rPr lang="en-US" altLang="ja-JP" sz="1400" dirty="0"/>
              <a:t>OC  0                             / OC</a:t>
            </a:r>
          </a:p>
          <a:p>
            <a:r>
              <a:rPr lang="en-US" altLang="ja-JP" sz="1400" dirty="0"/>
              <a:t>ETLIMIT  10000.d0                 / </a:t>
            </a:r>
            <a:r>
              <a:rPr lang="en-US" altLang="ja-JP" sz="1400" dirty="0" err="1"/>
              <a:t>etime_limit</a:t>
            </a:r>
            <a:endParaRPr lang="en-US" altLang="ja-JP" sz="1400" dirty="0"/>
          </a:p>
          <a:p>
            <a:r>
              <a:rPr lang="en-US" altLang="ja-JP" sz="1400" dirty="0"/>
              <a:t>SWSCF   0                         / </a:t>
            </a:r>
            <a:r>
              <a:rPr lang="en-US" altLang="ja-JP" sz="1400" dirty="0" err="1"/>
              <a:t>iswitch_scf</a:t>
            </a:r>
            <a:endParaRPr lang="en-US" altLang="ja-JP" sz="1400" dirty="0"/>
          </a:p>
          <a:p>
            <a:endParaRPr lang="en-US" altLang="ja-JP" sz="1400" dirty="0"/>
          </a:p>
          <a:p>
            <a:r>
              <a:rPr lang="en-US" altLang="ja-JP" sz="1400" dirty="0"/>
              <a:t>SWBAND  1                         / </a:t>
            </a:r>
            <a:r>
              <a:rPr lang="en-US" altLang="ja-JP" sz="1400" dirty="0" err="1"/>
              <a:t>iswitch_band</a:t>
            </a:r>
            <a:endParaRPr lang="en-US" altLang="ja-JP" sz="1400" dirty="0"/>
          </a:p>
          <a:p>
            <a:r>
              <a:rPr lang="en-US" altLang="ja-JP" sz="1400" dirty="0"/>
              <a:t>BAND  7  24  20  1.d-7  100       / </a:t>
            </a:r>
            <a:r>
              <a:rPr lang="en-US" altLang="ja-JP" sz="1400" dirty="0" err="1"/>
              <a:t>nbk</a:t>
            </a:r>
            <a:r>
              <a:rPr lang="en-US" altLang="ja-JP" sz="1400" dirty="0"/>
              <a:t> </a:t>
            </a:r>
            <a:r>
              <a:rPr lang="en-US" altLang="ja-JP" sz="1400" dirty="0" err="1"/>
              <a:t>mb_band</a:t>
            </a:r>
            <a:r>
              <a:rPr lang="en-US" altLang="ja-JP" sz="1400" dirty="0"/>
              <a:t> mb2_band </a:t>
            </a:r>
            <a:r>
              <a:rPr lang="en-US" altLang="ja-JP" sz="1400" dirty="0" err="1"/>
              <a:t>esp_conv_tol</a:t>
            </a:r>
            <a:r>
              <a:rPr lang="en-US" altLang="ja-JP" sz="1400" dirty="0"/>
              <a:t> </a:t>
            </a:r>
            <a:r>
              <a:rPr lang="en-US" altLang="ja-JP" sz="1400" dirty="0" err="1"/>
              <a:t>maxiter_band</a:t>
            </a:r>
            <a:endParaRPr lang="en-US" altLang="ja-JP" sz="1400" dirty="0"/>
          </a:p>
          <a:p>
            <a:r>
              <a:rPr lang="en-US" altLang="ja-JP" sz="1400" dirty="0"/>
              <a:t>1.0  1.0 0.75  0.0 0.5 0.75  0.75 0.5</a:t>
            </a:r>
          </a:p>
          <a:p>
            <a:r>
              <a:rPr lang="en-US" altLang="ja-JP" sz="1400" dirty="0"/>
              <a:t>0.0  0.5 0.375 0.0 0.5 0.375 0.25 0.0</a:t>
            </a:r>
          </a:p>
          <a:p>
            <a:r>
              <a:rPr lang="en-US" altLang="ja-JP" sz="1400" dirty="0"/>
              <a:t>0.0  0.5 0.375 0.0 0.5 0.375 0.5  0.5</a:t>
            </a:r>
          </a:p>
          <a:p>
            <a:r>
              <a:rPr lang="en-US" altLang="ja-JP" sz="1400" dirty="0"/>
              <a:t>30 5 10 10 10 5 5</a:t>
            </a:r>
          </a:p>
        </p:txBody>
      </p:sp>
      <p:sp>
        <p:nvSpPr>
          <p:cNvPr id="7" name="テキスト ボックス 6"/>
          <p:cNvSpPr txBox="1"/>
          <p:nvPr/>
        </p:nvSpPr>
        <p:spPr>
          <a:xfrm>
            <a:off x="6516216" y="980728"/>
            <a:ext cx="1569660" cy="369332"/>
          </a:xfrm>
          <a:prstGeom prst="rect">
            <a:avLst/>
          </a:prstGeom>
          <a:noFill/>
        </p:spPr>
        <p:txBody>
          <a:bodyPr wrap="none" rtlCol="0">
            <a:spAutoFit/>
          </a:bodyPr>
          <a:lstStyle/>
          <a:p>
            <a:r>
              <a:rPr lang="ja-JP" altLang="en-US" dirty="0" smtClean="0"/>
              <a:t>（変更部のみ）</a:t>
            </a:r>
            <a:endParaRPr kumimoji="1" lang="en-US" altLang="ja-JP" dirty="0" smtClean="0"/>
          </a:p>
        </p:txBody>
      </p:sp>
      <p:graphicFrame>
        <p:nvGraphicFramePr>
          <p:cNvPr id="8" name="Object 9"/>
          <p:cNvGraphicFramePr>
            <a:graphicFrameLocks noChangeAspect="1"/>
          </p:cNvGraphicFramePr>
          <p:nvPr>
            <p:extLst>
              <p:ext uri="{D42A27DB-BD31-4B8C-83A1-F6EECF244321}">
                <p14:modId xmlns:p14="http://schemas.microsoft.com/office/powerpoint/2010/main" val="545212334"/>
              </p:ext>
            </p:extLst>
          </p:nvPr>
        </p:nvGraphicFramePr>
        <p:xfrm>
          <a:off x="467544" y="4797152"/>
          <a:ext cx="2413000" cy="431800"/>
        </p:xfrm>
        <a:graphic>
          <a:graphicData uri="http://schemas.openxmlformats.org/presentationml/2006/ole">
            <mc:AlternateContent xmlns:mc="http://schemas.openxmlformats.org/markup-compatibility/2006">
              <mc:Choice xmlns:v="urn:schemas-microsoft-com:vml" Requires="v">
                <p:oleObj spid="_x0000_s155658" name="数式" r:id="rId3" imgW="1206500" imgH="215900" progId="Equation.3">
                  <p:embed/>
                </p:oleObj>
              </mc:Choice>
              <mc:Fallback>
                <p:oleObj name="数式" r:id="rId3" imgW="1206500" imgH="215900" progId="Equation.3">
                  <p:embed/>
                  <p:pic>
                    <p:nvPicPr>
                      <p:cNvPr id="0" name=""/>
                      <p:cNvPicPr>
                        <a:picLocks noChangeAspect="1" noChangeArrowheads="1"/>
                      </p:cNvPicPr>
                      <p:nvPr/>
                    </p:nvPicPr>
                    <p:blipFill>
                      <a:blip r:embed="rId4"/>
                      <a:srcRect/>
                      <a:stretch>
                        <a:fillRect/>
                      </a:stretch>
                    </p:blipFill>
                    <p:spPr bwMode="auto">
                      <a:xfrm>
                        <a:off x="467544" y="4797152"/>
                        <a:ext cx="2413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 name="テキスト ボックス 8"/>
          <p:cNvSpPr txBox="1"/>
          <p:nvPr/>
        </p:nvSpPr>
        <p:spPr>
          <a:xfrm>
            <a:off x="4283968" y="3645024"/>
            <a:ext cx="2481732" cy="954107"/>
          </a:xfrm>
          <a:prstGeom prst="rect">
            <a:avLst/>
          </a:prstGeom>
          <a:solidFill>
            <a:schemeClr val="bg1"/>
          </a:solidFill>
        </p:spPr>
        <p:txBody>
          <a:bodyPr wrap="none" rtlCol="0">
            <a:spAutoFit/>
          </a:bodyPr>
          <a:lstStyle/>
          <a:p>
            <a:r>
              <a:rPr kumimoji="1" lang="en-US" altLang="ja-JP" sz="1400" dirty="0" smtClean="0">
                <a:solidFill>
                  <a:srgbClr val="000090"/>
                </a:solidFill>
              </a:rPr>
              <a:t>7</a:t>
            </a:r>
            <a:r>
              <a:rPr kumimoji="1" lang="ja-JP" altLang="en-US" sz="1400" dirty="0" smtClean="0">
                <a:solidFill>
                  <a:srgbClr val="000090"/>
                </a:solidFill>
              </a:rPr>
              <a:t>区間を直線で結び、各区間を</a:t>
            </a:r>
            <a:endParaRPr kumimoji="1" lang="en-US" altLang="ja-JP" sz="1400" dirty="0" smtClean="0">
              <a:solidFill>
                <a:srgbClr val="000090"/>
              </a:solidFill>
            </a:endParaRPr>
          </a:p>
          <a:p>
            <a:r>
              <a:rPr kumimoji="1" lang="en-US" altLang="ja-JP" sz="1400" dirty="0" smtClean="0">
                <a:solidFill>
                  <a:srgbClr val="000090"/>
                </a:solidFill>
              </a:rPr>
              <a:t> 30, 5, 10, 10, 10, 5, 5</a:t>
            </a:r>
          </a:p>
          <a:p>
            <a:r>
              <a:rPr lang="ja-JP" altLang="en-US" sz="1400" dirty="0" smtClean="0">
                <a:solidFill>
                  <a:srgbClr val="000090"/>
                </a:solidFill>
              </a:rPr>
              <a:t>の</a:t>
            </a:r>
            <a:r>
              <a:rPr kumimoji="1" lang="ja-JP" altLang="en-US" sz="1400" dirty="0" smtClean="0">
                <a:solidFill>
                  <a:srgbClr val="000090"/>
                </a:solidFill>
              </a:rPr>
              <a:t>刻みで</a:t>
            </a:r>
            <a:r>
              <a:rPr kumimoji="1" lang="en-US" altLang="ja-JP" sz="1400" dirty="0" smtClean="0">
                <a:solidFill>
                  <a:srgbClr val="000090"/>
                </a:solidFill>
              </a:rPr>
              <a:t>k</a:t>
            </a:r>
            <a:r>
              <a:rPr kumimoji="1" lang="ja-JP" altLang="en-US" sz="1400" dirty="0" smtClean="0">
                <a:solidFill>
                  <a:srgbClr val="000090"/>
                </a:solidFill>
              </a:rPr>
              <a:t>点をサンプルし、</a:t>
            </a:r>
            <a:endParaRPr kumimoji="1" lang="en-US" altLang="ja-JP" sz="1400" dirty="0" smtClean="0">
              <a:solidFill>
                <a:srgbClr val="000090"/>
              </a:solidFill>
            </a:endParaRPr>
          </a:p>
          <a:p>
            <a:r>
              <a:rPr kumimoji="1" lang="ja-JP" altLang="en-US" sz="1400" dirty="0" smtClean="0">
                <a:solidFill>
                  <a:srgbClr val="000090"/>
                </a:solidFill>
              </a:rPr>
              <a:t>各</a:t>
            </a:r>
            <a:r>
              <a:rPr kumimoji="1" lang="en-US" altLang="ja-JP" sz="1400" dirty="0" smtClean="0">
                <a:solidFill>
                  <a:srgbClr val="000090"/>
                </a:solidFill>
              </a:rPr>
              <a:t>k</a:t>
            </a:r>
            <a:r>
              <a:rPr kumimoji="1" lang="ja-JP" altLang="en-US" sz="1400" dirty="0" smtClean="0">
                <a:solidFill>
                  <a:srgbClr val="000090"/>
                </a:solidFill>
              </a:rPr>
              <a:t>点で</a:t>
            </a:r>
            <a:r>
              <a:rPr kumimoji="1" lang="en-US" altLang="ja-JP" sz="1400" dirty="0" smtClean="0">
                <a:solidFill>
                  <a:srgbClr val="000090"/>
                </a:solidFill>
              </a:rPr>
              <a:t>sweep</a:t>
            </a:r>
            <a:r>
              <a:rPr kumimoji="1" lang="ja-JP" altLang="en-US" sz="1400" dirty="0" smtClean="0">
                <a:solidFill>
                  <a:srgbClr val="000090"/>
                </a:solidFill>
              </a:rPr>
              <a:t>計算を行う</a:t>
            </a:r>
            <a:endParaRPr kumimoji="1" lang="ja-JP" altLang="en-US" sz="1400" dirty="0">
              <a:solidFill>
                <a:srgbClr val="000090"/>
              </a:solidFill>
            </a:endParaRPr>
          </a:p>
        </p:txBody>
      </p:sp>
      <p:sp>
        <p:nvSpPr>
          <p:cNvPr id="10" name="テキスト ボックス 9"/>
          <p:cNvSpPr txBox="1"/>
          <p:nvPr/>
        </p:nvSpPr>
        <p:spPr>
          <a:xfrm>
            <a:off x="3779912" y="5085184"/>
            <a:ext cx="4089431" cy="1200329"/>
          </a:xfrm>
          <a:prstGeom prst="rect">
            <a:avLst/>
          </a:prstGeom>
          <a:noFill/>
        </p:spPr>
        <p:txBody>
          <a:bodyPr wrap="none" rtlCol="0">
            <a:spAutoFit/>
          </a:bodyPr>
          <a:lstStyle/>
          <a:p>
            <a:r>
              <a:rPr kumimoji="1" lang="ja-JP" altLang="en-US" dirty="0" smtClean="0"/>
              <a:t>計算が完了すると</a:t>
            </a:r>
            <a:endParaRPr kumimoji="1" lang="en-US" altLang="ja-JP" dirty="0" smtClean="0"/>
          </a:p>
          <a:p>
            <a:r>
              <a:rPr lang="ja-JP" altLang="en-US" dirty="0" smtClean="0"/>
              <a:t>　</a:t>
            </a:r>
            <a:r>
              <a:rPr lang="en-US" altLang="ja-JP" dirty="0" err="1" smtClean="0"/>
              <a:t>band_eigv</a:t>
            </a:r>
            <a:r>
              <a:rPr lang="ja-JP" altLang="en-US" dirty="0" smtClean="0"/>
              <a:t>（各</a:t>
            </a:r>
            <a:r>
              <a:rPr lang="en-US" altLang="ja-JP" dirty="0" smtClean="0"/>
              <a:t>k</a:t>
            </a:r>
            <a:r>
              <a:rPr lang="ja-JP" altLang="en-US" dirty="0" smtClean="0"/>
              <a:t>点、バンドでの固有値）</a:t>
            </a:r>
            <a:endParaRPr lang="en-US" altLang="ja-JP" dirty="0" smtClean="0"/>
          </a:p>
          <a:p>
            <a:r>
              <a:rPr kumimoji="1" lang="ja-JP" altLang="en-US" dirty="0" smtClean="0"/>
              <a:t>　</a:t>
            </a:r>
            <a:r>
              <a:rPr kumimoji="1" lang="en-US" altLang="ja-JP" dirty="0" err="1" smtClean="0"/>
              <a:t>band_dedk</a:t>
            </a:r>
            <a:r>
              <a:rPr lang="ja-JP" altLang="en-US" dirty="0" smtClean="0"/>
              <a:t>（その</a:t>
            </a:r>
            <a:r>
              <a:rPr lang="en-US" altLang="ja-JP" dirty="0" smtClean="0"/>
              <a:t>k</a:t>
            </a:r>
            <a:r>
              <a:rPr lang="ja-JP" altLang="en-US" dirty="0" smtClean="0"/>
              <a:t>微分（ベクトル））</a:t>
            </a:r>
            <a:endParaRPr lang="en-US" altLang="ja-JP" dirty="0" smtClean="0"/>
          </a:p>
          <a:p>
            <a:r>
              <a:rPr lang="ja-JP" altLang="en-US" dirty="0" smtClean="0"/>
              <a:t>というファイルができる</a:t>
            </a:r>
            <a:endParaRPr kumimoji="1" lang="ja-JP" altLang="en-US" dirty="0"/>
          </a:p>
        </p:txBody>
      </p:sp>
    </p:spTree>
    <p:extLst>
      <p:ext uri="{BB962C8B-B14F-4D97-AF65-F5344CB8AC3E}">
        <p14:creationId xmlns:p14="http://schemas.microsoft.com/office/powerpoint/2010/main" val="406867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smtClean="0"/>
              <a:t>実習</a:t>
            </a:r>
            <a:r>
              <a:rPr lang="en-US" altLang="ja-JP" sz="3200" dirty="0" smtClean="0"/>
              <a:t>①</a:t>
            </a:r>
            <a:r>
              <a:rPr lang="en-US" altLang="ja-JP" sz="3200" dirty="0"/>
              <a:t> </a:t>
            </a:r>
            <a:r>
              <a:rPr lang="en-US" altLang="ja-JP" sz="3200" dirty="0" smtClean="0"/>
              <a:t>Si</a:t>
            </a:r>
            <a:r>
              <a:rPr lang="ja-JP" altLang="en-US" sz="3200" dirty="0" smtClean="0"/>
              <a:t>のバンド構造（バンドのプロット）</a:t>
            </a:r>
            <a:endParaRPr kumimoji="1" lang="ja-JP" altLang="en-US" sz="3200"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45</a:t>
            </a:fld>
            <a:endParaRPr lang="en-US" altLang="ja-JP"/>
          </a:p>
        </p:txBody>
      </p:sp>
      <p:sp>
        <p:nvSpPr>
          <p:cNvPr id="5" name="テキスト ボックス 4"/>
          <p:cNvSpPr txBox="1"/>
          <p:nvPr/>
        </p:nvSpPr>
        <p:spPr>
          <a:xfrm>
            <a:off x="179512" y="1844824"/>
            <a:ext cx="5727124" cy="369332"/>
          </a:xfrm>
          <a:prstGeom prst="rect">
            <a:avLst/>
          </a:prstGeom>
          <a:noFill/>
        </p:spPr>
        <p:txBody>
          <a:bodyPr wrap="none" rtlCol="0">
            <a:spAutoFit/>
          </a:bodyPr>
          <a:lstStyle/>
          <a:p>
            <a:r>
              <a:rPr kumimoji="1" lang="en-US" altLang="ja-JP" b="1" dirty="0" smtClean="0">
                <a:solidFill>
                  <a:srgbClr val="000090"/>
                </a:solidFill>
              </a:rPr>
              <a:t>examples/Si2/</a:t>
            </a:r>
            <a:r>
              <a:rPr kumimoji="1" lang="en-US" altLang="ja-JP" b="1" dirty="0" err="1" smtClean="0">
                <a:solidFill>
                  <a:srgbClr val="000090"/>
                </a:solidFill>
              </a:rPr>
              <a:t>band_calc_step_by_step</a:t>
            </a:r>
            <a:r>
              <a:rPr kumimoji="1" lang="en-US" altLang="ja-JP" b="1" dirty="0" smtClean="0">
                <a:solidFill>
                  <a:srgbClr val="000090"/>
                </a:solidFill>
              </a:rPr>
              <a:t>/step3_plot/</a:t>
            </a:r>
            <a:endParaRPr kumimoji="1" lang="ja-JP" altLang="en-US" b="1" dirty="0">
              <a:solidFill>
                <a:srgbClr val="000090"/>
              </a:solidFill>
            </a:endParaRPr>
          </a:p>
        </p:txBody>
      </p:sp>
      <p:sp>
        <p:nvSpPr>
          <p:cNvPr id="10" name="テキスト ボックス 9"/>
          <p:cNvSpPr txBox="1"/>
          <p:nvPr/>
        </p:nvSpPr>
        <p:spPr>
          <a:xfrm>
            <a:off x="1331640" y="2852936"/>
            <a:ext cx="5873874" cy="2585323"/>
          </a:xfrm>
          <a:prstGeom prst="rect">
            <a:avLst/>
          </a:prstGeom>
          <a:noFill/>
        </p:spPr>
        <p:txBody>
          <a:bodyPr wrap="none" rtlCol="0">
            <a:spAutoFit/>
          </a:bodyPr>
          <a:lstStyle/>
          <a:p>
            <a:r>
              <a:rPr kumimoji="1" lang="en-US" altLang="ja-JP" dirty="0" smtClean="0"/>
              <a:t>utility/band2gp.f90 </a:t>
            </a:r>
            <a:r>
              <a:rPr kumimoji="1" lang="ja-JP" altLang="en-US" dirty="0" smtClean="0"/>
              <a:t>をコンパイル</a:t>
            </a:r>
            <a:endParaRPr kumimoji="1" lang="en-US" altLang="ja-JP" dirty="0" smtClean="0"/>
          </a:p>
          <a:p>
            <a:endParaRPr lang="en-US" altLang="ja-JP" dirty="0"/>
          </a:p>
          <a:p>
            <a:r>
              <a:rPr kumimoji="1" lang="en-US" altLang="ja-JP" dirty="0" err="1" smtClean="0"/>
              <a:t>band_eigv</a:t>
            </a:r>
            <a:r>
              <a:rPr kumimoji="1" lang="en-US" altLang="ja-JP" dirty="0" smtClean="0"/>
              <a:t> </a:t>
            </a:r>
            <a:r>
              <a:rPr kumimoji="1" lang="ja-JP" altLang="en-US" dirty="0" smtClean="0"/>
              <a:t>があるディレクトリでそれを実行</a:t>
            </a:r>
            <a:endParaRPr kumimoji="1" lang="en-US" altLang="ja-JP" dirty="0" smtClean="0"/>
          </a:p>
          <a:p>
            <a:endParaRPr lang="en-US" altLang="ja-JP" dirty="0"/>
          </a:p>
          <a:p>
            <a:r>
              <a:rPr kumimoji="1" lang="en-US" altLang="ja-JP" dirty="0" err="1" smtClean="0"/>
              <a:t>plot_band</a:t>
            </a:r>
            <a:r>
              <a:rPr kumimoji="1" lang="en-US" altLang="ja-JP" dirty="0" smtClean="0"/>
              <a:t>, fort.2001, fort.2002, ‥</a:t>
            </a:r>
            <a:r>
              <a:rPr lang="en-US" altLang="ja-JP" dirty="0" smtClean="0"/>
              <a:t> </a:t>
            </a:r>
            <a:r>
              <a:rPr lang="ja-JP" altLang="en-US" dirty="0" smtClean="0"/>
              <a:t>というファイルができる</a:t>
            </a:r>
            <a:endParaRPr lang="en-US" altLang="ja-JP" dirty="0" smtClean="0"/>
          </a:p>
          <a:p>
            <a:endParaRPr kumimoji="1" lang="en-US" altLang="ja-JP" dirty="0" smtClean="0"/>
          </a:p>
          <a:p>
            <a:r>
              <a:rPr kumimoji="1" lang="en-US" altLang="ja-JP" dirty="0" err="1" smtClean="0"/>
              <a:t>gnuplot</a:t>
            </a:r>
            <a:r>
              <a:rPr kumimoji="1" lang="ja-JP" altLang="en-US" dirty="0" smtClean="0"/>
              <a:t>の実行</a:t>
            </a:r>
            <a:endParaRPr kumimoji="1" lang="en-US" altLang="ja-JP" dirty="0" smtClean="0"/>
          </a:p>
          <a:p>
            <a:r>
              <a:rPr kumimoji="1" lang="en-US" altLang="ja-JP" dirty="0" smtClean="0"/>
              <a:t>$ </a:t>
            </a:r>
            <a:r>
              <a:rPr kumimoji="1" lang="en-US" altLang="ja-JP" dirty="0" err="1" smtClean="0"/>
              <a:t>gnuplot</a:t>
            </a:r>
            <a:endParaRPr kumimoji="1" lang="en-US" altLang="ja-JP" dirty="0"/>
          </a:p>
          <a:p>
            <a:r>
              <a:rPr lang="en-US" altLang="ja-JP" dirty="0" err="1" smtClean="0"/>
              <a:t>gnuplot</a:t>
            </a:r>
            <a:r>
              <a:rPr lang="en-US" altLang="ja-JP" dirty="0" smtClean="0"/>
              <a:t>&gt; load ‘</a:t>
            </a:r>
            <a:r>
              <a:rPr lang="en-US" altLang="ja-JP" dirty="0" err="1" smtClean="0"/>
              <a:t>plot_band</a:t>
            </a:r>
            <a:r>
              <a:rPr lang="en-US" altLang="ja-JP" dirty="0" smtClean="0"/>
              <a:t>’</a:t>
            </a:r>
            <a:endParaRPr kumimoji="1" lang="en-US" altLang="ja-JP" dirty="0" smtClean="0"/>
          </a:p>
        </p:txBody>
      </p:sp>
    </p:spTree>
    <p:extLst>
      <p:ext uri="{BB962C8B-B14F-4D97-AF65-F5344CB8AC3E}">
        <p14:creationId xmlns:p14="http://schemas.microsoft.com/office/powerpoint/2010/main" val="2371414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N</a:t>
            </a:r>
            <a:r>
              <a:rPr lang="en-US" altLang="ja-JP" baseline="-25000" dirty="0" smtClean="0"/>
              <a:t>2</a:t>
            </a:r>
            <a:r>
              <a:rPr lang="ja-JP" altLang="en-US" dirty="0" smtClean="0"/>
              <a:t>分子　（スーパーセル計算）</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46</a:t>
            </a:fld>
            <a:endParaRPr lang="en-US" altLang="ja-JP"/>
          </a:p>
        </p:txBody>
      </p:sp>
      <p:sp>
        <p:nvSpPr>
          <p:cNvPr id="5" name="正方形/長方形 4"/>
          <p:cNvSpPr/>
          <p:nvPr/>
        </p:nvSpPr>
        <p:spPr>
          <a:xfrm>
            <a:off x="395536" y="1412776"/>
            <a:ext cx="4572000" cy="5262978"/>
          </a:xfrm>
          <a:prstGeom prst="rect">
            <a:avLst/>
          </a:prstGeom>
          <a:ln>
            <a:solidFill>
              <a:schemeClr val="tx1"/>
            </a:solidFill>
          </a:ln>
        </p:spPr>
        <p:txBody>
          <a:bodyPr>
            <a:spAutoFit/>
          </a:bodyPr>
          <a:lstStyle/>
          <a:p>
            <a:r>
              <a:rPr lang="nl-NL" altLang="ja-JP" sz="1400" dirty="0"/>
              <a:t># RSDFT</a:t>
            </a:r>
          </a:p>
          <a:p>
            <a:r>
              <a:rPr lang="nl-NL" altLang="ja-JP" sz="1400" dirty="0" err="1"/>
              <a:t>XCtype</a:t>
            </a:r>
            <a:r>
              <a:rPr lang="nl-NL" altLang="ja-JP" sz="1400" dirty="0"/>
              <a:t> 'LDAPZ81'                  / </a:t>
            </a:r>
            <a:r>
              <a:rPr lang="nl-NL" altLang="ja-JP" sz="1400" dirty="0" err="1"/>
              <a:t>XCtype</a:t>
            </a:r>
            <a:endParaRPr lang="nl-NL" altLang="ja-JP" sz="1400" dirty="0"/>
          </a:p>
          <a:p>
            <a:r>
              <a:rPr lang="nl-NL" altLang="ja-JP" sz="1400" dirty="0"/>
              <a:t>NGRID 40 40 40                    / </a:t>
            </a:r>
            <a:r>
              <a:rPr lang="nl-NL" altLang="ja-JP" sz="1400" dirty="0" err="1"/>
              <a:t>Ngrid</a:t>
            </a:r>
            <a:r>
              <a:rPr lang="nl-NL" altLang="ja-JP" sz="1400" dirty="0"/>
              <a:t>(1:3)</a:t>
            </a:r>
          </a:p>
          <a:p>
            <a:r>
              <a:rPr lang="nl-NL" altLang="ja-JP" sz="1400" dirty="0"/>
              <a:t>PP 2 '</a:t>
            </a:r>
            <a:r>
              <a:rPr lang="nl-NL" altLang="ja-JP" sz="1400" dirty="0" err="1"/>
              <a:t>N_psv.dat</a:t>
            </a:r>
            <a:r>
              <a:rPr lang="nl-NL" altLang="ja-JP" sz="1400" dirty="0"/>
              <a:t>'                  / </a:t>
            </a:r>
            <a:r>
              <a:rPr lang="nl-NL" altLang="ja-JP" sz="1400" dirty="0" err="1"/>
              <a:t>file_ps</a:t>
            </a:r>
            <a:r>
              <a:rPr lang="nl-NL" altLang="ja-JP" sz="1400" dirty="0"/>
              <a:t>(1)</a:t>
            </a:r>
          </a:p>
          <a:p>
            <a:r>
              <a:rPr lang="nl-NL" altLang="ja-JP" sz="1400" dirty="0" err="1"/>
              <a:t>scfconv</a:t>
            </a:r>
            <a:r>
              <a:rPr lang="nl-NL" altLang="ja-JP" sz="1400" dirty="0"/>
              <a:t> 1.d-15                    / </a:t>
            </a:r>
            <a:r>
              <a:rPr lang="nl-NL" altLang="ja-JP" sz="1400" dirty="0" err="1"/>
              <a:t>scf_conv</a:t>
            </a:r>
            <a:endParaRPr lang="nl-NL" altLang="ja-JP" sz="1400" dirty="0"/>
          </a:p>
          <a:p>
            <a:r>
              <a:rPr lang="nl-NL" altLang="ja-JP" sz="1400" dirty="0"/>
              <a:t>PROCS  1 2 2 1 1 1                / np_2d(1:6)</a:t>
            </a:r>
          </a:p>
          <a:p>
            <a:r>
              <a:rPr lang="nl-NL" altLang="ja-JP" sz="1400" dirty="0" err="1"/>
              <a:t>Diter</a:t>
            </a:r>
            <a:r>
              <a:rPr lang="nl-NL" altLang="ja-JP" sz="1400" dirty="0"/>
              <a:t> 100                         / </a:t>
            </a:r>
            <a:r>
              <a:rPr lang="nl-NL" altLang="ja-JP" sz="1400" dirty="0" err="1"/>
              <a:t>Diter</a:t>
            </a:r>
            <a:endParaRPr lang="nl-NL" altLang="ja-JP" sz="1400" dirty="0"/>
          </a:p>
          <a:p>
            <a:r>
              <a:rPr lang="nl-NL" altLang="ja-JP" sz="1400" dirty="0" err="1"/>
              <a:t>Nsweep</a:t>
            </a:r>
            <a:r>
              <a:rPr lang="nl-NL" altLang="ja-JP" sz="1400" dirty="0"/>
              <a:t>  5                         / </a:t>
            </a:r>
            <a:r>
              <a:rPr lang="nl-NL" altLang="ja-JP" sz="1400" dirty="0" err="1"/>
              <a:t>Nsweep</a:t>
            </a:r>
            <a:endParaRPr lang="nl-NL" altLang="ja-JP" sz="1400" dirty="0"/>
          </a:p>
          <a:p>
            <a:r>
              <a:rPr lang="nl-NL" altLang="ja-JP" sz="1400" dirty="0"/>
              <a:t>IC  0                             / IC</a:t>
            </a:r>
          </a:p>
          <a:p>
            <a:r>
              <a:rPr lang="nl-NL" altLang="ja-JP" sz="1400" dirty="0"/>
              <a:t>OC  3                             / OC</a:t>
            </a:r>
          </a:p>
          <a:p>
            <a:r>
              <a:rPr lang="nl-NL" altLang="ja-JP" sz="1400" dirty="0"/>
              <a:t>ETLIMIT  1.d10                    / </a:t>
            </a:r>
            <a:r>
              <a:rPr lang="nl-NL" altLang="ja-JP" sz="1400" dirty="0" err="1"/>
              <a:t>etime_limit</a:t>
            </a:r>
            <a:endParaRPr lang="nl-NL" altLang="ja-JP" sz="1400" dirty="0"/>
          </a:p>
          <a:p>
            <a:r>
              <a:rPr lang="nl-NL" altLang="ja-JP" sz="1400" dirty="0"/>
              <a:t>INFOLEVEL  1                      / </a:t>
            </a:r>
            <a:r>
              <a:rPr lang="nl-NL" altLang="ja-JP" sz="1400" dirty="0" err="1"/>
              <a:t>info_level</a:t>
            </a:r>
            <a:endParaRPr lang="nl-NL" altLang="ja-JP" sz="1400" dirty="0"/>
          </a:p>
          <a:p>
            <a:r>
              <a:rPr lang="nl-NL" altLang="ja-JP" sz="1400" dirty="0"/>
              <a:t>SWSCF  1                          / </a:t>
            </a:r>
            <a:r>
              <a:rPr lang="nl-NL" altLang="ja-JP" sz="1400" dirty="0" err="1"/>
              <a:t>iswitch_scf</a:t>
            </a:r>
            <a:endParaRPr lang="nl-NL" altLang="ja-JP" sz="1400" dirty="0"/>
          </a:p>
          <a:p>
            <a:endParaRPr lang="nl-NL" altLang="ja-JP" sz="1400" dirty="0"/>
          </a:p>
          <a:p>
            <a:r>
              <a:rPr lang="nl-NL" altLang="ja-JP" sz="1400" dirty="0"/>
              <a:t>SWOPT  1                          / </a:t>
            </a:r>
            <a:r>
              <a:rPr lang="nl-NL" altLang="ja-JP" sz="1400" dirty="0" err="1"/>
              <a:t>iswitch_opt</a:t>
            </a:r>
            <a:endParaRPr lang="nl-NL" altLang="ja-JP" sz="1400" dirty="0"/>
          </a:p>
          <a:p>
            <a:r>
              <a:rPr lang="nl-NL" altLang="ja-JP" sz="1400" dirty="0"/>
              <a:t>ATOMOPT1  50  8  5                       / </a:t>
            </a:r>
            <a:r>
              <a:rPr lang="nl-NL" altLang="ja-JP" sz="1400" dirty="0" err="1"/>
              <a:t>ncycl</a:t>
            </a:r>
            <a:r>
              <a:rPr lang="nl-NL" altLang="ja-JP" sz="1400" dirty="0"/>
              <a:t>, most, </a:t>
            </a:r>
            <a:r>
              <a:rPr lang="nl-NL" altLang="ja-JP" sz="1400" dirty="0" err="1"/>
              <a:t>nrfr</a:t>
            </a:r>
            <a:endParaRPr lang="nl-NL" altLang="ja-JP" sz="1400" dirty="0"/>
          </a:p>
          <a:p>
            <a:r>
              <a:rPr lang="nl-NL" altLang="ja-JP" sz="1400" dirty="0"/>
              <a:t>ATOMOPT2  0.5d0  1.d-10  5.d-4  1.d-1    / </a:t>
            </a:r>
            <a:r>
              <a:rPr lang="nl-NL" altLang="ja-JP" sz="1400" dirty="0" err="1"/>
              <a:t>okatom</a:t>
            </a:r>
            <a:r>
              <a:rPr lang="nl-NL" altLang="ja-JP" sz="1400" dirty="0"/>
              <a:t>, </a:t>
            </a:r>
            <a:r>
              <a:rPr lang="nl-NL" altLang="ja-JP" sz="1400" dirty="0" err="1"/>
              <a:t>eeps</a:t>
            </a:r>
            <a:r>
              <a:rPr lang="nl-NL" altLang="ja-JP" sz="1400" dirty="0"/>
              <a:t>, </a:t>
            </a:r>
            <a:r>
              <a:rPr lang="nl-NL" altLang="ja-JP" sz="1400" dirty="0" err="1"/>
              <a:t>feps</a:t>
            </a:r>
            <a:r>
              <a:rPr lang="nl-NL" altLang="ja-JP" sz="1400" dirty="0"/>
              <a:t>, </a:t>
            </a:r>
            <a:r>
              <a:rPr lang="nl-NL" altLang="ja-JP" sz="1400" dirty="0" err="1"/>
              <a:t>decr</a:t>
            </a:r>
            <a:endParaRPr lang="nl-NL" altLang="ja-JP" sz="1400" dirty="0"/>
          </a:p>
          <a:p>
            <a:r>
              <a:rPr lang="nl-NL" altLang="ja-JP" sz="1400" dirty="0"/>
              <a:t>ATOMOPT3  100                            / </a:t>
            </a:r>
            <a:r>
              <a:rPr lang="nl-NL" altLang="ja-JP" sz="1400" dirty="0" err="1"/>
              <a:t>diter_opt</a:t>
            </a:r>
            <a:endParaRPr lang="nl-NL" altLang="ja-JP" sz="1400" dirty="0"/>
          </a:p>
          <a:p>
            <a:endParaRPr lang="nl-NL" altLang="ja-JP" sz="1400" dirty="0"/>
          </a:p>
          <a:p>
            <a:r>
              <a:rPr lang="nl-NL" altLang="ja-JP" sz="1400" dirty="0"/>
              <a:t>TIM</a:t>
            </a:r>
          </a:p>
          <a:p>
            <a:r>
              <a:rPr lang="nl-NL" altLang="ja-JP" sz="1400" dirty="0"/>
              <a:t>0.0 0.0 0.0</a:t>
            </a:r>
          </a:p>
          <a:p>
            <a:r>
              <a:rPr lang="nl-NL" altLang="ja-JP" sz="1400" dirty="0"/>
              <a:t>0.0 0.0 0.0</a:t>
            </a:r>
          </a:p>
          <a:p>
            <a:r>
              <a:rPr lang="nl-NL" altLang="ja-JP" sz="1400" dirty="0"/>
              <a:t>0.0 0.0 1.0</a:t>
            </a:r>
          </a:p>
        </p:txBody>
      </p:sp>
      <p:sp>
        <p:nvSpPr>
          <p:cNvPr id="8" name="テキスト ボックス 7"/>
          <p:cNvSpPr txBox="1"/>
          <p:nvPr/>
        </p:nvSpPr>
        <p:spPr>
          <a:xfrm>
            <a:off x="179512" y="980728"/>
            <a:ext cx="4738872" cy="369332"/>
          </a:xfrm>
          <a:prstGeom prst="rect">
            <a:avLst/>
          </a:prstGeom>
          <a:noFill/>
        </p:spPr>
        <p:txBody>
          <a:bodyPr wrap="none" rtlCol="0">
            <a:spAutoFit/>
          </a:bodyPr>
          <a:lstStyle/>
          <a:p>
            <a:r>
              <a:rPr kumimoji="1" lang="en-US" altLang="ja-JP" b="1" dirty="0" smtClean="0">
                <a:solidFill>
                  <a:srgbClr val="000090"/>
                </a:solidFill>
              </a:rPr>
              <a:t>examples/N2/</a:t>
            </a:r>
            <a:r>
              <a:rPr kumimoji="1" lang="en-US" altLang="ja-JP" b="1" dirty="0" err="1" smtClean="0">
                <a:solidFill>
                  <a:srgbClr val="000090"/>
                </a:solidFill>
              </a:rPr>
              <a:t>supercell</a:t>
            </a:r>
            <a:r>
              <a:rPr kumimoji="1" lang="en-US" altLang="ja-JP" b="1" dirty="0" smtClean="0">
                <a:solidFill>
                  <a:srgbClr val="000090"/>
                </a:solidFill>
              </a:rPr>
              <a:t>/</a:t>
            </a:r>
            <a:r>
              <a:rPr kumimoji="1" lang="en-US" altLang="ja-JP" b="1" dirty="0" err="1" smtClean="0">
                <a:solidFill>
                  <a:srgbClr val="000090"/>
                </a:solidFill>
              </a:rPr>
              <a:t>scf_and_opt</a:t>
            </a:r>
            <a:r>
              <a:rPr kumimoji="1" lang="en-US" altLang="ja-JP" b="1" dirty="0" smtClean="0">
                <a:solidFill>
                  <a:srgbClr val="000090"/>
                </a:solidFill>
              </a:rPr>
              <a:t>/fort.1</a:t>
            </a:r>
            <a:endParaRPr kumimoji="1" lang="ja-JP" altLang="en-US" b="1" dirty="0">
              <a:solidFill>
                <a:srgbClr val="000090"/>
              </a:solidFill>
            </a:endParaRPr>
          </a:p>
        </p:txBody>
      </p:sp>
      <p:graphicFrame>
        <p:nvGraphicFramePr>
          <p:cNvPr id="9" name="Object 7"/>
          <p:cNvGraphicFramePr>
            <a:graphicFrameLocks noChangeAspect="1"/>
          </p:cNvGraphicFramePr>
          <p:nvPr>
            <p:extLst>
              <p:ext uri="{D42A27DB-BD31-4B8C-83A1-F6EECF244321}">
                <p14:modId xmlns:p14="http://schemas.microsoft.com/office/powerpoint/2010/main" val="2458715103"/>
              </p:ext>
            </p:extLst>
          </p:nvPr>
        </p:nvGraphicFramePr>
        <p:xfrm>
          <a:off x="5292080" y="5445224"/>
          <a:ext cx="1924050" cy="1276350"/>
        </p:xfrm>
        <a:graphic>
          <a:graphicData uri="http://schemas.openxmlformats.org/presentationml/2006/ole">
            <mc:AlternateContent xmlns:mc="http://schemas.openxmlformats.org/markup-compatibility/2006">
              <mc:Choice xmlns:v="urn:schemas-microsoft-com:vml" Requires="v">
                <p:oleObj spid="_x0000_s157704" name="数式" r:id="rId3" imgW="1282700" imgH="850900" progId="Equation.3">
                  <p:embed/>
                </p:oleObj>
              </mc:Choice>
              <mc:Fallback>
                <p:oleObj name="数式" r:id="rId3" imgW="1282700" imgH="850900" progId="Equation.3">
                  <p:embed/>
                  <p:pic>
                    <p:nvPicPr>
                      <p:cNvPr id="0" name=""/>
                      <p:cNvPicPr>
                        <a:picLocks noChangeAspect="1" noChangeArrowheads="1"/>
                      </p:cNvPicPr>
                      <p:nvPr/>
                    </p:nvPicPr>
                    <p:blipFill>
                      <a:blip r:embed="rId4"/>
                      <a:srcRect/>
                      <a:stretch>
                        <a:fillRect/>
                      </a:stretch>
                    </p:blipFill>
                    <p:spPr bwMode="auto">
                      <a:xfrm>
                        <a:off x="5292080" y="5445224"/>
                        <a:ext cx="1924050" cy="127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cxnSp>
        <p:nvCxnSpPr>
          <p:cNvPr id="11" name="直線矢印コネクタ 10"/>
          <p:cNvCxnSpPr/>
          <p:nvPr/>
        </p:nvCxnSpPr>
        <p:spPr>
          <a:xfrm>
            <a:off x="1691680" y="6237312"/>
            <a:ext cx="35283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148064" y="5209455"/>
            <a:ext cx="3685624" cy="307777"/>
          </a:xfrm>
          <a:prstGeom prst="rect">
            <a:avLst/>
          </a:prstGeom>
          <a:noFill/>
        </p:spPr>
        <p:txBody>
          <a:bodyPr wrap="none" rtlCol="0">
            <a:spAutoFit/>
          </a:bodyPr>
          <a:lstStyle/>
          <a:p>
            <a:r>
              <a:rPr kumimoji="1" lang="ja-JP" altLang="en-US" sz="1400" dirty="0" smtClean="0"/>
              <a:t>力の</a:t>
            </a:r>
            <a:r>
              <a:rPr kumimoji="1" lang="en-US" altLang="ja-JP" sz="1400" dirty="0" err="1" smtClean="0"/>
              <a:t>x,y,z</a:t>
            </a:r>
            <a:r>
              <a:rPr lang="ja-JP" altLang="en-US" sz="1400" dirty="0" smtClean="0"/>
              <a:t>成分に行列を掛けて力の方向を制限</a:t>
            </a:r>
            <a:endParaRPr kumimoji="1" lang="ja-JP" altLang="en-US" sz="1400" dirty="0"/>
          </a:p>
        </p:txBody>
      </p:sp>
      <p:sp>
        <p:nvSpPr>
          <p:cNvPr id="13" name="正方形/長方形 12"/>
          <p:cNvSpPr/>
          <p:nvPr/>
        </p:nvSpPr>
        <p:spPr>
          <a:xfrm>
            <a:off x="4427984" y="1844824"/>
            <a:ext cx="4464496" cy="1569660"/>
          </a:xfrm>
          <a:prstGeom prst="rect">
            <a:avLst/>
          </a:prstGeom>
          <a:solidFill>
            <a:schemeClr val="bg1"/>
          </a:solidFill>
          <a:ln>
            <a:solidFill>
              <a:schemeClr val="tx1"/>
            </a:solidFill>
          </a:ln>
        </p:spPr>
        <p:txBody>
          <a:bodyPr wrap="square">
            <a:spAutoFit/>
          </a:bodyPr>
          <a:lstStyle/>
          <a:p>
            <a:r>
              <a:rPr lang="nl-NL" altLang="ja-JP" sz="1200" dirty="0"/>
              <a:t>AX  20.000                        / </a:t>
            </a:r>
            <a:r>
              <a:rPr lang="nl-NL" altLang="ja-JP" sz="1200" dirty="0" err="1"/>
              <a:t>ax</a:t>
            </a:r>
            <a:endParaRPr lang="nl-NL" altLang="ja-JP" sz="1200" dirty="0"/>
          </a:p>
          <a:p>
            <a:r>
              <a:rPr lang="nl-NL" altLang="ja-JP" sz="1200" dirty="0"/>
              <a:t>A1  1.00  0.00  0.00              / </a:t>
            </a:r>
            <a:r>
              <a:rPr lang="nl-NL" altLang="ja-JP" sz="1200" dirty="0" err="1"/>
              <a:t>aa</a:t>
            </a:r>
            <a:r>
              <a:rPr lang="nl-NL" altLang="ja-JP" sz="1200" dirty="0"/>
              <a:t>(1:3,1)</a:t>
            </a:r>
          </a:p>
          <a:p>
            <a:r>
              <a:rPr lang="nl-NL" altLang="ja-JP" sz="1200" dirty="0"/>
              <a:t>A2  0.00  1.00  0.00              / </a:t>
            </a:r>
            <a:r>
              <a:rPr lang="nl-NL" altLang="ja-JP" sz="1200" dirty="0" err="1"/>
              <a:t>aa</a:t>
            </a:r>
            <a:r>
              <a:rPr lang="nl-NL" altLang="ja-JP" sz="1200" dirty="0"/>
              <a:t>(1:3,2)</a:t>
            </a:r>
          </a:p>
          <a:p>
            <a:r>
              <a:rPr lang="nl-NL" altLang="ja-JP" sz="1200" dirty="0"/>
              <a:t>A3  0.00  0.00  1.00              / </a:t>
            </a:r>
            <a:r>
              <a:rPr lang="nl-NL" altLang="ja-JP" sz="1200" dirty="0" err="1"/>
              <a:t>aa</a:t>
            </a:r>
            <a:r>
              <a:rPr lang="nl-NL" altLang="ja-JP" sz="1200" dirty="0"/>
              <a:t>(1:3,3)</a:t>
            </a:r>
          </a:p>
          <a:p>
            <a:r>
              <a:rPr lang="nl-NL" altLang="ja-JP" sz="1200" dirty="0"/>
              <a:t>AA</a:t>
            </a:r>
          </a:p>
          <a:p>
            <a:r>
              <a:rPr lang="nl-NL" altLang="ja-JP" sz="1200" dirty="0"/>
              <a:t>            1           2       7  /</a:t>
            </a:r>
          </a:p>
          <a:p>
            <a:r>
              <a:rPr lang="nl-NL" altLang="ja-JP" sz="1200" dirty="0"/>
              <a:t>     1      0.000000000000      0.000000000000      0.051   1</a:t>
            </a:r>
          </a:p>
          <a:p>
            <a:r>
              <a:rPr lang="nl-NL" altLang="ja-JP" sz="1200" dirty="0"/>
              <a:t>     1      0.000000000000      0.000000000000     -0.051   1</a:t>
            </a:r>
          </a:p>
        </p:txBody>
      </p:sp>
      <p:sp>
        <p:nvSpPr>
          <p:cNvPr id="14" name="テキスト ボックス 13"/>
          <p:cNvSpPr txBox="1"/>
          <p:nvPr/>
        </p:nvSpPr>
        <p:spPr>
          <a:xfrm>
            <a:off x="7236296" y="1484784"/>
            <a:ext cx="1018503" cy="369332"/>
          </a:xfrm>
          <a:prstGeom prst="rect">
            <a:avLst/>
          </a:prstGeom>
          <a:noFill/>
        </p:spPr>
        <p:txBody>
          <a:bodyPr wrap="none" rtlCol="0">
            <a:spAutoFit/>
          </a:bodyPr>
          <a:lstStyle/>
          <a:p>
            <a:r>
              <a:rPr kumimoji="1" lang="en-US" altLang="ja-JP" b="1" dirty="0" smtClean="0">
                <a:solidFill>
                  <a:srgbClr val="000090"/>
                </a:solidFill>
              </a:rPr>
              <a:t>fort.970</a:t>
            </a:r>
            <a:endParaRPr kumimoji="1" lang="ja-JP" altLang="en-US" b="1" dirty="0">
              <a:solidFill>
                <a:srgbClr val="000090"/>
              </a:solidFill>
            </a:endParaRPr>
          </a:p>
        </p:txBody>
      </p:sp>
      <p:sp>
        <p:nvSpPr>
          <p:cNvPr id="15" name="テキスト ボックス 14"/>
          <p:cNvSpPr txBox="1"/>
          <p:nvPr/>
        </p:nvSpPr>
        <p:spPr>
          <a:xfrm>
            <a:off x="5364088" y="3501008"/>
            <a:ext cx="3578173" cy="646331"/>
          </a:xfrm>
          <a:prstGeom prst="rect">
            <a:avLst/>
          </a:prstGeom>
          <a:noFill/>
        </p:spPr>
        <p:txBody>
          <a:bodyPr wrap="none" rtlCol="0">
            <a:spAutoFit/>
          </a:bodyPr>
          <a:lstStyle/>
          <a:p>
            <a:r>
              <a:rPr lang="ja-JP" altLang="en-US" dirty="0" smtClean="0"/>
              <a:t>初期ボンド長</a:t>
            </a:r>
            <a:r>
              <a:rPr lang="en-US" altLang="ja-JP" dirty="0" smtClean="0"/>
              <a:t> 2.04 </a:t>
            </a:r>
            <a:r>
              <a:rPr lang="en-US" altLang="ja-JP" dirty="0" err="1" smtClean="0"/>
              <a:t>bohr</a:t>
            </a:r>
            <a:r>
              <a:rPr lang="en-US" altLang="ja-JP" dirty="0"/>
              <a:t> </a:t>
            </a:r>
            <a:r>
              <a:rPr lang="en-US" altLang="ja-JP" dirty="0" smtClean="0"/>
              <a:t>( 1.08 </a:t>
            </a:r>
            <a:r>
              <a:rPr lang="en-US" altLang="ja-JP" dirty="0" err="1" smtClean="0"/>
              <a:t>Å</a:t>
            </a:r>
            <a:r>
              <a:rPr lang="en-US" altLang="ja-JP" dirty="0" smtClean="0"/>
              <a:t> )</a:t>
            </a:r>
          </a:p>
          <a:p>
            <a:r>
              <a:rPr kumimoji="1" lang="en-US" altLang="ja-JP" dirty="0" smtClean="0"/>
              <a:t>                        </a:t>
            </a:r>
            <a:r>
              <a:rPr kumimoji="1" lang="ja-JP" altLang="en-US" dirty="0" smtClean="0"/>
              <a:t>（実験値</a:t>
            </a:r>
            <a:r>
              <a:rPr kumimoji="1" lang="en-US" altLang="ja-JP" dirty="0" smtClean="0"/>
              <a:t> 1.098 </a:t>
            </a:r>
            <a:r>
              <a:rPr kumimoji="1" lang="en-US" altLang="ja-JP" dirty="0" err="1" smtClean="0"/>
              <a:t>Å</a:t>
            </a:r>
            <a:r>
              <a:rPr kumimoji="1" lang="ja-JP" altLang="en-US" dirty="0" smtClean="0"/>
              <a:t>）</a:t>
            </a:r>
            <a:endParaRPr kumimoji="1" lang="ja-JP" altLang="en-US" dirty="0"/>
          </a:p>
        </p:txBody>
      </p:sp>
    </p:spTree>
    <p:extLst>
      <p:ext uri="{BB962C8B-B14F-4D97-AF65-F5344CB8AC3E}">
        <p14:creationId xmlns:p14="http://schemas.microsoft.com/office/powerpoint/2010/main" val="1883406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6660232" y="1782108"/>
            <a:ext cx="1346448" cy="1296144"/>
          </a:xfrm>
          <a:prstGeom prst="rect">
            <a:avLst/>
          </a:prstGeom>
          <a:pattFill prst="smGrid">
            <a:fgClr>
              <a:schemeClr val="tx1"/>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N</a:t>
            </a:r>
            <a:r>
              <a:rPr kumimoji="1" lang="en-US" altLang="ja-JP" baseline="-25000" dirty="0" smtClean="0"/>
              <a:t>2</a:t>
            </a:r>
            <a:r>
              <a:rPr kumimoji="1" lang="ja-JP" altLang="en-US" dirty="0" smtClean="0"/>
              <a:t>分子　（孤立系境界条件計算）</a:t>
            </a:r>
            <a:endParaRPr kumimoji="1" lang="ja-JP" altLang="en-US" dirty="0"/>
          </a:p>
        </p:txBody>
      </p:sp>
      <p:sp>
        <p:nvSpPr>
          <p:cNvPr id="3" name="スライド番号プレースホルダー 2"/>
          <p:cNvSpPr>
            <a:spLocks noGrp="1"/>
          </p:cNvSpPr>
          <p:nvPr>
            <p:ph type="sldNum" sz="quarter" idx="12"/>
          </p:nvPr>
        </p:nvSpPr>
        <p:spPr/>
        <p:txBody>
          <a:bodyPr/>
          <a:lstStyle/>
          <a:p>
            <a:pPr>
              <a:defRPr/>
            </a:pPr>
            <a:fld id="{F2C91589-E8AE-6645-B5F0-7EB1942C97D0}" type="slidenum">
              <a:rPr lang="en-US" altLang="ja-JP" smtClean="0"/>
              <a:pPr>
                <a:defRPr/>
              </a:pPr>
              <a:t>47</a:t>
            </a:fld>
            <a:endParaRPr lang="en-US" altLang="ja-JP"/>
          </a:p>
        </p:txBody>
      </p:sp>
      <p:sp>
        <p:nvSpPr>
          <p:cNvPr id="4" name="正方形/長方形 3"/>
          <p:cNvSpPr/>
          <p:nvPr/>
        </p:nvSpPr>
        <p:spPr>
          <a:xfrm>
            <a:off x="683568" y="1566084"/>
            <a:ext cx="4572000" cy="954107"/>
          </a:xfrm>
          <a:prstGeom prst="rect">
            <a:avLst/>
          </a:prstGeom>
          <a:ln>
            <a:solidFill>
              <a:schemeClr val="tx1"/>
            </a:solidFill>
          </a:ln>
        </p:spPr>
        <p:txBody>
          <a:bodyPr>
            <a:spAutoFit/>
          </a:bodyPr>
          <a:lstStyle/>
          <a:p>
            <a:r>
              <a:rPr lang="fr-FR" altLang="ja-JP" sz="1400" dirty="0"/>
              <a:t># RSDFT</a:t>
            </a:r>
          </a:p>
          <a:p>
            <a:r>
              <a:rPr lang="fr-FR" altLang="ja-JP" sz="1400" dirty="0" err="1"/>
              <a:t>SYStype</a:t>
            </a:r>
            <a:r>
              <a:rPr lang="fr-FR" altLang="ja-JP" sz="1400" dirty="0"/>
              <a:t> 1                         / </a:t>
            </a:r>
            <a:r>
              <a:rPr lang="fr-FR" altLang="ja-JP" sz="1400" dirty="0" err="1"/>
              <a:t>SYStype</a:t>
            </a:r>
            <a:endParaRPr lang="fr-FR" altLang="ja-JP" sz="1400" dirty="0"/>
          </a:p>
          <a:p>
            <a:r>
              <a:rPr lang="fr-FR" altLang="ja-JP" sz="1400" dirty="0" err="1"/>
              <a:t>XCtype</a:t>
            </a:r>
            <a:r>
              <a:rPr lang="fr-FR" altLang="ja-JP" sz="1400" dirty="0"/>
              <a:t> 'LDAPZ81'                  / </a:t>
            </a:r>
            <a:r>
              <a:rPr lang="fr-FR" altLang="ja-JP" sz="1400" dirty="0" err="1" smtClean="0"/>
              <a:t>Xctype</a:t>
            </a:r>
            <a:endParaRPr lang="fr-FR" altLang="ja-JP" sz="1400" dirty="0" smtClean="0"/>
          </a:p>
          <a:p>
            <a:endParaRPr lang="fr-FR" altLang="ja-JP" sz="1400" dirty="0"/>
          </a:p>
        </p:txBody>
      </p:sp>
      <p:sp>
        <p:nvSpPr>
          <p:cNvPr id="5" name="テキスト ボックス 4"/>
          <p:cNvSpPr txBox="1"/>
          <p:nvPr/>
        </p:nvSpPr>
        <p:spPr>
          <a:xfrm>
            <a:off x="625216" y="1124744"/>
            <a:ext cx="4353851" cy="369332"/>
          </a:xfrm>
          <a:prstGeom prst="rect">
            <a:avLst/>
          </a:prstGeom>
          <a:noFill/>
        </p:spPr>
        <p:txBody>
          <a:bodyPr wrap="none" rtlCol="0">
            <a:spAutoFit/>
          </a:bodyPr>
          <a:lstStyle/>
          <a:p>
            <a:r>
              <a:rPr kumimoji="1" lang="en-US" altLang="ja-JP" b="1" dirty="0" smtClean="0">
                <a:solidFill>
                  <a:srgbClr val="000090"/>
                </a:solidFill>
              </a:rPr>
              <a:t>examples/N2/</a:t>
            </a:r>
            <a:r>
              <a:rPr kumimoji="1" lang="en-US" altLang="ja-JP" b="1" dirty="0" err="1" smtClean="0">
                <a:solidFill>
                  <a:srgbClr val="000090"/>
                </a:solidFill>
              </a:rPr>
              <a:t>rsmol</a:t>
            </a:r>
            <a:r>
              <a:rPr kumimoji="1" lang="en-US" altLang="ja-JP" b="1" dirty="0" smtClean="0">
                <a:solidFill>
                  <a:srgbClr val="000090"/>
                </a:solidFill>
              </a:rPr>
              <a:t>/</a:t>
            </a:r>
            <a:r>
              <a:rPr kumimoji="1" lang="en-US" altLang="ja-JP" b="1" dirty="0" err="1" smtClean="0">
                <a:solidFill>
                  <a:srgbClr val="000090"/>
                </a:solidFill>
              </a:rPr>
              <a:t>scf_and_opt</a:t>
            </a:r>
            <a:r>
              <a:rPr kumimoji="1" lang="en-US" altLang="ja-JP" b="1" dirty="0" smtClean="0">
                <a:solidFill>
                  <a:srgbClr val="000090"/>
                </a:solidFill>
              </a:rPr>
              <a:t>/fort.1</a:t>
            </a:r>
            <a:endParaRPr kumimoji="1" lang="ja-JP" altLang="en-US" b="1" dirty="0">
              <a:solidFill>
                <a:srgbClr val="000090"/>
              </a:solidFill>
            </a:endParaRPr>
          </a:p>
        </p:txBody>
      </p:sp>
      <p:sp>
        <p:nvSpPr>
          <p:cNvPr id="6" name="正方形/長方形 5"/>
          <p:cNvSpPr/>
          <p:nvPr/>
        </p:nvSpPr>
        <p:spPr>
          <a:xfrm>
            <a:off x="683568" y="3078252"/>
            <a:ext cx="4572000" cy="738664"/>
          </a:xfrm>
          <a:prstGeom prst="rect">
            <a:avLst/>
          </a:prstGeom>
          <a:ln>
            <a:solidFill>
              <a:schemeClr val="tx1"/>
            </a:solidFill>
          </a:ln>
        </p:spPr>
        <p:txBody>
          <a:bodyPr>
            <a:spAutoFit/>
          </a:bodyPr>
          <a:lstStyle/>
          <a:p>
            <a:r>
              <a:rPr lang="en-US" altLang="ja-JP" sz="1400" dirty="0"/>
              <a:t>1        </a:t>
            </a:r>
            <a:r>
              <a:rPr lang="en-US" altLang="ja-JP" sz="1400" dirty="0" smtClean="0"/>
              <a:t>       </a:t>
            </a:r>
            <a:r>
              <a:rPr lang="en-US" altLang="ja-JP" sz="1400" dirty="0"/>
              <a:t>/ </a:t>
            </a:r>
            <a:r>
              <a:rPr lang="en-US" altLang="ja-JP" sz="1400" dirty="0" err="1"/>
              <a:t>Box_Shape</a:t>
            </a:r>
            <a:endParaRPr lang="en-US" altLang="ja-JP" sz="1400" dirty="0"/>
          </a:p>
          <a:p>
            <a:r>
              <a:rPr lang="en-US" altLang="ja-JP" sz="1400" dirty="0"/>
              <a:t>0.5  10.0   / </a:t>
            </a:r>
            <a:r>
              <a:rPr lang="en-US" altLang="ja-JP" sz="1400" dirty="0" err="1"/>
              <a:t>Hsize</a:t>
            </a:r>
            <a:r>
              <a:rPr lang="en-US" altLang="ja-JP" sz="1400" dirty="0"/>
              <a:t>  </a:t>
            </a:r>
            <a:r>
              <a:rPr lang="en-US" altLang="ja-JP" sz="1400" dirty="0" err="1"/>
              <a:t>Rsize</a:t>
            </a:r>
            <a:endParaRPr lang="en-US" altLang="ja-JP" sz="1400" dirty="0"/>
          </a:p>
          <a:p>
            <a:r>
              <a:rPr lang="en-US" altLang="ja-JP" sz="1400" dirty="0"/>
              <a:t>1    </a:t>
            </a:r>
            <a:r>
              <a:rPr lang="en-US" altLang="ja-JP" sz="1400" dirty="0" smtClean="0"/>
              <a:t>           </a:t>
            </a:r>
            <a:r>
              <a:rPr lang="en-US" altLang="ja-JP" sz="1400" dirty="0"/>
              <a:t>/ </a:t>
            </a:r>
            <a:r>
              <a:rPr lang="en-US" altLang="ja-JP" sz="1400" dirty="0" err="1" smtClean="0"/>
              <a:t>eqdiv</a:t>
            </a:r>
            <a:endParaRPr lang="en-US" altLang="ja-JP" sz="1400" dirty="0"/>
          </a:p>
        </p:txBody>
      </p:sp>
      <p:sp>
        <p:nvSpPr>
          <p:cNvPr id="7" name="テキスト ボックス 6"/>
          <p:cNvSpPr txBox="1"/>
          <p:nvPr/>
        </p:nvSpPr>
        <p:spPr>
          <a:xfrm>
            <a:off x="611560" y="2708920"/>
            <a:ext cx="4353851" cy="369332"/>
          </a:xfrm>
          <a:prstGeom prst="rect">
            <a:avLst/>
          </a:prstGeom>
          <a:noFill/>
        </p:spPr>
        <p:txBody>
          <a:bodyPr wrap="none" rtlCol="0">
            <a:spAutoFit/>
          </a:bodyPr>
          <a:lstStyle/>
          <a:p>
            <a:r>
              <a:rPr kumimoji="1" lang="en-US" altLang="ja-JP" b="1" dirty="0" smtClean="0">
                <a:solidFill>
                  <a:srgbClr val="000090"/>
                </a:solidFill>
              </a:rPr>
              <a:t>examples/N2/</a:t>
            </a:r>
            <a:r>
              <a:rPr kumimoji="1" lang="en-US" altLang="ja-JP" b="1" dirty="0" err="1" smtClean="0">
                <a:solidFill>
                  <a:srgbClr val="000090"/>
                </a:solidFill>
              </a:rPr>
              <a:t>rsmol</a:t>
            </a:r>
            <a:r>
              <a:rPr kumimoji="1" lang="en-US" altLang="ja-JP" b="1" dirty="0" smtClean="0">
                <a:solidFill>
                  <a:srgbClr val="000090"/>
                </a:solidFill>
              </a:rPr>
              <a:t>/</a:t>
            </a:r>
            <a:r>
              <a:rPr kumimoji="1" lang="en-US" altLang="ja-JP" b="1" dirty="0" err="1" smtClean="0">
                <a:solidFill>
                  <a:srgbClr val="000090"/>
                </a:solidFill>
              </a:rPr>
              <a:t>scf_and_opt</a:t>
            </a:r>
            <a:r>
              <a:rPr kumimoji="1" lang="en-US" altLang="ja-JP" b="1" dirty="0" smtClean="0">
                <a:solidFill>
                  <a:srgbClr val="000090"/>
                </a:solidFill>
              </a:rPr>
              <a:t>/fort.2</a:t>
            </a:r>
            <a:endParaRPr kumimoji="1" lang="ja-JP" altLang="en-US" b="1" dirty="0">
              <a:solidFill>
                <a:srgbClr val="000090"/>
              </a:solidFill>
            </a:endParaRPr>
          </a:p>
        </p:txBody>
      </p:sp>
      <p:sp>
        <p:nvSpPr>
          <p:cNvPr id="8" name="円/楕円 7"/>
          <p:cNvSpPr/>
          <p:nvPr/>
        </p:nvSpPr>
        <p:spPr>
          <a:xfrm>
            <a:off x="6825952" y="1926124"/>
            <a:ext cx="1058416" cy="10801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7236296" y="2336468"/>
            <a:ext cx="216024" cy="19432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7164288" y="2430180"/>
            <a:ext cx="216024" cy="19432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372200" y="3150260"/>
            <a:ext cx="2201294" cy="646331"/>
          </a:xfrm>
          <a:prstGeom prst="rect">
            <a:avLst/>
          </a:prstGeom>
          <a:noFill/>
        </p:spPr>
        <p:txBody>
          <a:bodyPr wrap="none" rtlCol="0">
            <a:spAutoFit/>
          </a:bodyPr>
          <a:lstStyle/>
          <a:p>
            <a:r>
              <a:rPr lang="ja-JP" altLang="en-US" dirty="0" smtClean="0"/>
              <a:t>球の外で波動関数</a:t>
            </a:r>
            <a:r>
              <a:rPr lang="en-US" altLang="ja-JP" dirty="0" smtClean="0"/>
              <a:t> 0</a:t>
            </a:r>
          </a:p>
          <a:p>
            <a:r>
              <a:rPr kumimoji="1" lang="ja-JP" altLang="en-US" dirty="0" smtClean="0"/>
              <a:t>という境界条件</a:t>
            </a:r>
            <a:endParaRPr kumimoji="1" lang="ja-JP" altLang="en-US" dirty="0"/>
          </a:p>
        </p:txBody>
      </p:sp>
      <p:sp>
        <p:nvSpPr>
          <p:cNvPr id="13" name="正方形/長方形 12"/>
          <p:cNvSpPr/>
          <p:nvPr/>
        </p:nvSpPr>
        <p:spPr>
          <a:xfrm>
            <a:off x="1525960" y="4446404"/>
            <a:ext cx="1346448" cy="1296144"/>
          </a:xfrm>
          <a:prstGeom prst="rect">
            <a:avLst/>
          </a:prstGeom>
          <a:pattFill prst="smGrid">
            <a:fgClr>
              <a:schemeClr val="tx1"/>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1691680" y="4590420"/>
            <a:ext cx="1058416" cy="10801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2102024" y="5000764"/>
            <a:ext cx="216024" cy="19432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2030016" y="5094476"/>
            <a:ext cx="216024" cy="19432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p:cNvCxnSpPr/>
          <p:nvPr/>
        </p:nvCxnSpPr>
        <p:spPr>
          <a:xfrm>
            <a:off x="1835696" y="4446404"/>
            <a:ext cx="0" cy="1296144"/>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19" name="直線コネクタ 18"/>
          <p:cNvCxnSpPr/>
          <p:nvPr/>
        </p:nvCxnSpPr>
        <p:spPr>
          <a:xfrm>
            <a:off x="2195736" y="4446404"/>
            <a:ext cx="0" cy="1296144"/>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20" name="直線コネクタ 19"/>
          <p:cNvCxnSpPr/>
          <p:nvPr/>
        </p:nvCxnSpPr>
        <p:spPr>
          <a:xfrm>
            <a:off x="2555776" y="4446404"/>
            <a:ext cx="0" cy="1296144"/>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21" name="直線コネクタ 20"/>
          <p:cNvCxnSpPr/>
          <p:nvPr/>
        </p:nvCxnSpPr>
        <p:spPr>
          <a:xfrm rot="16200000">
            <a:off x="2195736" y="4158372"/>
            <a:ext cx="0" cy="1296144"/>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22" name="直線コネクタ 21"/>
          <p:cNvCxnSpPr/>
          <p:nvPr/>
        </p:nvCxnSpPr>
        <p:spPr>
          <a:xfrm rot="16200000">
            <a:off x="2195736" y="4518412"/>
            <a:ext cx="0" cy="1296144"/>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23" name="直線コネクタ 22"/>
          <p:cNvCxnSpPr/>
          <p:nvPr/>
        </p:nvCxnSpPr>
        <p:spPr>
          <a:xfrm rot="16200000">
            <a:off x="2195736" y="4806444"/>
            <a:ext cx="0" cy="1296144"/>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3419872" y="5022468"/>
            <a:ext cx="3202419" cy="738664"/>
          </a:xfrm>
          <a:prstGeom prst="rect">
            <a:avLst/>
          </a:prstGeom>
          <a:noFill/>
        </p:spPr>
        <p:txBody>
          <a:bodyPr wrap="none" rtlCol="0">
            <a:spAutoFit/>
          </a:bodyPr>
          <a:lstStyle/>
          <a:p>
            <a:r>
              <a:rPr kumimoji="1" lang="en-US" altLang="ja-JP" sz="1400" dirty="0" err="1" smtClean="0"/>
              <a:t>eqdiv</a:t>
            </a:r>
            <a:r>
              <a:rPr kumimoji="1" lang="en-US" altLang="ja-JP" sz="1400" dirty="0" smtClean="0"/>
              <a:t>=1 </a:t>
            </a:r>
            <a:r>
              <a:rPr kumimoji="1" lang="ja-JP" altLang="en-US" sz="1400" dirty="0" smtClean="0"/>
              <a:t>は球内のグリッド点数が</a:t>
            </a:r>
            <a:endParaRPr kumimoji="1" lang="en-US" altLang="ja-JP" sz="1400" dirty="0" smtClean="0"/>
          </a:p>
          <a:p>
            <a:r>
              <a:rPr lang="ja-JP" altLang="en-US" sz="1400" dirty="0" smtClean="0"/>
              <a:t>なるべく均等になるように並列化する</a:t>
            </a:r>
            <a:endParaRPr lang="en-US" altLang="ja-JP" sz="1400" dirty="0" smtClean="0"/>
          </a:p>
          <a:p>
            <a:r>
              <a:rPr lang="ja-JP" altLang="en-US" sz="1400" dirty="0" smtClean="0"/>
              <a:t>（等間隔に分割すると左図のようになる）</a:t>
            </a:r>
            <a:endParaRPr lang="en-US" altLang="ja-JP" sz="1400" dirty="0" smtClean="0"/>
          </a:p>
        </p:txBody>
      </p:sp>
      <p:sp>
        <p:nvSpPr>
          <p:cNvPr id="25" name="テキスト ボックス 24"/>
          <p:cNvSpPr txBox="1"/>
          <p:nvPr/>
        </p:nvSpPr>
        <p:spPr>
          <a:xfrm>
            <a:off x="179512" y="6218148"/>
            <a:ext cx="8175435" cy="523220"/>
          </a:xfrm>
          <a:prstGeom prst="rect">
            <a:avLst/>
          </a:prstGeom>
          <a:noFill/>
        </p:spPr>
        <p:txBody>
          <a:bodyPr wrap="none" rtlCol="0">
            <a:spAutoFit/>
          </a:bodyPr>
          <a:lstStyle/>
          <a:p>
            <a:r>
              <a:rPr kumimoji="1" lang="ja-JP" altLang="en-US" sz="1400" dirty="0" smtClean="0"/>
              <a:t>イオン化のような荷電状態の計算が</a:t>
            </a:r>
            <a:r>
              <a:rPr lang="ja-JP" altLang="en-US" sz="1400" dirty="0" smtClean="0"/>
              <a:t>スーパーセルよりも直接的に実行できる</a:t>
            </a:r>
            <a:endParaRPr lang="en-US" altLang="ja-JP" sz="1400" dirty="0" smtClean="0"/>
          </a:p>
          <a:p>
            <a:r>
              <a:rPr kumimoji="1" lang="ja-JP" altLang="en-US" sz="1400" dirty="0" smtClean="0"/>
              <a:t>（スーパーセル計算はユニットセルが常に中性</a:t>
            </a:r>
            <a:r>
              <a:rPr lang="ja-JP" altLang="en-US" sz="1400" dirty="0" smtClean="0"/>
              <a:t>である必要があるので、人為的な一様背景電荷を導入する</a:t>
            </a:r>
            <a:r>
              <a:rPr kumimoji="1" lang="ja-JP" altLang="en-US" sz="1400" dirty="0" smtClean="0"/>
              <a:t>）</a:t>
            </a:r>
            <a:endParaRPr kumimoji="1" lang="ja-JP" altLang="en-US" sz="1400" dirty="0"/>
          </a:p>
        </p:txBody>
      </p:sp>
      <p:sp>
        <p:nvSpPr>
          <p:cNvPr id="26" name="テキスト ボックス 25"/>
          <p:cNvSpPr txBox="1"/>
          <p:nvPr/>
        </p:nvSpPr>
        <p:spPr>
          <a:xfrm>
            <a:off x="5943062" y="908720"/>
            <a:ext cx="3172350" cy="523220"/>
          </a:xfrm>
          <a:prstGeom prst="rect">
            <a:avLst/>
          </a:prstGeom>
          <a:noFill/>
        </p:spPr>
        <p:txBody>
          <a:bodyPr wrap="none" rtlCol="0">
            <a:spAutoFit/>
          </a:bodyPr>
          <a:lstStyle/>
          <a:p>
            <a:r>
              <a:rPr lang="ja-JP" altLang="en-US" sz="1400" dirty="0" smtClean="0">
                <a:solidFill>
                  <a:srgbClr val="FF0000"/>
                </a:solidFill>
              </a:rPr>
              <a:t>実数版でしか動かない！</a:t>
            </a:r>
            <a:endParaRPr lang="en-US" altLang="ja-JP" sz="1400" dirty="0" smtClean="0">
              <a:solidFill>
                <a:srgbClr val="FF0000"/>
              </a:solidFill>
            </a:endParaRPr>
          </a:p>
          <a:p>
            <a:r>
              <a:rPr kumimoji="1" lang="ja-JP" altLang="en-US" sz="1400" dirty="0" smtClean="0">
                <a:solidFill>
                  <a:srgbClr val="FF0000"/>
                </a:solidFill>
              </a:rPr>
              <a:t>（</a:t>
            </a:r>
            <a:r>
              <a:rPr kumimoji="1" lang="en-US" altLang="ja-JP" sz="1400" dirty="0" smtClean="0">
                <a:solidFill>
                  <a:srgbClr val="FF0000"/>
                </a:solidFill>
              </a:rPr>
              <a:t>-D_DRSDFT_ </a:t>
            </a:r>
            <a:r>
              <a:rPr kumimoji="1" lang="ja-JP" altLang="en-US" sz="1400" dirty="0" smtClean="0">
                <a:solidFill>
                  <a:srgbClr val="FF0000"/>
                </a:solidFill>
              </a:rPr>
              <a:t>をつけて再コンパイル）</a:t>
            </a:r>
            <a:endParaRPr kumimoji="1" lang="ja-JP" altLang="en-US" sz="1400" dirty="0">
              <a:solidFill>
                <a:srgbClr val="FF0000"/>
              </a:solidFill>
            </a:endParaRPr>
          </a:p>
        </p:txBody>
      </p:sp>
    </p:spTree>
    <p:extLst>
      <p:ext uri="{BB962C8B-B14F-4D97-AF65-F5344CB8AC3E}">
        <p14:creationId xmlns:p14="http://schemas.microsoft.com/office/powerpoint/2010/main" val="1356969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smtClean="0"/>
              <a:t>その他のサンプル</a:t>
            </a:r>
            <a:endParaRPr kumimoji="1" lang="ja-JP" altLang="en-US" dirty="0"/>
          </a:p>
        </p:txBody>
      </p:sp>
      <p:sp>
        <p:nvSpPr>
          <p:cNvPr id="5" name="サブタイトル 4"/>
          <p:cNvSpPr>
            <a:spLocks noGrp="1"/>
          </p:cNvSpPr>
          <p:nvPr>
            <p:ph type="subTitle" idx="1"/>
          </p:nvPr>
        </p:nvSpPr>
        <p:spPr/>
        <p:txBody>
          <a:bodyPr/>
          <a:lstStyle/>
          <a:p>
            <a:endParaRPr kumimoji="1" lang="ja-JP" altLang="en-US"/>
          </a:p>
        </p:txBody>
      </p:sp>
      <p:sp>
        <p:nvSpPr>
          <p:cNvPr id="3" name="スライド番号プレースホルダー 2"/>
          <p:cNvSpPr>
            <a:spLocks noGrp="1"/>
          </p:cNvSpPr>
          <p:nvPr>
            <p:ph type="sldNum" sz="quarter" idx="4294967295"/>
          </p:nvPr>
        </p:nvSpPr>
        <p:spPr>
          <a:xfrm>
            <a:off x="7010400" y="6453188"/>
            <a:ext cx="2133600" cy="268287"/>
          </a:xfrm>
        </p:spPr>
        <p:txBody>
          <a:bodyPr/>
          <a:lstStyle/>
          <a:p>
            <a:pPr>
              <a:defRPr/>
            </a:pPr>
            <a:fld id="{F2C91589-E8AE-6645-B5F0-7EB1942C97D0}" type="slidenum">
              <a:rPr lang="en-US" altLang="ja-JP" smtClean="0"/>
              <a:pPr>
                <a:defRPr/>
              </a:pPr>
              <a:t>48</a:t>
            </a:fld>
            <a:endParaRPr lang="en-US" altLang="ja-JP"/>
          </a:p>
        </p:txBody>
      </p:sp>
    </p:spTree>
    <p:extLst>
      <p:ext uri="{BB962C8B-B14F-4D97-AF65-F5344CB8AC3E}">
        <p14:creationId xmlns:p14="http://schemas.microsoft.com/office/powerpoint/2010/main" val="4293252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200" dirty="0" smtClean="0"/>
              <a:t>基底状態エネルギー以外に</a:t>
            </a:r>
            <a:r>
              <a:rPr kumimoji="1" lang="en-US" altLang="ja-JP" sz="3200" dirty="0" smtClean="0"/>
              <a:t>DFT</a:t>
            </a:r>
            <a:r>
              <a:rPr kumimoji="1" lang="ja-JP" altLang="en-US" sz="3200" dirty="0" smtClean="0"/>
              <a:t>で計算できる</a:t>
            </a:r>
            <a:r>
              <a:rPr kumimoji="1" lang="en-US" altLang="ja-JP" sz="3200" dirty="0" smtClean="0"/>
              <a:t>t</a:t>
            </a:r>
            <a:r>
              <a:rPr kumimoji="1" lang="ja-JP" altLang="en-US" sz="3200" dirty="0" smtClean="0"/>
              <a:t>こと</a:t>
            </a:r>
            <a:endParaRPr kumimoji="1" lang="ja-JP" altLang="en-US" sz="3200" dirty="0"/>
          </a:p>
        </p:txBody>
      </p:sp>
      <p:sp>
        <p:nvSpPr>
          <p:cNvPr id="3" name="コンテンツ プレースホルダー 2"/>
          <p:cNvSpPr>
            <a:spLocks noGrp="1"/>
          </p:cNvSpPr>
          <p:nvPr>
            <p:ph idx="1"/>
          </p:nvPr>
        </p:nvSpPr>
        <p:spPr/>
        <p:txBody>
          <a:bodyPr/>
          <a:lstStyle/>
          <a:p>
            <a:r>
              <a:rPr kumimoji="1" lang="ja-JP" altLang="en-US" dirty="0" smtClean="0"/>
              <a:t>安定な原子配置</a:t>
            </a:r>
            <a:endParaRPr kumimoji="1" lang="en-US" altLang="ja-JP" dirty="0" smtClean="0"/>
          </a:p>
          <a:p>
            <a:pPr marL="0" indent="0">
              <a:buNone/>
            </a:pPr>
            <a:r>
              <a:rPr lang="en-US" altLang="ja-JP" dirty="0"/>
              <a:t> </a:t>
            </a:r>
            <a:r>
              <a:rPr kumimoji="1" lang="ja-JP" altLang="en-US" sz="2400" dirty="0" smtClean="0"/>
              <a:t>（</a:t>
            </a:r>
            <a:r>
              <a:rPr kumimoji="1" lang="en-US" altLang="ja-JP" sz="2400" dirty="0" smtClean="0"/>
              <a:t> </a:t>
            </a:r>
            <a:r>
              <a:rPr kumimoji="1" lang="ja-JP" altLang="en-US" sz="2400" dirty="0" smtClean="0"/>
              <a:t>基底状態エネルギーを</a:t>
            </a:r>
            <a:r>
              <a:rPr kumimoji="1" lang="en-US" altLang="ja-JP" sz="2400" dirty="0" smtClean="0"/>
              <a:t> </a:t>
            </a:r>
            <a:r>
              <a:rPr kumimoji="1" lang="ja-JP" altLang="en-US" sz="2400" dirty="0" smtClean="0"/>
              <a:t>を</a:t>
            </a:r>
            <a:r>
              <a:rPr lang="ja-JP" altLang="en-US" sz="2400" dirty="0" smtClean="0"/>
              <a:t>原子座標の関数</a:t>
            </a:r>
            <a:r>
              <a:rPr lang="en-US" altLang="ja-JP" sz="2400" dirty="0" smtClean="0"/>
              <a:t> </a:t>
            </a:r>
            <a:r>
              <a:rPr lang="en-US" altLang="ja-JP" sz="2400" dirty="0" smtClean="0">
                <a:latin typeface="Times New Roman"/>
                <a:cs typeface="Times New Roman"/>
              </a:rPr>
              <a:t>E</a:t>
            </a:r>
            <a:r>
              <a:rPr lang="en-US" altLang="ja-JP" sz="2400" baseline="-25000" dirty="0" smtClean="0">
                <a:latin typeface="Times New Roman"/>
                <a:cs typeface="Times New Roman"/>
              </a:rPr>
              <a:t>0</a:t>
            </a:r>
            <a:r>
              <a:rPr lang="en-US" altLang="ja-JP" sz="2400" dirty="0">
                <a:latin typeface="Times New Roman"/>
                <a:cs typeface="Times New Roman"/>
              </a:rPr>
              <a:t>(</a:t>
            </a:r>
            <a:r>
              <a:rPr lang="en-US" altLang="ja-JP" sz="2400" b="1" dirty="0" err="1">
                <a:latin typeface="Times New Roman"/>
                <a:cs typeface="Times New Roman"/>
              </a:rPr>
              <a:t>R</a:t>
            </a:r>
            <a:r>
              <a:rPr lang="en-US" altLang="ja-JP" sz="2400" baseline="-25000" dirty="0" err="1">
                <a:latin typeface="Times New Roman"/>
                <a:cs typeface="Times New Roman"/>
              </a:rPr>
              <a:t>ion</a:t>
            </a:r>
            <a:r>
              <a:rPr lang="en-US" altLang="ja-JP" sz="2400" dirty="0" smtClean="0">
                <a:latin typeface="Times New Roman"/>
                <a:cs typeface="Times New Roman"/>
              </a:rPr>
              <a:t>) </a:t>
            </a:r>
            <a:r>
              <a:rPr lang="ja-JP" altLang="en-US" sz="2400" dirty="0" smtClean="0"/>
              <a:t>として</a:t>
            </a:r>
            <a:r>
              <a:rPr lang="en-US" altLang="ja-JP" sz="2400" dirty="0" smtClean="0"/>
              <a:t>           </a:t>
            </a:r>
            <a:r>
              <a:rPr lang="ja-JP" altLang="en-US" sz="2400" dirty="0" smtClean="0"/>
              <a:t>最小化する</a:t>
            </a:r>
            <a:r>
              <a:rPr lang="en-US" altLang="ja-JP" sz="2400" dirty="0" smtClean="0"/>
              <a:t> </a:t>
            </a:r>
            <a:r>
              <a:rPr kumimoji="1" lang="ja-JP" altLang="en-US" sz="2400" dirty="0" smtClean="0"/>
              <a:t>）</a:t>
            </a:r>
            <a:endParaRPr kumimoji="1" lang="en-US" altLang="ja-JP" sz="2400" dirty="0" smtClean="0"/>
          </a:p>
          <a:p>
            <a:endParaRPr lang="en-US" altLang="ja-JP" dirty="0"/>
          </a:p>
          <a:p>
            <a:r>
              <a:rPr kumimoji="1" lang="ja-JP" altLang="en-US" dirty="0" smtClean="0"/>
              <a:t>電子密度</a:t>
            </a:r>
            <a:r>
              <a:rPr kumimoji="1" lang="en-US" altLang="ja-JP" dirty="0" smtClean="0"/>
              <a:t>	</a:t>
            </a:r>
            <a:r>
              <a:rPr kumimoji="1" lang="ja-JP" altLang="en-US" dirty="0" smtClean="0"/>
              <a:t>（化学結合の様子）</a:t>
            </a:r>
            <a:endParaRPr kumimoji="1" lang="en-US" altLang="ja-JP" dirty="0" smtClean="0"/>
          </a:p>
          <a:p>
            <a:endParaRPr lang="en-US" altLang="ja-JP" dirty="0"/>
          </a:p>
          <a:p>
            <a:r>
              <a:rPr kumimoji="1" lang="ja-JP" altLang="en-US" dirty="0" smtClean="0"/>
              <a:t>バンド構造</a:t>
            </a:r>
            <a:r>
              <a:rPr kumimoji="1" lang="en-US" altLang="ja-JP" dirty="0" smtClean="0"/>
              <a:t>	</a:t>
            </a:r>
            <a:r>
              <a:rPr kumimoji="1" lang="ja-JP" altLang="en-US" dirty="0" smtClean="0"/>
              <a:t>（</a:t>
            </a:r>
            <a:r>
              <a:rPr kumimoji="1" lang="en-US" altLang="ja-JP" dirty="0" smtClean="0"/>
              <a:t>1</a:t>
            </a:r>
            <a:r>
              <a:rPr kumimoji="1" lang="ja-JP" altLang="en-US" dirty="0" smtClean="0"/>
              <a:t>電子のエネルギー</a:t>
            </a:r>
            <a:r>
              <a:rPr lang="en-US" altLang="ja-JP" dirty="0" smtClean="0"/>
              <a:t>,</a:t>
            </a:r>
            <a:r>
              <a:rPr lang="ja-JP" altLang="en-US" dirty="0" smtClean="0"/>
              <a:t>運動量</a:t>
            </a:r>
            <a:r>
              <a:rPr kumimoji="1" lang="ja-JP" altLang="en-US" dirty="0" smtClean="0"/>
              <a:t>）</a:t>
            </a:r>
            <a:endParaRPr kumimoji="1" lang="en-US" altLang="ja-JP" dirty="0" smtClean="0"/>
          </a:p>
          <a:p>
            <a:endParaRPr lang="en-US" altLang="ja-JP" dirty="0"/>
          </a:p>
          <a:p>
            <a:r>
              <a:rPr kumimoji="1" lang="ja-JP" altLang="en-US" dirty="0" smtClean="0"/>
              <a:t>時間依存密度汎関数法</a:t>
            </a:r>
            <a:r>
              <a:rPr lang="ja-JP" altLang="en-US" dirty="0" smtClean="0"/>
              <a:t>、摂動論</a:t>
            </a:r>
            <a:endParaRPr lang="en-US" altLang="ja-JP" dirty="0" smtClean="0"/>
          </a:p>
          <a:p>
            <a:pPr marL="0" indent="0">
              <a:buNone/>
            </a:pPr>
            <a:r>
              <a:rPr lang="en-US" altLang="ja-JP" dirty="0"/>
              <a:t> </a:t>
            </a:r>
            <a:r>
              <a:rPr lang="ja-JP" altLang="en-US" dirty="0" smtClean="0"/>
              <a:t>（励起状態、ダイナミクス、応答関数、</a:t>
            </a:r>
            <a:r>
              <a:rPr lang="en-US" altLang="ja-JP" dirty="0" smtClean="0"/>
              <a:t>etc.</a:t>
            </a:r>
            <a:r>
              <a:rPr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4</a:t>
            </a:fld>
            <a:endParaRPr lang="en-US" altLang="ja-JP"/>
          </a:p>
        </p:txBody>
      </p:sp>
    </p:spTree>
    <p:extLst>
      <p:ext uri="{BB962C8B-B14F-4D97-AF65-F5344CB8AC3E}">
        <p14:creationId xmlns:p14="http://schemas.microsoft.com/office/powerpoint/2010/main" val="346614966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Si64</a:t>
            </a:r>
            <a:r>
              <a:rPr kumimoji="1" lang="ja-JP" altLang="en-US" dirty="0" smtClean="0"/>
              <a:t>原子セル中の単原子空孔</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構造最適化</a:t>
            </a:r>
            <a:r>
              <a:rPr kumimoji="1" lang="en-US" altLang="ja-JP" dirty="0" smtClean="0"/>
              <a:t>〜</a:t>
            </a:r>
            <a:r>
              <a:rPr kumimoji="1" lang="ja-JP" altLang="en-US" dirty="0" smtClean="0"/>
              <a:t>バンドアンフォールディング</a:t>
            </a:r>
            <a:endParaRPr kumimoji="1" lang="en-US" altLang="ja-JP" dirty="0" smtClean="0"/>
          </a:p>
          <a:p>
            <a:pPr marL="0" indent="0">
              <a:buNone/>
            </a:pPr>
            <a:r>
              <a:rPr lang="ja-JP" altLang="ja-JP" dirty="0"/>
              <a:t>　</a:t>
            </a:r>
            <a:r>
              <a:rPr lang="ja-JP" altLang="en-US" dirty="0" smtClean="0"/>
              <a:t>　　　　　</a:t>
            </a:r>
            <a:r>
              <a:rPr lang="ja-JP" altLang="en-US" sz="2400" dirty="0" smtClean="0"/>
              <a:t>（</a:t>
            </a:r>
            <a:r>
              <a:rPr lang="en-US" altLang="ja-JP" sz="2400" dirty="0" smtClean="0"/>
              <a:t>Si2</a:t>
            </a:r>
            <a:r>
              <a:rPr lang="ja-JP" altLang="en-US" sz="2400" dirty="0" smtClean="0"/>
              <a:t>原子のプリミティブセルの</a:t>
            </a:r>
            <a:r>
              <a:rPr lang="en-US" altLang="ja-JP" sz="2400" dirty="0" smtClean="0"/>
              <a:t>BZ</a:t>
            </a:r>
            <a:r>
              <a:rPr lang="ja-JP" altLang="en-US" sz="2400" dirty="0" smtClean="0"/>
              <a:t>でバンドを描く）</a:t>
            </a:r>
            <a:endParaRPr kumimoji="1" lang="en-US" altLang="ja-JP" sz="2400" dirty="0" smtClean="0"/>
          </a:p>
          <a:p>
            <a:pPr marL="0" indent="0">
              <a:buNone/>
            </a:pPr>
            <a:endParaRPr kumimoji="1" lang="en-US" altLang="ja-JP" dirty="0" smtClean="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49</a:t>
            </a:fld>
            <a:endParaRPr lang="en-US" altLang="ja-JP"/>
          </a:p>
        </p:txBody>
      </p:sp>
      <p:sp>
        <p:nvSpPr>
          <p:cNvPr id="5" name="正方形/長方形 4"/>
          <p:cNvSpPr/>
          <p:nvPr/>
        </p:nvSpPr>
        <p:spPr>
          <a:xfrm>
            <a:off x="683568" y="2699042"/>
            <a:ext cx="4572000" cy="3970318"/>
          </a:xfrm>
          <a:prstGeom prst="rect">
            <a:avLst/>
          </a:prstGeom>
          <a:ln>
            <a:solidFill>
              <a:schemeClr val="tx1"/>
            </a:solidFill>
          </a:ln>
        </p:spPr>
        <p:txBody>
          <a:bodyPr>
            <a:spAutoFit/>
          </a:bodyPr>
          <a:lstStyle/>
          <a:p>
            <a:r>
              <a:rPr lang="nl-NL" altLang="ja-JP" sz="1400" dirty="0"/>
              <a:t>SWBAND  1             </a:t>
            </a:r>
            <a:r>
              <a:rPr lang="nl-NL" altLang="ja-JP" sz="1400" dirty="0" smtClean="0"/>
              <a:t>          </a:t>
            </a:r>
            <a:r>
              <a:rPr lang="nl-NL" altLang="ja-JP" sz="1400" dirty="0"/>
              <a:t>/ </a:t>
            </a:r>
            <a:r>
              <a:rPr lang="nl-NL" altLang="ja-JP" sz="1400" dirty="0" err="1"/>
              <a:t>iswitch_band</a:t>
            </a:r>
            <a:endParaRPr lang="nl-NL" altLang="ja-JP" sz="1400" dirty="0"/>
          </a:p>
          <a:p>
            <a:r>
              <a:rPr lang="nl-NL" altLang="ja-JP" sz="1400" dirty="0"/>
              <a:t>ETLIMIT  5.d10                    / </a:t>
            </a:r>
            <a:r>
              <a:rPr lang="nl-NL" altLang="ja-JP" sz="1400" dirty="0" err="1"/>
              <a:t>etime_limit</a:t>
            </a:r>
            <a:endParaRPr lang="nl-NL" altLang="ja-JP" sz="1400" dirty="0"/>
          </a:p>
          <a:p>
            <a:r>
              <a:rPr lang="nl-NL" altLang="ja-JP" sz="1400" dirty="0"/>
              <a:t>ATOMOPT1  100  10  5                    / </a:t>
            </a:r>
            <a:r>
              <a:rPr lang="nl-NL" altLang="ja-JP" sz="1400" dirty="0" err="1"/>
              <a:t>ncycl</a:t>
            </a:r>
            <a:r>
              <a:rPr lang="nl-NL" altLang="ja-JP" sz="1400" dirty="0"/>
              <a:t>, most, </a:t>
            </a:r>
            <a:r>
              <a:rPr lang="nl-NL" altLang="ja-JP" sz="1400" dirty="0" err="1"/>
              <a:t>nrfr</a:t>
            </a:r>
            <a:endParaRPr lang="nl-NL" altLang="ja-JP" sz="1400" dirty="0"/>
          </a:p>
          <a:p>
            <a:r>
              <a:rPr lang="nl-NL" altLang="ja-JP" sz="1400" dirty="0"/>
              <a:t>ATOMOPT2  0.5d0  1.d-10  5.d-4 1.d-1    / </a:t>
            </a:r>
            <a:r>
              <a:rPr lang="nl-NL" altLang="ja-JP" sz="1400" dirty="0" err="1"/>
              <a:t>okatom</a:t>
            </a:r>
            <a:r>
              <a:rPr lang="nl-NL" altLang="ja-JP" sz="1400" dirty="0"/>
              <a:t>, </a:t>
            </a:r>
            <a:r>
              <a:rPr lang="nl-NL" altLang="ja-JP" sz="1400" dirty="0" err="1"/>
              <a:t>eeps</a:t>
            </a:r>
            <a:r>
              <a:rPr lang="nl-NL" altLang="ja-JP" sz="1400" dirty="0"/>
              <a:t>, </a:t>
            </a:r>
            <a:r>
              <a:rPr lang="nl-NL" altLang="ja-JP" sz="1400" dirty="0" err="1"/>
              <a:t>feps</a:t>
            </a:r>
            <a:r>
              <a:rPr lang="nl-NL" altLang="ja-JP" sz="1400" dirty="0"/>
              <a:t>, </a:t>
            </a:r>
            <a:r>
              <a:rPr lang="nl-NL" altLang="ja-JP" sz="1400" dirty="0" err="1"/>
              <a:t>decr</a:t>
            </a:r>
            <a:endParaRPr lang="nl-NL" altLang="ja-JP" sz="1400" dirty="0"/>
          </a:p>
          <a:p>
            <a:r>
              <a:rPr lang="nl-NL" altLang="ja-JP" sz="1400" dirty="0"/>
              <a:t>ATOMOPT3  100                           / </a:t>
            </a:r>
            <a:r>
              <a:rPr lang="nl-NL" altLang="ja-JP" sz="1400" dirty="0" err="1"/>
              <a:t>diter_opt</a:t>
            </a:r>
            <a:endParaRPr lang="nl-NL" altLang="ja-JP" sz="1400" dirty="0"/>
          </a:p>
          <a:p>
            <a:endParaRPr lang="nl-NL" altLang="ja-JP" sz="1400" dirty="0"/>
          </a:p>
          <a:p>
            <a:r>
              <a:rPr lang="nl-NL" altLang="ja-JP" sz="1400" dirty="0"/>
              <a:t>BAND 1 160 140 1.d-7 100 /</a:t>
            </a:r>
          </a:p>
          <a:p>
            <a:r>
              <a:rPr lang="nl-NL" altLang="ja-JP" sz="1400" dirty="0"/>
              <a:t>0.0 0.0 /</a:t>
            </a:r>
          </a:p>
          <a:p>
            <a:r>
              <a:rPr lang="nl-NL" altLang="ja-JP" sz="1400" dirty="0"/>
              <a:t>0.0 0.5 /</a:t>
            </a:r>
          </a:p>
          <a:p>
            <a:r>
              <a:rPr lang="nl-NL" altLang="ja-JP" sz="1400" dirty="0"/>
              <a:t>0.0 0.5 /</a:t>
            </a:r>
          </a:p>
          <a:p>
            <a:r>
              <a:rPr lang="nl-NL" altLang="ja-JP" sz="1400" dirty="0"/>
              <a:t>50</a:t>
            </a:r>
          </a:p>
          <a:p>
            <a:endParaRPr lang="nl-NL" altLang="ja-JP" sz="1400" dirty="0"/>
          </a:p>
          <a:p>
            <a:r>
              <a:rPr lang="nl-NL" altLang="ja-JP" sz="1400" dirty="0"/>
              <a:t>BANDUF</a:t>
            </a:r>
          </a:p>
          <a:p>
            <a:r>
              <a:rPr lang="nl-NL" altLang="ja-JP" sz="1400" dirty="0"/>
              <a:t>10.16</a:t>
            </a:r>
          </a:p>
          <a:p>
            <a:r>
              <a:rPr lang="nl-NL" altLang="ja-JP" sz="1400" dirty="0"/>
              <a:t>0.0 0.5 0.5 </a:t>
            </a:r>
          </a:p>
          <a:p>
            <a:r>
              <a:rPr lang="nl-NL" altLang="ja-JP" sz="1400" dirty="0"/>
              <a:t>0.5 0.0 0.5</a:t>
            </a:r>
          </a:p>
          <a:p>
            <a:r>
              <a:rPr lang="nl-NL" altLang="ja-JP" sz="1400" dirty="0"/>
              <a:t>0.5 0.5 0.0</a:t>
            </a:r>
          </a:p>
        </p:txBody>
      </p:sp>
      <p:sp>
        <p:nvSpPr>
          <p:cNvPr id="6" name="テキスト ボックス 5"/>
          <p:cNvSpPr txBox="1"/>
          <p:nvPr/>
        </p:nvSpPr>
        <p:spPr>
          <a:xfrm>
            <a:off x="1907704" y="4869160"/>
            <a:ext cx="3130184" cy="307777"/>
          </a:xfrm>
          <a:prstGeom prst="rect">
            <a:avLst/>
          </a:prstGeom>
          <a:noFill/>
        </p:spPr>
        <p:txBody>
          <a:bodyPr wrap="none" rtlCol="0">
            <a:spAutoFit/>
          </a:bodyPr>
          <a:lstStyle/>
          <a:p>
            <a:r>
              <a:rPr lang="ja-JP" altLang="en-US" sz="1400" dirty="0" smtClean="0">
                <a:solidFill>
                  <a:srgbClr val="000090"/>
                </a:solidFill>
              </a:rPr>
              <a:t>プリミティブセルでバンドを各設定を書く</a:t>
            </a:r>
            <a:endParaRPr kumimoji="1" lang="ja-JP" altLang="en-US" sz="1400" dirty="0">
              <a:solidFill>
                <a:srgbClr val="000090"/>
              </a:solidFill>
            </a:endParaRPr>
          </a:p>
        </p:txBody>
      </p:sp>
      <p:sp>
        <p:nvSpPr>
          <p:cNvPr id="7" name="テキスト ボックス 6"/>
          <p:cNvSpPr txBox="1"/>
          <p:nvPr/>
        </p:nvSpPr>
        <p:spPr>
          <a:xfrm>
            <a:off x="1907704" y="5733256"/>
            <a:ext cx="3420002" cy="738664"/>
          </a:xfrm>
          <a:prstGeom prst="rect">
            <a:avLst/>
          </a:prstGeom>
          <a:noFill/>
        </p:spPr>
        <p:txBody>
          <a:bodyPr wrap="none" rtlCol="0">
            <a:spAutoFit/>
          </a:bodyPr>
          <a:lstStyle/>
          <a:p>
            <a:r>
              <a:rPr lang="en-US" altLang="ja-JP" sz="1400" dirty="0" smtClean="0">
                <a:solidFill>
                  <a:srgbClr val="000090"/>
                </a:solidFill>
              </a:rPr>
              <a:t>“BANDUF”</a:t>
            </a:r>
            <a:r>
              <a:rPr lang="ja-JP" altLang="en-US" sz="1400" dirty="0" smtClean="0">
                <a:solidFill>
                  <a:srgbClr val="000090"/>
                </a:solidFill>
              </a:rPr>
              <a:t>の後にプリミティブセル</a:t>
            </a:r>
            <a:endParaRPr lang="en-US" altLang="ja-JP" sz="1400" dirty="0" smtClean="0">
              <a:solidFill>
                <a:srgbClr val="000090"/>
              </a:solidFill>
            </a:endParaRPr>
          </a:p>
          <a:p>
            <a:r>
              <a:rPr lang="ja-JP" altLang="en-US" sz="1400" dirty="0" smtClean="0">
                <a:solidFill>
                  <a:srgbClr val="000090"/>
                </a:solidFill>
              </a:rPr>
              <a:t>のユニットセルの情報を書く</a:t>
            </a:r>
            <a:endParaRPr lang="en-US" altLang="ja-JP" sz="1400" dirty="0" smtClean="0">
              <a:solidFill>
                <a:srgbClr val="000090"/>
              </a:solidFill>
            </a:endParaRPr>
          </a:p>
          <a:p>
            <a:r>
              <a:rPr lang="ja-JP" altLang="en-US" sz="1400" dirty="0" smtClean="0">
                <a:solidFill>
                  <a:srgbClr val="000090"/>
                </a:solidFill>
              </a:rPr>
              <a:t>（これらがあると</a:t>
            </a:r>
            <a:r>
              <a:rPr lang="en-US" altLang="ja-JP" sz="1400" dirty="0" smtClean="0">
                <a:solidFill>
                  <a:srgbClr val="000090"/>
                </a:solidFill>
              </a:rPr>
              <a:t> unfolding</a:t>
            </a:r>
            <a:r>
              <a:rPr lang="ja-JP" altLang="en-US" sz="1400" dirty="0" smtClean="0">
                <a:solidFill>
                  <a:srgbClr val="000090"/>
                </a:solidFill>
              </a:rPr>
              <a:t>のバンド計算に）</a:t>
            </a:r>
            <a:endParaRPr lang="en-US" altLang="ja-JP" sz="1400" dirty="0" smtClean="0">
              <a:solidFill>
                <a:srgbClr val="000090"/>
              </a:solidFill>
            </a:endParaRPr>
          </a:p>
        </p:txBody>
      </p:sp>
      <p:sp>
        <p:nvSpPr>
          <p:cNvPr id="8" name="テキスト ボックス 7"/>
          <p:cNvSpPr txBox="1"/>
          <p:nvPr/>
        </p:nvSpPr>
        <p:spPr>
          <a:xfrm>
            <a:off x="5508104" y="4581128"/>
            <a:ext cx="3482769" cy="1384995"/>
          </a:xfrm>
          <a:prstGeom prst="rect">
            <a:avLst/>
          </a:prstGeom>
          <a:noFill/>
        </p:spPr>
        <p:txBody>
          <a:bodyPr wrap="none" rtlCol="0">
            <a:spAutoFit/>
          </a:bodyPr>
          <a:lstStyle/>
          <a:p>
            <a:r>
              <a:rPr lang="ja-JP" altLang="en-US" sz="1400" dirty="0" smtClean="0"/>
              <a:t>計算が完了すると</a:t>
            </a:r>
            <a:r>
              <a:rPr lang="en-US" altLang="ja-JP" sz="1400" dirty="0" smtClean="0"/>
              <a:t> </a:t>
            </a:r>
            <a:r>
              <a:rPr lang="en-US" altLang="ja-JP" sz="1400" dirty="0" err="1" smtClean="0"/>
              <a:t>band_ufld</a:t>
            </a:r>
            <a:r>
              <a:rPr lang="en-US" altLang="ja-JP" sz="1400" dirty="0" smtClean="0"/>
              <a:t> </a:t>
            </a:r>
            <a:r>
              <a:rPr lang="ja-JP" altLang="en-US" sz="1400" dirty="0" smtClean="0"/>
              <a:t>というファイル</a:t>
            </a:r>
            <a:endParaRPr lang="en-US" altLang="ja-JP" sz="1400" dirty="0" smtClean="0"/>
          </a:p>
          <a:p>
            <a:r>
              <a:rPr kumimoji="1" lang="ja-JP" altLang="en-US" sz="1400" dirty="0" smtClean="0"/>
              <a:t>ができる</a:t>
            </a:r>
            <a:r>
              <a:rPr lang="ja-JP" altLang="en-US" sz="1400" dirty="0" smtClean="0"/>
              <a:t>。</a:t>
            </a:r>
            <a:endParaRPr lang="en-US" altLang="ja-JP" sz="1400" dirty="0" smtClean="0"/>
          </a:p>
          <a:p>
            <a:endParaRPr kumimoji="1" lang="en-US" altLang="ja-JP" sz="1400" dirty="0"/>
          </a:p>
          <a:p>
            <a:r>
              <a:rPr kumimoji="1" lang="en-US" altLang="ja-JP" sz="1400" dirty="0" smtClean="0"/>
              <a:t>utility/ufld2gp.f90 </a:t>
            </a:r>
            <a:r>
              <a:rPr kumimoji="1" lang="ja-JP" altLang="en-US" sz="1400" dirty="0" smtClean="0"/>
              <a:t>をコンパイル</a:t>
            </a:r>
            <a:r>
              <a:rPr kumimoji="1" lang="en-US" altLang="ja-JP" sz="1400" dirty="0" smtClean="0"/>
              <a:t>&amp;</a:t>
            </a:r>
            <a:r>
              <a:rPr kumimoji="1" lang="ja-JP" altLang="en-US" sz="1400" dirty="0" smtClean="0"/>
              <a:t>実行</a:t>
            </a:r>
            <a:endParaRPr kumimoji="1" lang="en-US" altLang="ja-JP" sz="1400" dirty="0" smtClean="0"/>
          </a:p>
          <a:p>
            <a:endParaRPr lang="en-US" altLang="ja-JP" sz="1400" dirty="0"/>
          </a:p>
          <a:p>
            <a:r>
              <a:rPr kumimoji="1" lang="en-US" altLang="ja-JP" sz="1400" dirty="0" err="1" smtClean="0"/>
              <a:t>gnuplot</a:t>
            </a:r>
            <a:r>
              <a:rPr kumimoji="1" lang="ja-JP" altLang="en-US" sz="1400" dirty="0" smtClean="0"/>
              <a:t>を起動し、</a:t>
            </a:r>
            <a:r>
              <a:rPr kumimoji="1" lang="en-US" altLang="ja-JP" sz="1400" dirty="0" err="1" smtClean="0"/>
              <a:t>plot_ufld</a:t>
            </a:r>
            <a:r>
              <a:rPr kumimoji="1" lang="en-US" altLang="ja-JP" sz="1400" dirty="0" smtClean="0"/>
              <a:t> </a:t>
            </a:r>
            <a:r>
              <a:rPr kumimoji="1" lang="ja-JP" altLang="en-US" sz="1400" dirty="0" smtClean="0"/>
              <a:t>を</a:t>
            </a:r>
            <a:r>
              <a:rPr kumimoji="1" lang="en-US" altLang="ja-JP" sz="1400" dirty="0" smtClean="0"/>
              <a:t> load </a:t>
            </a:r>
            <a:endParaRPr kumimoji="1" lang="ja-JP" altLang="en-US" sz="1400" dirty="0"/>
          </a:p>
        </p:txBody>
      </p:sp>
    </p:spTree>
    <p:extLst>
      <p:ext uri="{BB962C8B-B14F-4D97-AF65-F5344CB8AC3E}">
        <p14:creationId xmlns:p14="http://schemas.microsoft.com/office/powerpoint/2010/main" val="4064790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グラフェンナノリボン（ジグザグエッジ）</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50</a:t>
            </a:fld>
            <a:endParaRPr lang="en-US" altLang="ja-JP"/>
          </a:p>
        </p:txBody>
      </p:sp>
      <p:pic>
        <p:nvPicPr>
          <p:cNvPr id="5" name="図 4" descr="tmp2.tif"/>
          <p:cNvPicPr>
            <a:picLocks noChangeAspect="1"/>
          </p:cNvPicPr>
          <p:nvPr/>
        </p:nvPicPr>
        <p:blipFill rotWithShape="1">
          <a:blip r:embed="rId2">
            <a:extLst>
              <a:ext uri="{28A0092B-C50C-407E-A947-70E740481C1C}">
                <a14:useLocalDpi xmlns:a14="http://schemas.microsoft.com/office/drawing/2010/main" val="0"/>
              </a:ext>
            </a:extLst>
          </a:blip>
          <a:srcRect l="23863" t="26525" r="1138" b="31947"/>
          <a:stretch/>
        </p:blipFill>
        <p:spPr>
          <a:xfrm>
            <a:off x="2555776" y="3645024"/>
            <a:ext cx="5825385" cy="2696007"/>
          </a:xfrm>
          <a:prstGeom prst="rect">
            <a:avLst/>
          </a:prstGeom>
        </p:spPr>
      </p:pic>
      <p:pic>
        <p:nvPicPr>
          <p:cNvPr id="6" name="図 5" descr="tmp.tif"/>
          <p:cNvPicPr>
            <a:picLocks noChangeAspect="1"/>
          </p:cNvPicPr>
          <p:nvPr/>
        </p:nvPicPr>
        <p:blipFill rotWithShape="1">
          <a:blip r:embed="rId3">
            <a:extLst>
              <a:ext uri="{28A0092B-C50C-407E-A947-70E740481C1C}">
                <a14:useLocalDpi xmlns:a14="http://schemas.microsoft.com/office/drawing/2010/main" val="0"/>
              </a:ext>
            </a:extLst>
          </a:blip>
          <a:srcRect l="26168" t="39654" r="1752" b="39209"/>
          <a:stretch/>
        </p:blipFill>
        <p:spPr>
          <a:xfrm>
            <a:off x="2843808" y="2132856"/>
            <a:ext cx="5914253" cy="1449529"/>
          </a:xfrm>
          <a:prstGeom prst="rect">
            <a:avLst/>
          </a:prstGeom>
        </p:spPr>
      </p:pic>
      <p:cxnSp>
        <p:nvCxnSpPr>
          <p:cNvPr id="8" name="直線矢印コネクタ 7"/>
          <p:cNvCxnSpPr/>
          <p:nvPr/>
        </p:nvCxnSpPr>
        <p:spPr>
          <a:xfrm flipH="1" flipV="1">
            <a:off x="7452320" y="3429000"/>
            <a:ext cx="288032"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a:stCxn id="13" idx="1"/>
          </p:cNvCxnSpPr>
          <p:nvPr/>
        </p:nvCxnSpPr>
        <p:spPr>
          <a:xfrm flipH="1">
            <a:off x="7236297" y="3748390"/>
            <a:ext cx="418980" cy="2566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7655277" y="3563724"/>
            <a:ext cx="1365879" cy="369332"/>
          </a:xfrm>
          <a:prstGeom prst="rect">
            <a:avLst/>
          </a:prstGeom>
          <a:noFill/>
        </p:spPr>
        <p:txBody>
          <a:bodyPr wrap="none" rtlCol="0">
            <a:spAutoFit/>
          </a:bodyPr>
          <a:lstStyle/>
          <a:p>
            <a:r>
              <a:rPr lang="ja-JP" altLang="en-US" dirty="0" smtClean="0"/>
              <a:t>ユニットセル</a:t>
            </a:r>
            <a:endParaRPr kumimoji="1" lang="ja-JP" altLang="en-US" dirty="0"/>
          </a:p>
        </p:txBody>
      </p:sp>
      <p:sp>
        <p:nvSpPr>
          <p:cNvPr id="15" name="テキスト ボックス 14"/>
          <p:cNvSpPr txBox="1"/>
          <p:nvPr/>
        </p:nvSpPr>
        <p:spPr>
          <a:xfrm>
            <a:off x="7236296" y="1628800"/>
            <a:ext cx="1107996" cy="369332"/>
          </a:xfrm>
          <a:prstGeom prst="rect">
            <a:avLst/>
          </a:prstGeom>
          <a:noFill/>
        </p:spPr>
        <p:txBody>
          <a:bodyPr wrap="none" rtlCol="0">
            <a:spAutoFit/>
          </a:bodyPr>
          <a:lstStyle/>
          <a:p>
            <a:r>
              <a:rPr kumimoji="1" lang="ja-JP" altLang="en-US" dirty="0" smtClean="0"/>
              <a:t>水素終端</a:t>
            </a:r>
            <a:endParaRPr kumimoji="1" lang="ja-JP" altLang="en-US" dirty="0"/>
          </a:p>
        </p:txBody>
      </p:sp>
      <p:cxnSp>
        <p:nvCxnSpPr>
          <p:cNvPr id="17" name="直線矢印コネクタ 16"/>
          <p:cNvCxnSpPr/>
          <p:nvPr/>
        </p:nvCxnSpPr>
        <p:spPr>
          <a:xfrm flipH="1">
            <a:off x="6948264" y="1988840"/>
            <a:ext cx="288032"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テキスト ボックス 6"/>
          <p:cNvSpPr txBox="1"/>
          <p:nvPr/>
        </p:nvSpPr>
        <p:spPr>
          <a:xfrm>
            <a:off x="3131840" y="1772816"/>
            <a:ext cx="1095172" cy="369332"/>
          </a:xfrm>
          <a:prstGeom prst="rect">
            <a:avLst/>
          </a:prstGeom>
          <a:noFill/>
        </p:spPr>
        <p:txBody>
          <a:bodyPr wrap="none" rtlCol="0">
            <a:spAutoFit/>
          </a:bodyPr>
          <a:lstStyle/>
          <a:p>
            <a:r>
              <a:rPr kumimoji="1" lang="en-US" altLang="ja-JP" dirty="0" smtClean="0"/>
              <a:t>Top view</a:t>
            </a:r>
            <a:endParaRPr kumimoji="1" lang="ja-JP" altLang="en-US" dirty="0"/>
          </a:p>
        </p:txBody>
      </p:sp>
      <p:sp>
        <p:nvSpPr>
          <p:cNvPr id="14" name="テキスト ボックス 13"/>
          <p:cNvSpPr txBox="1"/>
          <p:nvPr/>
        </p:nvSpPr>
        <p:spPr>
          <a:xfrm>
            <a:off x="3203848" y="4293096"/>
            <a:ext cx="1184940" cy="369332"/>
          </a:xfrm>
          <a:prstGeom prst="rect">
            <a:avLst/>
          </a:prstGeom>
          <a:noFill/>
        </p:spPr>
        <p:txBody>
          <a:bodyPr wrap="none" rtlCol="0">
            <a:spAutoFit/>
          </a:bodyPr>
          <a:lstStyle/>
          <a:p>
            <a:r>
              <a:rPr lang="en-US" altLang="ja-JP" dirty="0" smtClean="0"/>
              <a:t>Side</a:t>
            </a:r>
            <a:r>
              <a:rPr kumimoji="1" lang="en-US" altLang="ja-JP" dirty="0" smtClean="0"/>
              <a:t> view</a:t>
            </a:r>
            <a:endParaRPr kumimoji="1" lang="ja-JP" altLang="en-US" dirty="0"/>
          </a:p>
        </p:txBody>
      </p:sp>
      <p:sp>
        <p:nvSpPr>
          <p:cNvPr id="11" name="テキスト ボックス 10"/>
          <p:cNvSpPr txBox="1"/>
          <p:nvPr/>
        </p:nvSpPr>
        <p:spPr>
          <a:xfrm>
            <a:off x="395536" y="1124744"/>
            <a:ext cx="2660592" cy="646331"/>
          </a:xfrm>
          <a:prstGeom prst="rect">
            <a:avLst/>
          </a:prstGeom>
          <a:noFill/>
        </p:spPr>
        <p:txBody>
          <a:bodyPr wrap="none" rtlCol="0">
            <a:spAutoFit/>
          </a:bodyPr>
          <a:lstStyle/>
          <a:p>
            <a:r>
              <a:rPr kumimoji="1" lang="en-US" altLang="ja-JP" dirty="0" smtClean="0"/>
              <a:t>examples/GNR/</a:t>
            </a:r>
            <a:r>
              <a:rPr kumimoji="1" lang="en-US" altLang="ja-JP" dirty="0" err="1" smtClean="0"/>
              <a:t>antiferro</a:t>
            </a:r>
            <a:endParaRPr kumimoji="1" lang="en-US" altLang="ja-JP" dirty="0" smtClean="0"/>
          </a:p>
          <a:p>
            <a:r>
              <a:rPr lang="en-US" altLang="ja-JP" dirty="0" smtClean="0"/>
              <a:t>examples/GNR/</a:t>
            </a:r>
            <a:r>
              <a:rPr lang="en-US" altLang="ja-JP" dirty="0" err="1" smtClean="0"/>
              <a:t>ferro</a:t>
            </a:r>
            <a:endParaRPr kumimoji="1" lang="ja-JP" altLang="en-US" dirty="0"/>
          </a:p>
        </p:txBody>
      </p:sp>
      <p:sp>
        <p:nvSpPr>
          <p:cNvPr id="12" name="テキスト ボックス 11"/>
          <p:cNvSpPr txBox="1"/>
          <p:nvPr/>
        </p:nvSpPr>
        <p:spPr>
          <a:xfrm>
            <a:off x="251520" y="2492896"/>
            <a:ext cx="2727429" cy="646331"/>
          </a:xfrm>
          <a:prstGeom prst="rect">
            <a:avLst/>
          </a:prstGeom>
          <a:noFill/>
        </p:spPr>
        <p:txBody>
          <a:bodyPr wrap="none" rtlCol="0">
            <a:spAutoFit/>
          </a:bodyPr>
          <a:lstStyle/>
          <a:p>
            <a:r>
              <a:rPr lang="ja-JP" altLang="en-US" dirty="0" smtClean="0"/>
              <a:t>初期スピン配置を変えると</a:t>
            </a:r>
            <a:endParaRPr lang="en-US" altLang="ja-JP" dirty="0" smtClean="0"/>
          </a:p>
          <a:p>
            <a:r>
              <a:rPr kumimoji="1" lang="ja-JP" altLang="en-US" dirty="0" smtClean="0"/>
              <a:t>異なる解に収束する</a:t>
            </a:r>
            <a:endParaRPr kumimoji="1" lang="ja-JP" altLang="en-US" dirty="0"/>
          </a:p>
        </p:txBody>
      </p:sp>
    </p:spTree>
    <p:extLst>
      <p:ext uri="{BB962C8B-B14F-4D97-AF65-F5344CB8AC3E}">
        <p14:creationId xmlns:p14="http://schemas.microsoft.com/office/powerpoint/2010/main" val="2830479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初期スピン配置の指定（</a:t>
            </a:r>
            <a:r>
              <a:rPr kumimoji="1" lang="en-US" altLang="ja-JP" dirty="0" smtClean="0"/>
              <a:t> fort.980 </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51</a:t>
            </a:fld>
            <a:endParaRPr lang="en-US" altLang="ja-JP"/>
          </a:p>
        </p:txBody>
      </p:sp>
      <p:sp>
        <p:nvSpPr>
          <p:cNvPr id="6" name="正方形/長方形 5"/>
          <p:cNvSpPr/>
          <p:nvPr/>
        </p:nvSpPr>
        <p:spPr>
          <a:xfrm>
            <a:off x="179512" y="1118350"/>
            <a:ext cx="3888432" cy="5262978"/>
          </a:xfrm>
          <a:prstGeom prst="rect">
            <a:avLst/>
          </a:prstGeom>
          <a:ln>
            <a:solidFill>
              <a:schemeClr val="tx1"/>
            </a:solidFill>
          </a:ln>
        </p:spPr>
        <p:txBody>
          <a:bodyPr wrap="square">
            <a:spAutoFit/>
          </a:bodyPr>
          <a:lstStyle/>
          <a:p>
            <a:r>
              <a:rPr lang="tr-TR" altLang="ja-JP" sz="1200" dirty="0"/>
              <a:t># RSDFT</a:t>
            </a:r>
          </a:p>
          <a:p>
            <a:r>
              <a:rPr lang="tr-TR" altLang="ja-JP" sz="1200" dirty="0" err="1"/>
              <a:t>XCtype</a:t>
            </a:r>
            <a:r>
              <a:rPr lang="tr-TR" altLang="ja-JP" sz="1200" dirty="0"/>
              <a:t> 'LDAPZ81'</a:t>
            </a:r>
          </a:p>
          <a:p>
            <a:r>
              <a:rPr lang="tr-TR" altLang="ja-JP" sz="1200" dirty="0" err="1"/>
              <a:t>Nspin</a:t>
            </a:r>
            <a:r>
              <a:rPr lang="tr-TR" altLang="ja-JP" sz="1200" dirty="0"/>
              <a:t>   2 </a:t>
            </a:r>
          </a:p>
          <a:p>
            <a:r>
              <a:rPr lang="tr-TR" altLang="ja-JP" sz="1200" b="1" dirty="0" err="1">
                <a:solidFill>
                  <a:srgbClr val="000090"/>
                </a:solidFill>
              </a:rPr>
              <a:t>Ndspin</a:t>
            </a:r>
            <a:r>
              <a:rPr lang="tr-TR" altLang="ja-JP" sz="1200" b="1" dirty="0">
                <a:solidFill>
                  <a:srgbClr val="000090"/>
                </a:solidFill>
              </a:rPr>
              <a:t> -1.0</a:t>
            </a:r>
          </a:p>
          <a:p>
            <a:r>
              <a:rPr lang="tr-TR" altLang="ja-JP" sz="1200" dirty="0" err="1"/>
              <a:t>Nfixed</a:t>
            </a:r>
            <a:r>
              <a:rPr lang="tr-TR" altLang="ja-JP" sz="1200" dirty="0"/>
              <a:t>  500 </a:t>
            </a:r>
          </a:p>
          <a:p>
            <a:r>
              <a:rPr lang="tr-TR" altLang="ja-JP" sz="1200" dirty="0"/>
              <a:t>NK  32                            </a:t>
            </a:r>
            <a:r>
              <a:rPr lang="tr-TR" altLang="ja-JP" sz="1200" dirty="0" smtClean="0"/>
              <a:t>       / </a:t>
            </a:r>
            <a:r>
              <a:rPr lang="tr-TR" altLang="ja-JP" sz="1200" dirty="0" err="1"/>
              <a:t>nk</a:t>
            </a:r>
            <a:endParaRPr lang="tr-TR" altLang="ja-JP" sz="1200" dirty="0"/>
          </a:p>
          <a:p>
            <a:r>
              <a:rPr lang="tr-TR" altLang="ja-JP" sz="1200" dirty="0"/>
              <a:t>MMM1  32  17 32                  </a:t>
            </a:r>
            <a:r>
              <a:rPr lang="tr-TR" altLang="ja-JP" sz="1200" dirty="0" smtClean="0"/>
              <a:t>/ </a:t>
            </a:r>
            <a:r>
              <a:rPr lang="tr-TR" altLang="ja-JP" sz="1200" dirty="0"/>
              <a:t>mmm(1:3,2)</a:t>
            </a:r>
          </a:p>
          <a:p>
            <a:r>
              <a:rPr lang="tr-TR" altLang="ja-JP" sz="1200" dirty="0"/>
              <a:t>MMM2  32  2  32                   / mmm(1:3,2)</a:t>
            </a:r>
          </a:p>
          <a:p>
            <a:r>
              <a:rPr lang="tr-TR" altLang="ja-JP" sz="1200" dirty="0"/>
              <a:t>NGRID 312 12 72             </a:t>
            </a:r>
            <a:r>
              <a:rPr lang="tr-TR" altLang="ja-JP" sz="1200" dirty="0" smtClean="0"/>
              <a:t>    </a:t>
            </a:r>
            <a:r>
              <a:rPr lang="tr-TR" altLang="ja-JP" sz="1200" dirty="0"/>
              <a:t>/ </a:t>
            </a:r>
            <a:r>
              <a:rPr lang="tr-TR" altLang="ja-JP" sz="1200" dirty="0" err="1"/>
              <a:t>Ngrid</a:t>
            </a:r>
            <a:r>
              <a:rPr lang="tr-TR" altLang="ja-JP" sz="1200" dirty="0"/>
              <a:t>(1:3)</a:t>
            </a:r>
          </a:p>
          <a:p>
            <a:r>
              <a:rPr lang="tr-TR" altLang="ja-JP" sz="1200" dirty="0"/>
              <a:t>PP 2 '</a:t>
            </a:r>
            <a:r>
              <a:rPr lang="tr-TR" altLang="ja-JP" sz="1200" dirty="0" err="1"/>
              <a:t>C_psv.dat</a:t>
            </a:r>
            <a:r>
              <a:rPr lang="tr-TR" altLang="ja-JP" sz="1200" dirty="0"/>
              <a:t>'                  </a:t>
            </a:r>
            <a:r>
              <a:rPr lang="tr-TR" altLang="ja-JP" sz="1200" dirty="0" smtClean="0"/>
              <a:t> / </a:t>
            </a:r>
            <a:r>
              <a:rPr lang="tr-TR" altLang="ja-JP" sz="1200" dirty="0" err="1"/>
              <a:t>ippform</a:t>
            </a:r>
            <a:r>
              <a:rPr lang="tr-TR" altLang="ja-JP" sz="1200" dirty="0"/>
              <a:t>(1) </a:t>
            </a:r>
            <a:r>
              <a:rPr lang="tr-TR" altLang="ja-JP" sz="1200" dirty="0" err="1"/>
              <a:t>file_ps</a:t>
            </a:r>
            <a:r>
              <a:rPr lang="tr-TR" altLang="ja-JP" sz="1200" dirty="0"/>
              <a:t>(1)</a:t>
            </a:r>
          </a:p>
          <a:p>
            <a:r>
              <a:rPr lang="tr-TR" altLang="ja-JP" sz="1200" dirty="0"/>
              <a:t>PP 2 '</a:t>
            </a:r>
            <a:r>
              <a:rPr lang="tr-TR" altLang="ja-JP" sz="1200" dirty="0" err="1"/>
              <a:t>H_psv.dat</a:t>
            </a:r>
            <a:r>
              <a:rPr lang="tr-TR" altLang="ja-JP" sz="1200" dirty="0"/>
              <a:t>'                  </a:t>
            </a:r>
            <a:r>
              <a:rPr lang="tr-TR" altLang="ja-JP" sz="1200" dirty="0" smtClean="0"/>
              <a:t> / </a:t>
            </a:r>
            <a:r>
              <a:rPr lang="tr-TR" altLang="ja-JP" sz="1200" dirty="0" err="1"/>
              <a:t>ippform</a:t>
            </a:r>
            <a:r>
              <a:rPr lang="tr-TR" altLang="ja-JP" sz="1200" dirty="0"/>
              <a:t>(1) </a:t>
            </a:r>
            <a:r>
              <a:rPr lang="tr-TR" altLang="ja-JP" sz="1200" dirty="0" err="1"/>
              <a:t>file_ps</a:t>
            </a:r>
            <a:r>
              <a:rPr lang="tr-TR" altLang="ja-JP" sz="1200" dirty="0"/>
              <a:t>(1)</a:t>
            </a:r>
          </a:p>
          <a:p>
            <a:r>
              <a:rPr lang="tr-TR" altLang="ja-JP" sz="1200" dirty="0" err="1"/>
              <a:t>scfconv</a:t>
            </a:r>
            <a:r>
              <a:rPr lang="tr-TR" altLang="ja-JP" sz="1200" dirty="0"/>
              <a:t> 1.d-15                    </a:t>
            </a:r>
            <a:r>
              <a:rPr lang="tr-TR" altLang="ja-JP" sz="1200" dirty="0" smtClean="0"/>
              <a:t> / </a:t>
            </a:r>
            <a:r>
              <a:rPr lang="tr-TR" altLang="ja-JP" sz="1200" dirty="0" err="1"/>
              <a:t>scf_conv</a:t>
            </a:r>
            <a:endParaRPr lang="tr-TR" altLang="ja-JP" sz="1200" dirty="0"/>
          </a:p>
          <a:p>
            <a:r>
              <a:rPr lang="tr-TR" altLang="ja-JP" sz="1200" dirty="0" err="1"/>
              <a:t>ekbt</a:t>
            </a:r>
            <a:r>
              <a:rPr lang="tr-TR" altLang="ja-JP" sz="1200" dirty="0"/>
              <a:t> 1.d-3                        /</a:t>
            </a:r>
          </a:p>
          <a:p>
            <a:r>
              <a:rPr lang="tr-TR" altLang="ja-JP" sz="1200" dirty="0"/>
              <a:t>PROCS  4 1 2 1 8 1       </a:t>
            </a:r>
            <a:r>
              <a:rPr lang="tr-TR" altLang="ja-JP" sz="1200" dirty="0" smtClean="0"/>
              <a:t> </a:t>
            </a:r>
            <a:r>
              <a:rPr lang="tr-TR" altLang="ja-JP" sz="1200" dirty="0"/>
              <a:t>/ np_2d(1:6)</a:t>
            </a:r>
          </a:p>
          <a:p>
            <a:r>
              <a:rPr lang="tr-TR" altLang="ja-JP" sz="1200" dirty="0"/>
              <a:t>Diter  300                        / Diter</a:t>
            </a:r>
          </a:p>
          <a:p>
            <a:r>
              <a:rPr lang="tr-TR" altLang="ja-JP" sz="1200" dirty="0" err="1"/>
              <a:t>Nsweep</a:t>
            </a:r>
            <a:r>
              <a:rPr lang="tr-TR" altLang="ja-JP" sz="1200" dirty="0"/>
              <a:t>  100               </a:t>
            </a:r>
            <a:r>
              <a:rPr lang="tr-TR" altLang="ja-JP" sz="1200" dirty="0" smtClean="0"/>
              <a:t>   </a:t>
            </a:r>
            <a:r>
              <a:rPr lang="tr-TR" altLang="ja-JP" sz="1200" dirty="0"/>
              <a:t>/ </a:t>
            </a:r>
            <a:r>
              <a:rPr lang="tr-TR" altLang="ja-JP" sz="1200" dirty="0" err="1"/>
              <a:t>Nsweep</a:t>
            </a:r>
            <a:endParaRPr lang="tr-TR" altLang="ja-JP" sz="1200" dirty="0"/>
          </a:p>
          <a:p>
            <a:r>
              <a:rPr lang="tr-TR" altLang="ja-JP" sz="1200" dirty="0"/>
              <a:t>IC   0                      </a:t>
            </a:r>
            <a:r>
              <a:rPr lang="tr-TR" altLang="ja-JP" sz="1200" dirty="0" smtClean="0"/>
              <a:t>        </a:t>
            </a:r>
            <a:r>
              <a:rPr lang="tr-TR" altLang="ja-JP" sz="1200" dirty="0"/>
              <a:t>/ IC</a:t>
            </a:r>
          </a:p>
          <a:p>
            <a:r>
              <a:rPr lang="tr-TR" altLang="ja-JP" sz="1200" dirty="0"/>
              <a:t>OC   2                            / OC</a:t>
            </a:r>
          </a:p>
          <a:p>
            <a:r>
              <a:rPr lang="tr-TR" altLang="ja-JP" sz="1200" dirty="0"/>
              <a:t>SWSCF   1                         / </a:t>
            </a:r>
            <a:r>
              <a:rPr lang="tr-TR" altLang="ja-JP" sz="1200" dirty="0" err="1"/>
              <a:t>scf</a:t>
            </a:r>
            <a:endParaRPr lang="tr-TR" altLang="ja-JP" sz="1200" dirty="0"/>
          </a:p>
          <a:p>
            <a:r>
              <a:rPr lang="tr-TR" altLang="ja-JP" sz="1200" dirty="0"/>
              <a:t>SWOPT   0                         / </a:t>
            </a:r>
            <a:r>
              <a:rPr lang="tr-TR" altLang="ja-JP" sz="1200" dirty="0" err="1"/>
              <a:t>opt</a:t>
            </a:r>
            <a:endParaRPr lang="tr-TR" altLang="ja-JP" sz="1200" dirty="0"/>
          </a:p>
          <a:p>
            <a:r>
              <a:rPr lang="tr-TR" altLang="ja-JP" sz="1200" dirty="0"/>
              <a:t>SWBAND  0                         / </a:t>
            </a:r>
            <a:r>
              <a:rPr lang="tr-TR" altLang="ja-JP" sz="1200" dirty="0" err="1"/>
              <a:t>band</a:t>
            </a:r>
            <a:endParaRPr lang="tr-TR" altLang="ja-JP" sz="1200" dirty="0"/>
          </a:p>
          <a:p>
            <a:r>
              <a:rPr lang="tr-TR" altLang="ja-JP" sz="1200" dirty="0"/>
              <a:t>ETLIMIT  1.d10                    / </a:t>
            </a:r>
            <a:r>
              <a:rPr lang="tr-TR" altLang="ja-JP" sz="1200" dirty="0" err="1"/>
              <a:t>etime_limit</a:t>
            </a:r>
            <a:endParaRPr lang="tr-TR" altLang="ja-JP" sz="1200" dirty="0"/>
          </a:p>
          <a:p>
            <a:endParaRPr lang="tr-TR" altLang="ja-JP" sz="1200" dirty="0"/>
          </a:p>
          <a:p>
            <a:r>
              <a:rPr lang="tr-TR" altLang="ja-JP" sz="1200" dirty="0"/>
              <a:t>BAND 1 120 100 1.d-7 200</a:t>
            </a:r>
          </a:p>
          <a:p>
            <a:r>
              <a:rPr lang="tr-TR" altLang="ja-JP" sz="1200" dirty="0"/>
              <a:t>0.0 0.0 0.5</a:t>
            </a:r>
          </a:p>
          <a:p>
            <a:r>
              <a:rPr lang="tr-TR" altLang="ja-JP" sz="1200" dirty="0"/>
              <a:t>0.0 0.5 0.0</a:t>
            </a:r>
          </a:p>
          <a:p>
            <a:r>
              <a:rPr lang="tr-TR" altLang="ja-JP" sz="1200" dirty="0"/>
              <a:t>0.0 0.0 0.0</a:t>
            </a:r>
          </a:p>
          <a:p>
            <a:r>
              <a:rPr lang="tr-TR" altLang="ja-JP" sz="1200" dirty="0"/>
              <a:t>50 50</a:t>
            </a:r>
          </a:p>
        </p:txBody>
      </p:sp>
      <p:cxnSp>
        <p:nvCxnSpPr>
          <p:cNvPr id="8" name="直線矢印コネクタ 7"/>
          <p:cNvCxnSpPr/>
          <p:nvPr/>
        </p:nvCxnSpPr>
        <p:spPr>
          <a:xfrm>
            <a:off x="1187624" y="1844824"/>
            <a:ext cx="32403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4421638" y="1650286"/>
            <a:ext cx="3012564" cy="584776"/>
          </a:xfrm>
          <a:prstGeom prst="rect">
            <a:avLst/>
          </a:prstGeom>
          <a:noFill/>
        </p:spPr>
        <p:txBody>
          <a:bodyPr wrap="none" rtlCol="0">
            <a:spAutoFit/>
          </a:bodyPr>
          <a:lstStyle/>
          <a:p>
            <a:r>
              <a:rPr kumimoji="1" lang="ja-JP" altLang="en-US" sz="1600" dirty="0" smtClean="0"/>
              <a:t>別ファイル（</a:t>
            </a:r>
            <a:r>
              <a:rPr kumimoji="1" lang="en-US" altLang="ja-JP" sz="1600" dirty="0" smtClean="0"/>
              <a:t> fort.980</a:t>
            </a:r>
            <a:r>
              <a:rPr kumimoji="1" lang="ja-JP" altLang="en-US" sz="1600" dirty="0" smtClean="0"/>
              <a:t>）で指定する</a:t>
            </a:r>
            <a:endParaRPr kumimoji="1" lang="en-US" altLang="ja-JP" sz="1600" dirty="0" smtClean="0"/>
          </a:p>
          <a:p>
            <a:r>
              <a:rPr kumimoji="1" lang="ja-JP" altLang="en-US" sz="1600" dirty="0" smtClean="0"/>
              <a:t>スピン配置を初期スピンとする</a:t>
            </a:r>
            <a:endParaRPr kumimoji="1" lang="ja-JP" altLang="en-US" sz="1600" dirty="0"/>
          </a:p>
        </p:txBody>
      </p:sp>
      <p:sp>
        <p:nvSpPr>
          <p:cNvPr id="10" name="正方形/長方形 9"/>
          <p:cNvSpPr/>
          <p:nvPr/>
        </p:nvSpPr>
        <p:spPr>
          <a:xfrm>
            <a:off x="4716016" y="2996952"/>
            <a:ext cx="2430016" cy="523220"/>
          </a:xfrm>
          <a:prstGeom prst="rect">
            <a:avLst/>
          </a:prstGeom>
          <a:ln>
            <a:solidFill>
              <a:schemeClr val="tx1"/>
            </a:solidFill>
          </a:ln>
        </p:spPr>
        <p:txBody>
          <a:bodyPr wrap="square">
            <a:spAutoFit/>
          </a:bodyPr>
          <a:lstStyle/>
          <a:p>
            <a:r>
              <a:rPr lang="en-US" altLang="ja-JP" sz="1400" dirty="0"/>
              <a:t>4  4   1.0d0</a:t>
            </a:r>
          </a:p>
          <a:p>
            <a:r>
              <a:rPr lang="en-US" altLang="ja-JP" sz="1400" dirty="0"/>
              <a:t>42 42 -</a:t>
            </a:r>
            <a:r>
              <a:rPr lang="en-US" altLang="ja-JP" sz="1400" dirty="0" smtClean="0"/>
              <a:t>1.0d0</a:t>
            </a:r>
            <a:endParaRPr lang="en-US" altLang="ja-JP" sz="1400" dirty="0"/>
          </a:p>
        </p:txBody>
      </p:sp>
      <p:sp>
        <p:nvSpPr>
          <p:cNvPr id="11" name="テキスト ボックス 10"/>
          <p:cNvSpPr txBox="1"/>
          <p:nvPr/>
        </p:nvSpPr>
        <p:spPr>
          <a:xfrm>
            <a:off x="4716016" y="2708920"/>
            <a:ext cx="793494" cy="307777"/>
          </a:xfrm>
          <a:prstGeom prst="rect">
            <a:avLst/>
          </a:prstGeom>
          <a:noFill/>
        </p:spPr>
        <p:txBody>
          <a:bodyPr wrap="none" rtlCol="0">
            <a:spAutoFit/>
          </a:bodyPr>
          <a:lstStyle/>
          <a:p>
            <a:r>
              <a:rPr kumimoji="1" lang="en-US" altLang="ja-JP" sz="1400" dirty="0" smtClean="0"/>
              <a:t>fort.980</a:t>
            </a:r>
            <a:endParaRPr kumimoji="1" lang="ja-JP" altLang="en-US" sz="1400" dirty="0"/>
          </a:p>
        </p:txBody>
      </p:sp>
      <p:sp>
        <p:nvSpPr>
          <p:cNvPr id="12" name="テキスト ボックス 11"/>
          <p:cNvSpPr txBox="1"/>
          <p:nvPr/>
        </p:nvSpPr>
        <p:spPr>
          <a:xfrm>
            <a:off x="4716016" y="3645024"/>
            <a:ext cx="3736733" cy="1169551"/>
          </a:xfrm>
          <a:prstGeom prst="rect">
            <a:avLst/>
          </a:prstGeom>
          <a:noFill/>
        </p:spPr>
        <p:txBody>
          <a:bodyPr wrap="none" rtlCol="0">
            <a:spAutoFit/>
          </a:bodyPr>
          <a:lstStyle/>
          <a:p>
            <a:r>
              <a:rPr kumimoji="1" lang="ja-JP" altLang="en-US" sz="1400" dirty="0" smtClean="0"/>
              <a:t>（</a:t>
            </a:r>
            <a:r>
              <a:rPr kumimoji="1" lang="en-US" altLang="ja-JP" sz="1400" dirty="0" smtClean="0"/>
              <a:t>fort.970</a:t>
            </a:r>
            <a:r>
              <a:rPr lang="ja-JP" altLang="en-US" sz="1400" dirty="0" smtClean="0"/>
              <a:t>に記述された</a:t>
            </a:r>
            <a:r>
              <a:rPr kumimoji="1" lang="ja-JP" altLang="en-US" sz="1400" dirty="0" smtClean="0"/>
              <a:t>順番で）</a:t>
            </a:r>
            <a:endParaRPr kumimoji="1" lang="en-US" altLang="ja-JP" sz="1400" dirty="0" smtClean="0"/>
          </a:p>
          <a:p>
            <a:endParaRPr lang="en-US" altLang="ja-JP" sz="1400" dirty="0"/>
          </a:p>
          <a:p>
            <a:r>
              <a:rPr kumimoji="1" lang="en-US" altLang="ja-JP" sz="1400" dirty="0" smtClean="0"/>
              <a:t>4</a:t>
            </a:r>
            <a:r>
              <a:rPr kumimoji="1" lang="ja-JP" altLang="en-US" sz="1400" dirty="0" smtClean="0"/>
              <a:t>番目</a:t>
            </a:r>
            <a:r>
              <a:rPr kumimoji="1" lang="en-US" altLang="ja-JP" sz="1400" dirty="0" smtClean="0"/>
              <a:t>〜</a:t>
            </a:r>
            <a:r>
              <a:rPr kumimoji="1" lang="ja-JP" altLang="en-US" sz="1400" dirty="0" smtClean="0"/>
              <a:t>４</a:t>
            </a:r>
            <a:r>
              <a:rPr lang="ja-JP" altLang="en-US" sz="1400" dirty="0" smtClean="0"/>
              <a:t>番目までの原子のスピン</a:t>
            </a:r>
            <a:r>
              <a:rPr lang="en-US" altLang="ja-JP" sz="1400" dirty="0" smtClean="0"/>
              <a:t>↑↓</a:t>
            </a:r>
            <a:r>
              <a:rPr lang="ja-JP" altLang="en-US" sz="1400" dirty="0" smtClean="0"/>
              <a:t>差を</a:t>
            </a:r>
            <a:r>
              <a:rPr lang="en-US" altLang="ja-JP" sz="1400" dirty="0" smtClean="0"/>
              <a:t> 1.0</a:t>
            </a:r>
          </a:p>
          <a:p>
            <a:r>
              <a:rPr lang="ja-JP" altLang="en-US" sz="1400" dirty="0" smtClean="0"/>
              <a:t>４２番目</a:t>
            </a:r>
            <a:r>
              <a:rPr lang="en-US" altLang="ja-JP" sz="1400" dirty="0" smtClean="0"/>
              <a:t>〜42</a:t>
            </a:r>
            <a:r>
              <a:rPr lang="ja-JP" altLang="en-US" sz="1400" dirty="0" smtClean="0"/>
              <a:t>番目までの原子のスピン</a:t>
            </a:r>
            <a:r>
              <a:rPr lang="en-US" altLang="ja-JP" sz="1400" dirty="0" smtClean="0"/>
              <a:t>↑↓</a:t>
            </a:r>
            <a:r>
              <a:rPr lang="ja-JP" altLang="en-US" sz="1400" dirty="0" smtClean="0"/>
              <a:t>を</a:t>
            </a:r>
            <a:r>
              <a:rPr lang="en-US" altLang="ja-JP" sz="1400" dirty="0" smtClean="0"/>
              <a:t> -1.0</a:t>
            </a:r>
          </a:p>
          <a:p>
            <a:r>
              <a:rPr lang="ja-JP" altLang="en-US" sz="1400" dirty="0" smtClean="0"/>
              <a:t>指定の無い原子についてはスピン差</a:t>
            </a:r>
            <a:r>
              <a:rPr lang="en-US" altLang="ja-JP" sz="1400" dirty="0" smtClean="0"/>
              <a:t>0.0</a:t>
            </a:r>
          </a:p>
        </p:txBody>
      </p:sp>
    </p:spTree>
    <p:extLst>
      <p:ext uri="{BB962C8B-B14F-4D97-AF65-F5344CB8AC3E}">
        <p14:creationId xmlns:p14="http://schemas.microsoft.com/office/powerpoint/2010/main" val="3099149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HSE </a:t>
            </a:r>
            <a:r>
              <a:rPr kumimoji="1" lang="ja-JP" altLang="en-US" dirty="0" smtClean="0"/>
              <a:t>汎関数</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D2978BB3-ACD6-D245-A76F-6DB77F292533}" type="slidenum">
              <a:rPr lang="en-US" altLang="ja-JP" smtClean="0"/>
              <a:pPr>
                <a:defRPr/>
              </a:pPr>
              <a:t>52</a:t>
            </a:fld>
            <a:endParaRPr lang="en-US" altLang="ja-JP"/>
          </a:p>
        </p:txBody>
      </p:sp>
      <p:sp>
        <p:nvSpPr>
          <p:cNvPr id="6" name="テキスト ボックス 5"/>
          <p:cNvSpPr txBox="1"/>
          <p:nvPr/>
        </p:nvSpPr>
        <p:spPr>
          <a:xfrm>
            <a:off x="683568" y="1484784"/>
            <a:ext cx="2249334" cy="369332"/>
          </a:xfrm>
          <a:prstGeom prst="rect">
            <a:avLst/>
          </a:prstGeom>
          <a:noFill/>
        </p:spPr>
        <p:txBody>
          <a:bodyPr wrap="none" rtlCol="0">
            <a:spAutoFit/>
          </a:bodyPr>
          <a:lstStyle/>
          <a:p>
            <a:r>
              <a:rPr kumimoji="1" lang="en-US" altLang="ja-JP" dirty="0" smtClean="0"/>
              <a:t>examples/Si2_HSE/</a:t>
            </a:r>
            <a:endParaRPr kumimoji="1" lang="ja-JP" altLang="en-US" dirty="0"/>
          </a:p>
        </p:txBody>
      </p:sp>
      <p:sp>
        <p:nvSpPr>
          <p:cNvPr id="7" name="テキスト ボックス 6"/>
          <p:cNvSpPr txBox="1"/>
          <p:nvPr/>
        </p:nvSpPr>
        <p:spPr>
          <a:xfrm>
            <a:off x="683568" y="2348880"/>
            <a:ext cx="5695565" cy="369332"/>
          </a:xfrm>
          <a:prstGeom prst="rect">
            <a:avLst/>
          </a:prstGeom>
          <a:noFill/>
        </p:spPr>
        <p:txBody>
          <a:bodyPr wrap="none" rtlCol="0">
            <a:spAutoFit/>
          </a:bodyPr>
          <a:lstStyle/>
          <a:p>
            <a:r>
              <a:rPr kumimoji="1" lang="en-US" altLang="ja-JP" dirty="0" smtClean="0"/>
              <a:t>Si</a:t>
            </a:r>
            <a:r>
              <a:rPr kumimoji="1" lang="ja-JP" altLang="en-US" dirty="0" smtClean="0"/>
              <a:t>２</a:t>
            </a:r>
            <a:r>
              <a:rPr lang="ja-JP" altLang="en-US" dirty="0" smtClean="0"/>
              <a:t>原子のハイブリッド汎関数（</a:t>
            </a:r>
            <a:r>
              <a:rPr lang="en-US" altLang="ja-JP" dirty="0" smtClean="0"/>
              <a:t>HSE06</a:t>
            </a:r>
            <a:r>
              <a:rPr lang="ja-JP" altLang="en-US" dirty="0" smtClean="0"/>
              <a:t>）によるバンド計算</a:t>
            </a:r>
            <a:endParaRPr kumimoji="1" lang="ja-JP" altLang="en-US" dirty="0"/>
          </a:p>
        </p:txBody>
      </p:sp>
      <p:sp>
        <p:nvSpPr>
          <p:cNvPr id="8" name="テキスト ボックス 7"/>
          <p:cNvSpPr txBox="1"/>
          <p:nvPr/>
        </p:nvSpPr>
        <p:spPr>
          <a:xfrm>
            <a:off x="683568" y="3140968"/>
            <a:ext cx="6562088" cy="923330"/>
          </a:xfrm>
          <a:prstGeom prst="rect">
            <a:avLst/>
          </a:prstGeom>
          <a:noFill/>
        </p:spPr>
        <p:txBody>
          <a:bodyPr wrap="none" rtlCol="0">
            <a:spAutoFit/>
          </a:bodyPr>
          <a:lstStyle/>
          <a:p>
            <a:r>
              <a:rPr kumimoji="1" lang="en-US" altLang="ja-JP" dirty="0" smtClean="0"/>
              <a:t>LDA, GGA </a:t>
            </a:r>
            <a:r>
              <a:rPr kumimoji="1" lang="ja-JP" altLang="en-US" dirty="0" smtClean="0"/>
              <a:t>に比べて計算が非常に重い</a:t>
            </a:r>
            <a:endParaRPr kumimoji="1" lang="en-US" altLang="ja-JP" dirty="0" smtClean="0"/>
          </a:p>
          <a:p>
            <a:r>
              <a:rPr lang="en-US" altLang="ja-JP" dirty="0" smtClean="0"/>
              <a:t>FFT</a:t>
            </a:r>
            <a:r>
              <a:rPr lang="ja-JP" altLang="en-US" dirty="0" smtClean="0"/>
              <a:t>の性能が重要になるので</a:t>
            </a:r>
            <a:r>
              <a:rPr lang="en-US" altLang="ja-JP" dirty="0" smtClean="0"/>
              <a:t> </a:t>
            </a:r>
            <a:r>
              <a:rPr lang="en-US" altLang="ja-JP" dirty="0" smtClean="0">
                <a:solidFill>
                  <a:srgbClr val="000090"/>
                </a:solidFill>
              </a:rPr>
              <a:t>-D_FFTE_</a:t>
            </a:r>
            <a:r>
              <a:rPr lang="en-US" altLang="ja-JP" dirty="0" smtClean="0"/>
              <a:t> </a:t>
            </a:r>
            <a:r>
              <a:rPr lang="ja-JP" altLang="en-US" dirty="0" smtClean="0"/>
              <a:t>を付けて再</a:t>
            </a:r>
            <a:r>
              <a:rPr kumimoji="1" lang="ja-JP" altLang="en-US" dirty="0" smtClean="0"/>
              <a:t>コンパイル</a:t>
            </a:r>
            <a:endParaRPr kumimoji="1" lang="en-US" altLang="ja-JP" dirty="0" smtClean="0"/>
          </a:p>
          <a:p>
            <a:r>
              <a:rPr lang="ja-JP" altLang="en-US" dirty="0" smtClean="0"/>
              <a:t>（</a:t>
            </a:r>
            <a:r>
              <a:rPr lang="en-US" altLang="ja-JP" dirty="0" err="1"/>
              <a:t>fftw</a:t>
            </a:r>
            <a:r>
              <a:rPr lang="ja-JP" altLang="en-US" dirty="0"/>
              <a:t>が使えるならこちらを使ってもよい</a:t>
            </a:r>
            <a:r>
              <a:rPr lang="ja-JP" altLang="en-US" dirty="0" smtClean="0"/>
              <a:t>）</a:t>
            </a:r>
            <a:endParaRPr lang="en-US" altLang="ja-JP" dirty="0"/>
          </a:p>
        </p:txBody>
      </p:sp>
      <p:sp>
        <p:nvSpPr>
          <p:cNvPr id="9" name="テキスト ボックス 8"/>
          <p:cNvSpPr txBox="1"/>
          <p:nvPr/>
        </p:nvSpPr>
        <p:spPr>
          <a:xfrm>
            <a:off x="6300192" y="4005064"/>
            <a:ext cx="1873981" cy="646331"/>
          </a:xfrm>
          <a:prstGeom prst="rect">
            <a:avLst/>
          </a:prstGeom>
          <a:noFill/>
        </p:spPr>
        <p:txBody>
          <a:bodyPr wrap="none" rtlCol="0">
            <a:spAutoFit/>
          </a:bodyPr>
          <a:lstStyle/>
          <a:p>
            <a:r>
              <a:rPr kumimoji="1" lang="en-US" altLang="ja-JP" dirty="0" smtClean="0"/>
              <a:t>FFTE</a:t>
            </a:r>
          </a:p>
          <a:p>
            <a:r>
              <a:rPr lang="en-US" altLang="ja-JP" dirty="0" smtClean="0"/>
              <a:t>http://</a:t>
            </a:r>
            <a:r>
              <a:rPr lang="en-US" altLang="ja-JP" dirty="0" err="1" smtClean="0"/>
              <a:t>www.ffte.jp</a:t>
            </a:r>
            <a:endParaRPr kumimoji="1" lang="ja-JP" altLang="en-US" dirty="0"/>
          </a:p>
        </p:txBody>
      </p:sp>
    </p:spTree>
    <p:extLst>
      <p:ext uri="{BB962C8B-B14F-4D97-AF65-F5344CB8AC3E}">
        <p14:creationId xmlns:p14="http://schemas.microsoft.com/office/powerpoint/2010/main" val="3834775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a:spLocks noChangeArrowheads="1"/>
          </p:cNvSpPr>
          <p:nvPr/>
        </p:nvSpPr>
        <p:spPr bwMode="auto">
          <a:xfrm>
            <a:off x="93663" y="1481138"/>
            <a:ext cx="5759450" cy="3095625"/>
          </a:xfrm>
          <a:prstGeom prst="roundRect">
            <a:avLst>
              <a:gd name="adj" fmla="val 8685"/>
            </a:avLst>
          </a:prstGeom>
          <a:solidFill>
            <a:schemeClr val="tx1"/>
          </a:solidFill>
          <a:ln w="9525">
            <a:solidFill>
              <a:srgbClr val="B6DCDF"/>
            </a:solidFill>
            <a:round/>
            <a:headEnd/>
            <a:tailEnd/>
          </a:ln>
          <a:effectLst>
            <a:outerShdw blurRad="40000" dist="23000" dir="5400000" rotWithShape="0">
              <a:srgbClr val="000000">
                <a:alpha val="34998"/>
              </a:srgbClr>
            </a:outerShdw>
          </a:effectLst>
        </p:spPr>
        <p:txBody>
          <a:bodyPr anchor="ctr"/>
          <a:lstStyle/>
          <a:p>
            <a:pPr algn="ctr">
              <a:defRPr/>
            </a:pPr>
            <a:endParaRPr lang="ja-JP" altLang="en-US" dirty="0">
              <a:solidFill>
                <a:schemeClr val="lt1"/>
              </a:solidFill>
              <a:latin typeface="+mn-lt"/>
              <a:ea typeface="+mn-ea"/>
              <a:cs typeface="+mn-cs"/>
            </a:endParaRPr>
          </a:p>
        </p:txBody>
      </p:sp>
      <p:pic>
        <p:nvPicPr>
          <p:cNvPr id="136194" name="図 2" descr="Si216x16_3.tg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013" y="1758950"/>
            <a:ext cx="22764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 3"/>
          <p:cNvGraphicFramePr>
            <a:graphicFrameLocks noGrp="1"/>
          </p:cNvGraphicFramePr>
          <p:nvPr/>
        </p:nvGraphicFramePr>
        <p:xfrm>
          <a:off x="250825" y="5370513"/>
          <a:ext cx="8642350" cy="1011240"/>
        </p:xfrm>
        <a:graphic>
          <a:graphicData uri="http://schemas.openxmlformats.org/drawingml/2006/table">
            <a:tbl>
              <a:tblPr/>
              <a:tblGrid>
                <a:gridCol w="1728788"/>
                <a:gridCol w="1727200"/>
                <a:gridCol w="1730375"/>
                <a:gridCol w="1728787"/>
                <a:gridCol w="1727200"/>
              </a:tblGrid>
              <a:tr h="6399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ja-JP" altLang="en-US" sz="1800" b="1"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a:ln>
                            <a:noFill/>
                          </a:ln>
                          <a:solidFill>
                            <a:schemeClr val="tx1"/>
                          </a:solidFill>
                          <a:effectLst/>
                          <a:latin typeface="Calibri" charset="0"/>
                          <a:ea typeface="ＭＳ Ｐゴシック" charset="0"/>
                          <a:cs typeface="ＭＳ Ｐゴシック" charset="0"/>
                        </a:rPr>
                        <a:t>LDA</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a:ln>
                            <a:noFill/>
                          </a:ln>
                          <a:solidFill>
                            <a:schemeClr val="tx1"/>
                          </a:solidFill>
                          <a:effectLst/>
                          <a:latin typeface="Calibri" charset="0"/>
                          <a:ea typeface="ＭＳ Ｐゴシック" charset="0"/>
                          <a:cs typeface="ＭＳ Ｐゴシック" charset="0"/>
                        </a:rPr>
                        <a:t> (21,952 atoms)</a:t>
                      </a:r>
                      <a:endParaRPr kumimoji="1" lang="ja-JP" altLang="en-US" sz="1800" b="1"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a:ln>
                            <a:noFill/>
                          </a:ln>
                          <a:solidFill>
                            <a:schemeClr val="tx1"/>
                          </a:solidFill>
                          <a:effectLst/>
                          <a:latin typeface="Calibri" charset="0"/>
                          <a:ea typeface="ＭＳ Ｐゴシック" charset="0"/>
                          <a:cs typeface="ＭＳ Ｐゴシック" charset="0"/>
                        </a:rPr>
                        <a:t>LDA</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a:ln>
                            <a:noFill/>
                          </a:ln>
                          <a:solidFill>
                            <a:schemeClr val="tx1"/>
                          </a:solidFill>
                          <a:effectLst/>
                          <a:latin typeface="Calibri" charset="0"/>
                          <a:ea typeface="ＭＳ Ｐゴシック" charset="0"/>
                          <a:cs typeface="ＭＳ Ｐゴシック" charset="0"/>
                        </a:rPr>
                        <a:t>(10,648 atoms)</a:t>
                      </a:r>
                      <a:endParaRPr kumimoji="1" lang="ja-JP" altLang="en-US" sz="1800" b="1"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a:ln>
                            <a:noFill/>
                          </a:ln>
                          <a:solidFill>
                            <a:schemeClr val="tx1"/>
                          </a:solidFill>
                          <a:effectLst/>
                          <a:latin typeface="Calibri" charset="0"/>
                          <a:ea typeface="ＭＳ Ｐゴシック" charset="0"/>
                          <a:cs typeface="ＭＳ Ｐゴシック" charset="0"/>
                        </a:rPr>
                        <a:t>LDA</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a:ln>
                            <a:noFill/>
                          </a:ln>
                          <a:solidFill>
                            <a:schemeClr val="tx1"/>
                          </a:solidFill>
                          <a:effectLst/>
                          <a:latin typeface="Calibri" charset="0"/>
                          <a:ea typeface="ＭＳ Ｐゴシック" charset="0"/>
                          <a:cs typeface="ＭＳ Ｐゴシック" charset="0"/>
                        </a:rPr>
                        <a:t> (2 atoms)</a:t>
                      </a:r>
                      <a:endParaRPr kumimoji="1" lang="ja-JP" altLang="en-US" sz="1800" b="1"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a:ln>
                            <a:noFill/>
                          </a:ln>
                          <a:solidFill>
                            <a:schemeClr val="tx1"/>
                          </a:solidFill>
                          <a:effectLst/>
                          <a:latin typeface="Calibri" charset="0"/>
                          <a:ea typeface="ＭＳ Ｐゴシック" charset="0"/>
                          <a:cs typeface="ＭＳ Ｐゴシック" charset="0"/>
                        </a:rPr>
                        <a:t>Expt.</a:t>
                      </a:r>
                      <a:endParaRPr kumimoji="1" lang="ja-JP" altLang="en-US" sz="1800" b="1"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26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a:ln>
                            <a:noFill/>
                          </a:ln>
                          <a:solidFill>
                            <a:schemeClr val="tx1"/>
                          </a:solidFill>
                          <a:effectLst/>
                          <a:latin typeface="Calibri" charset="0"/>
                          <a:ea typeface="ＭＳ Ｐゴシック" charset="0"/>
                          <a:cs typeface="ＭＳ Ｐゴシック" charset="0"/>
                        </a:rPr>
                        <a:t>Lattice constant</a:t>
                      </a:r>
                      <a:endParaRPr kumimoji="1" lang="ja-JP" altLang="en-US" sz="1800" b="0"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a:ln>
                            <a:noFill/>
                          </a:ln>
                          <a:solidFill>
                            <a:schemeClr val="tx1"/>
                          </a:solidFill>
                          <a:effectLst/>
                          <a:latin typeface="Calibri" charset="0"/>
                          <a:ea typeface="ＭＳ Ｐゴシック" charset="0"/>
                          <a:cs typeface="ＭＳ Ｐゴシック" charset="0"/>
                        </a:rPr>
                        <a:t>5.39Å</a:t>
                      </a:r>
                      <a:endParaRPr kumimoji="1" lang="ja-JP" altLang="en-US" sz="1800" b="0"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a:ln>
                            <a:noFill/>
                          </a:ln>
                          <a:solidFill>
                            <a:schemeClr val="tx1"/>
                          </a:solidFill>
                          <a:effectLst/>
                          <a:latin typeface="Calibri" charset="0"/>
                          <a:ea typeface="ＭＳ Ｐゴシック" charset="0"/>
                          <a:cs typeface="ＭＳ Ｐゴシック" charset="0"/>
                        </a:rPr>
                        <a:t>5.39Å</a:t>
                      </a:r>
                      <a:endParaRPr kumimoji="1" lang="ja-JP" altLang="en-US" sz="1800" b="0"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a:ln>
                            <a:noFill/>
                          </a:ln>
                          <a:solidFill>
                            <a:schemeClr val="tx1"/>
                          </a:solidFill>
                          <a:effectLst/>
                          <a:latin typeface="Calibri" charset="0"/>
                          <a:ea typeface="ＭＳ Ｐゴシック" charset="0"/>
                          <a:cs typeface="ＭＳ Ｐゴシック" charset="0"/>
                        </a:rPr>
                        <a:t>5.39Å</a:t>
                      </a:r>
                      <a:endParaRPr kumimoji="1" lang="ja-JP" altLang="en-US" sz="1800" b="0"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a:ln>
                            <a:noFill/>
                          </a:ln>
                          <a:solidFill>
                            <a:schemeClr val="tx1"/>
                          </a:solidFill>
                          <a:effectLst/>
                          <a:latin typeface="Calibri" charset="0"/>
                          <a:ea typeface="ＭＳ Ｐゴシック" charset="0"/>
                          <a:cs typeface="ＭＳ Ｐゴシック" charset="0"/>
                        </a:rPr>
                        <a:t>5.43Å</a:t>
                      </a:r>
                      <a:endParaRPr kumimoji="1" lang="ja-JP" altLang="en-US" sz="1800" b="0" i="0" u="none" strike="noStrike" cap="none" normalizeH="0" baseline="0">
                        <a:ln>
                          <a:noFill/>
                        </a:ln>
                        <a:solidFill>
                          <a:schemeClr val="tx1"/>
                        </a:solidFill>
                        <a:effectLst/>
                        <a:latin typeface="Calibri" charset="0"/>
                        <a:ea typeface="ＭＳ Ｐゴシック" charset="0"/>
                        <a:cs typeface="ＭＳ Ｐゴシック" charset="0"/>
                      </a:endParaRPr>
                    </a:p>
                  </a:txBody>
                  <a:tcPr marT="45666" marB="4566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136215" name="テキスト ボックス 1"/>
          <p:cNvSpPr txBox="1">
            <a:spLocks noChangeArrowheads="1"/>
          </p:cNvSpPr>
          <p:nvPr/>
        </p:nvSpPr>
        <p:spPr bwMode="auto">
          <a:xfrm>
            <a:off x="2339975" y="5010150"/>
            <a:ext cx="6435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a:t>LDA = Local Density Approximation (exchange-correlation functional)</a:t>
            </a:r>
          </a:p>
        </p:txBody>
      </p:sp>
      <p:pic>
        <p:nvPicPr>
          <p:cNvPr id="136216" name="図 8" descr="vmdscene.tga"/>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6425" y="1747838"/>
            <a:ext cx="2274888" cy="22748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cxnSp>
        <p:nvCxnSpPr>
          <p:cNvPr id="12" name="直線コネクタ 11"/>
          <p:cNvCxnSpPr>
            <a:cxnSpLocks noChangeShapeType="1"/>
          </p:cNvCxnSpPr>
          <p:nvPr/>
        </p:nvCxnSpPr>
        <p:spPr bwMode="auto">
          <a:xfrm flipV="1">
            <a:off x="2397125" y="1743075"/>
            <a:ext cx="746125" cy="1249363"/>
          </a:xfrm>
          <a:prstGeom prst="line">
            <a:avLst/>
          </a:prstGeom>
          <a:noFill/>
          <a:ln w="12700">
            <a:solidFill>
              <a:schemeClr val="bg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 name="直線コネクタ 12"/>
          <p:cNvCxnSpPr>
            <a:cxnSpLocks noChangeShapeType="1"/>
          </p:cNvCxnSpPr>
          <p:nvPr/>
        </p:nvCxnSpPr>
        <p:spPr bwMode="auto">
          <a:xfrm>
            <a:off x="2397125" y="2992438"/>
            <a:ext cx="739775" cy="1033462"/>
          </a:xfrm>
          <a:prstGeom prst="line">
            <a:avLst/>
          </a:prstGeom>
          <a:noFill/>
          <a:ln w="12700">
            <a:solidFill>
              <a:schemeClr val="bg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2" name="角丸四角形 21"/>
          <p:cNvSpPr>
            <a:spLocks noChangeArrowheads="1"/>
          </p:cNvSpPr>
          <p:nvPr/>
        </p:nvSpPr>
        <p:spPr bwMode="auto">
          <a:xfrm>
            <a:off x="5910263" y="1484313"/>
            <a:ext cx="3140075" cy="3092450"/>
          </a:xfrm>
          <a:prstGeom prst="roundRect">
            <a:avLst>
              <a:gd name="adj" fmla="val 8685"/>
            </a:avLst>
          </a:prstGeom>
          <a:noFill/>
          <a:ln w="9525">
            <a:solidFill>
              <a:srgbClr val="00206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ja-JP" altLang="en-US" dirty="0">
              <a:solidFill>
                <a:schemeClr val="lt1"/>
              </a:solidFill>
              <a:latin typeface="+mn-lt"/>
              <a:ea typeface="+mn-ea"/>
              <a:cs typeface="+mn-cs"/>
            </a:endParaRPr>
          </a:p>
        </p:txBody>
      </p:sp>
      <p:sp>
        <p:nvSpPr>
          <p:cNvPr id="136220" name="テキスト ボックス 22"/>
          <p:cNvSpPr txBox="1">
            <a:spLocks noChangeArrowheads="1"/>
          </p:cNvSpPr>
          <p:nvPr/>
        </p:nvSpPr>
        <p:spPr bwMode="auto">
          <a:xfrm>
            <a:off x="696913" y="4144963"/>
            <a:ext cx="4584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a:solidFill>
                  <a:schemeClr val="bg1"/>
                </a:solidFill>
              </a:rPr>
              <a:t>10648-atom cell of Si crystal and its electron density</a:t>
            </a:r>
            <a:endParaRPr lang="ja-JP" altLang="en-US" sz="1600">
              <a:solidFill>
                <a:schemeClr val="bg1"/>
              </a:solidFill>
            </a:endParaRPr>
          </a:p>
        </p:txBody>
      </p:sp>
      <p:sp>
        <p:nvSpPr>
          <p:cNvPr id="136221" name="テキスト ボックス 24"/>
          <p:cNvSpPr txBox="1">
            <a:spLocks noChangeArrowheads="1"/>
          </p:cNvSpPr>
          <p:nvPr/>
        </p:nvSpPr>
        <p:spPr bwMode="auto">
          <a:xfrm>
            <a:off x="6530975" y="4054475"/>
            <a:ext cx="2433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a:t>Volume of Si crystal </a:t>
            </a:r>
          </a:p>
          <a:p>
            <a:r>
              <a:rPr lang="en-US" altLang="ja-JP" sz="1400"/>
              <a:t>               vs. Total Energy</a:t>
            </a:r>
            <a:endParaRPr lang="ja-JP" altLang="en-US" sz="1400"/>
          </a:p>
        </p:txBody>
      </p:sp>
      <p:pic>
        <p:nvPicPr>
          <p:cNvPr id="136222" name="図 15" descr="a.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1717675"/>
            <a:ext cx="295275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23" name="テキスト ボックス 5"/>
          <p:cNvSpPr txBox="1">
            <a:spLocks noChangeArrowheads="1"/>
          </p:cNvSpPr>
          <p:nvPr/>
        </p:nvSpPr>
        <p:spPr bwMode="auto">
          <a:xfrm>
            <a:off x="7034213" y="3611563"/>
            <a:ext cx="1587500"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Volume / atom</a:t>
            </a:r>
            <a:endParaRPr lang="ja-JP" altLang="en-US" sz="1800"/>
          </a:p>
        </p:txBody>
      </p:sp>
      <p:sp>
        <p:nvSpPr>
          <p:cNvPr id="136224" name="テキスト ボックス 17"/>
          <p:cNvSpPr txBox="1">
            <a:spLocks noChangeArrowheads="1"/>
          </p:cNvSpPr>
          <p:nvPr/>
        </p:nvSpPr>
        <p:spPr bwMode="auto">
          <a:xfrm rot="-5400000">
            <a:off x="5111750" y="2514601"/>
            <a:ext cx="214312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t>Energy / atom (eV)</a:t>
            </a:r>
            <a:endParaRPr lang="ja-JP" altLang="en-US" sz="2000"/>
          </a:p>
        </p:txBody>
      </p:sp>
      <p:sp>
        <p:nvSpPr>
          <p:cNvPr id="14" name="正方形/長方形 13"/>
          <p:cNvSpPr/>
          <p:nvPr/>
        </p:nvSpPr>
        <p:spPr>
          <a:xfrm>
            <a:off x="7516813" y="1882775"/>
            <a:ext cx="1295400" cy="358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6226" name="テキスト ボックス 6"/>
          <p:cNvSpPr txBox="1">
            <a:spLocks noChangeArrowheads="1"/>
          </p:cNvSpPr>
          <p:nvPr/>
        </p:nvSpPr>
        <p:spPr bwMode="auto">
          <a:xfrm>
            <a:off x="7037388" y="1789113"/>
            <a:ext cx="1512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10,648 atoms </a:t>
            </a:r>
            <a:endParaRPr lang="ja-JP" altLang="en-US" sz="1800"/>
          </a:p>
        </p:txBody>
      </p:sp>
      <p:sp>
        <p:nvSpPr>
          <p:cNvPr id="136227" name="テキスト ボックス 19"/>
          <p:cNvSpPr txBox="1">
            <a:spLocks noChangeArrowheads="1"/>
          </p:cNvSpPr>
          <p:nvPr/>
        </p:nvSpPr>
        <p:spPr bwMode="auto">
          <a:xfrm>
            <a:off x="7037388" y="2006600"/>
            <a:ext cx="1512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t>21,952 atoms </a:t>
            </a:r>
            <a:endParaRPr lang="ja-JP" altLang="en-US" sz="1800"/>
          </a:p>
        </p:txBody>
      </p:sp>
      <p:sp>
        <p:nvSpPr>
          <p:cNvPr id="8" name="正方形/長方形 7"/>
          <p:cNvSpPr>
            <a:spLocks noChangeAspect="1"/>
          </p:cNvSpPr>
          <p:nvPr/>
        </p:nvSpPr>
        <p:spPr bwMode="auto">
          <a:xfrm>
            <a:off x="8543925" y="2157413"/>
            <a:ext cx="144463" cy="1428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6" name="正方形/長方形 25"/>
          <p:cNvSpPr>
            <a:spLocks noChangeAspect="1"/>
          </p:cNvSpPr>
          <p:nvPr/>
        </p:nvSpPr>
        <p:spPr bwMode="auto">
          <a:xfrm>
            <a:off x="8537575" y="1927225"/>
            <a:ext cx="144463" cy="144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 name="タイトル 1"/>
          <p:cNvSpPr>
            <a:spLocks noGrp="1"/>
          </p:cNvSpPr>
          <p:nvPr>
            <p:ph type="title"/>
          </p:nvPr>
        </p:nvSpPr>
        <p:spPr/>
        <p:txBody>
          <a:bodyPr/>
          <a:lstStyle/>
          <a:p>
            <a:pPr>
              <a:defRPr/>
            </a:pPr>
            <a:r>
              <a:rPr lang="ja-JP" altLang="en-US" dirty="0" smtClean="0">
                <a:latin typeface="Arial" charset="0"/>
                <a:ea typeface="ＭＳ Ｐゴシック" charset="0"/>
                <a:cs typeface="ＭＳ Ｐゴシック" charset="0"/>
              </a:rPr>
              <a:t>格子定数の最適化</a:t>
            </a:r>
            <a:endParaRPr lang="ja-JP" alt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計算時間の目安</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710802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twisted bilayer </a:t>
            </a:r>
            <a:r>
              <a:rPr kumimoji="1" lang="en-US" altLang="ja-JP" dirty="0" err="1" smtClean="0"/>
              <a:t>graphene</a:t>
            </a:r>
            <a:endParaRPr kumimoji="1" lang="ja-JP" altLang="en-US" dirty="0"/>
          </a:p>
        </p:txBody>
      </p:sp>
      <p:sp>
        <p:nvSpPr>
          <p:cNvPr id="3" name="テキスト ボックス 2"/>
          <p:cNvSpPr txBox="1"/>
          <p:nvPr/>
        </p:nvSpPr>
        <p:spPr>
          <a:xfrm>
            <a:off x="5781779" y="1578278"/>
            <a:ext cx="3254717" cy="338554"/>
          </a:xfrm>
          <a:prstGeom prst="rect">
            <a:avLst/>
          </a:prstGeom>
          <a:noFill/>
        </p:spPr>
        <p:txBody>
          <a:bodyPr wrap="none" rtlCol="0">
            <a:spAutoFit/>
          </a:bodyPr>
          <a:lstStyle/>
          <a:p>
            <a:r>
              <a:rPr lang="en-US" altLang="ja-JP" sz="1600" dirty="0" smtClean="0"/>
              <a:t>K.</a:t>
            </a:r>
            <a:r>
              <a:rPr kumimoji="1" lang="en-US" altLang="ja-JP" sz="1600" dirty="0" smtClean="0"/>
              <a:t> Uchida et al.,</a:t>
            </a:r>
            <a:r>
              <a:rPr kumimoji="1" lang="en-US" altLang="ja-JP" sz="1600" dirty="0" err="1" smtClean="0"/>
              <a:t>Phys</a:t>
            </a:r>
            <a:r>
              <a:rPr kumimoji="1" lang="en-US" altLang="ja-JP" sz="1600" dirty="0" smtClean="0"/>
              <a:t>. Rev. B (2014)</a:t>
            </a:r>
            <a:endParaRPr kumimoji="1" lang="ja-JP" altLang="en-US" sz="1600" dirty="0"/>
          </a:p>
        </p:txBody>
      </p:sp>
      <p:pic>
        <p:nvPicPr>
          <p:cNvPr id="4" name="図 3"/>
          <p:cNvPicPr>
            <a:picLocks noChangeAspect="1"/>
          </p:cNvPicPr>
          <p:nvPr/>
        </p:nvPicPr>
        <p:blipFill rotWithShape="1">
          <a:blip r:embed="rId2"/>
          <a:srcRect t="10052" b="510"/>
          <a:stretch/>
        </p:blipFill>
        <p:spPr>
          <a:xfrm>
            <a:off x="220164" y="1700808"/>
            <a:ext cx="5541229" cy="3503885"/>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pic>
      <p:pic>
        <p:nvPicPr>
          <p:cNvPr id="6" name="図 5"/>
          <p:cNvPicPr>
            <a:picLocks noChangeAspect="1"/>
          </p:cNvPicPr>
          <p:nvPr/>
        </p:nvPicPr>
        <p:blipFill>
          <a:blip r:embed="rId3"/>
          <a:stretch>
            <a:fillRect/>
          </a:stretch>
        </p:blipFill>
        <p:spPr>
          <a:xfrm>
            <a:off x="4716016" y="2060848"/>
            <a:ext cx="4176191" cy="2853356"/>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pic>
      <p:graphicFrame>
        <p:nvGraphicFramePr>
          <p:cNvPr id="7" name="表 6"/>
          <p:cNvGraphicFramePr>
            <a:graphicFrameLocks noGrp="1"/>
          </p:cNvGraphicFramePr>
          <p:nvPr>
            <p:extLst>
              <p:ext uri="{D42A27DB-BD31-4B8C-83A1-F6EECF244321}">
                <p14:modId xmlns:p14="http://schemas.microsoft.com/office/powerpoint/2010/main" val="4032295140"/>
              </p:ext>
            </p:extLst>
          </p:nvPr>
        </p:nvGraphicFramePr>
        <p:xfrm>
          <a:off x="323528" y="5805264"/>
          <a:ext cx="6096000" cy="741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kumimoji="1" lang="en-US" altLang="ja-JP" dirty="0" smtClean="0"/>
                        <a:t>atoms</a:t>
                      </a:r>
                      <a:endParaRPr kumimoji="1" lang="ja-JP" altLang="en-US" dirty="0"/>
                    </a:p>
                  </a:txBody>
                  <a:tcPr/>
                </a:tc>
                <a:tc>
                  <a:txBody>
                    <a:bodyPr/>
                    <a:lstStyle/>
                    <a:p>
                      <a:pPr algn="ctr"/>
                      <a:r>
                        <a:rPr kumimoji="1" lang="en-US" altLang="ja-JP" dirty="0" smtClean="0"/>
                        <a:t>SCF</a:t>
                      </a:r>
                      <a:endParaRPr kumimoji="1" lang="ja-JP" altLang="en-US" dirty="0"/>
                    </a:p>
                  </a:txBody>
                  <a:tcPr/>
                </a:tc>
                <a:tc>
                  <a:txBody>
                    <a:bodyPr/>
                    <a:lstStyle/>
                    <a:p>
                      <a:pPr algn="ctr"/>
                      <a:r>
                        <a:rPr kumimoji="1" lang="en-US" altLang="ja-JP" dirty="0" smtClean="0"/>
                        <a:t>CG</a:t>
                      </a:r>
                      <a:endParaRPr kumimoji="1" lang="ja-JP" altLang="en-US" dirty="0"/>
                    </a:p>
                  </a:txBody>
                  <a:tcPr/>
                </a:tc>
                <a:tc>
                  <a:txBody>
                    <a:bodyPr/>
                    <a:lstStyle/>
                    <a:p>
                      <a:pPr algn="ctr"/>
                      <a:r>
                        <a:rPr kumimoji="1" lang="en-US" altLang="ja-JP" dirty="0" smtClean="0"/>
                        <a:t>GS</a:t>
                      </a:r>
                      <a:endParaRPr kumimoji="1" lang="ja-JP" altLang="en-US" dirty="0"/>
                    </a:p>
                  </a:txBody>
                  <a:tcPr/>
                </a:tc>
                <a:tc>
                  <a:txBody>
                    <a:bodyPr/>
                    <a:lstStyle/>
                    <a:p>
                      <a:pPr algn="ctr"/>
                      <a:r>
                        <a:rPr kumimoji="1" lang="en-US" altLang="ja-JP" dirty="0" smtClean="0"/>
                        <a:t>SD</a:t>
                      </a:r>
                      <a:endParaRPr kumimoji="1" lang="ja-JP" altLang="en-US" dirty="0"/>
                    </a:p>
                  </a:txBody>
                  <a:tcPr/>
                </a:tc>
              </a:tr>
              <a:tr h="370840">
                <a:tc>
                  <a:txBody>
                    <a:bodyPr/>
                    <a:lstStyle/>
                    <a:p>
                      <a:pPr algn="ctr"/>
                      <a:r>
                        <a:rPr kumimoji="1" lang="en-US" altLang="ja-JP" dirty="0" smtClean="0"/>
                        <a:t>22,708</a:t>
                      </a:r>
                      <a:endParaRPr kumimoji="1" lang="ja-JP" altLang="en-US" dirty="0"/>
                    </a:p>
                  </a:txBody>
                  <a:tcPr/>
                </a:tc>
                <a:tc>
                  <a:txBody>
                    <a:bodyPr/>
                    <a:lstStyle/>
                    <a:p>
                      <a:pPr algn="ctr"/>
                      <a:r>
                        <a:rPr kumimoji="1" lang="en-US" altLang="ja-JP" dirty="0" smtClean="0"/>
                        <a:t>2980</a:t>
                      </a:r>
                      <a:endParaRPr kumimoji="1" lang="ja-JP" altLang="en-US" dirty="0"/>
                    </a:p>
                  </a:txBody>
                  <a:tcPr/>
                </a:tc>
                <a:tc>
                  <a:txBody>
                    <a:bodyPr/>
                    <a:lstStyle/>
                    <a:p>
                      <a:pPr algn="ctr"/>
                      <a:r>
                        <a:rPr kumimoji="1" lang="en-US" altLang="ja-JP" dirty="0" smtClean="0"/>
                        <a:t>446</a:t>
                      </a:r>
                      <a:endParaRPr kumimoji="1" lang="ja-JP" altLang="en-US" dirty="0"/>
                    </a:p>
                  </a:txBody>
                  <a:tcPr/>
                </a:tc>
                <a:tc>
                  <a:txBody>
                    <a:bodyPr/>
                    <a:lstStyle/>
                    <a:p>
                      <a:pPr algn="ctr"/>
                      <a:r>
                        <a:rPr kumimoji="1" lang="en-US" altLang="ja-JP" dirty="0" smtClean="0"/>
                        <a:t>710</a:t>
                      </a:r>
                      <a:endParaRPr kumimoji="1" lang="ja-JP" altLang="en-US" dirty="0"/>
                    </a:p>
                  </a:txBody>
                  <a:tcPr/>
                </a:tc>
                <a:tc>
                  <a:txBody>
                    <a:bodyPr/>
                    <a:lstStyle/>
                    <a:p>
                      <a:pPr algn="ctr"/>
                      <a:r>
                        <a:rPr kumimoji="1" lang="en-US" altLang="ja-JP" dirty="0" smtClean="0"/>
                        <a:t>1452</a:t>
                      </a:r>
                      <a:endParaRPr kumimoji="1" lang="ja-JP" altLang="en-US" dirty="0"/>
                    </a:p>
                  </a:txBody>
                  <a:tcPr/>
                </a:tc>
              </a:tr>
            </a:tbl>
          </a:graphicData>
        </a:graphic>
      </p:graphicFrame>
      <p:sp>
        <p:nvSpPr>
          <p:cNvPr id="8" name="テキスト ボックス 7"/>
          <p:cNvSpPr txBox="1"/>
          <p:nvPr/>
        </p:nvSpPr>
        <p:spPr>
          <a:xfrm>
            <a:off x="251520" y="5373216"/>
            <a:ext cx="6359095" cy="369332"/>
          </a:xfrm>
          <a:prstGeom prst="rect">
            <a:avLst/>
          </a:prstGeom>
          <a:noFill/>
        </p:spPr>
        <p:txBody>
          <a:bodyPr wrap="none" rtlCol="0">
            <a:spAutoFit/>
          </a:bodyPr>
          <a:lstStyle/>
          <a:p>
            <a:r>
              <a:rPr kumimoji="1" lang="en-US" altLang="ja-JP" dirty="0" smtClean="0"/>
              <a:t>Elapsed time for 1 step of SCF  loop at K computer (841 nodes)</a:t>
            </a:r>
            <a:endParaRPr kumimoji="1" lang="ja-JP" altLang="en-US" dirty="0"/>
          </a:p>
        </p:txBody>
      </p:sp>
      <p:sp>
        <p:nvSpPr>
          <p:cNvPr id="9" name="テキスト ボックス 8"/>
          <p:cNvSpPr txBox="1"/>
          <p:nvPr/>
        </p:nvSpPr>
        <p:spPr>
          <a:xfrm>
            <a:off x="6876256" y="5805264"/>
            <a:ext cx="1508571" cy="646331"/>
          </a:xfrm>
          <a:prstGeom prst="rect">
            <a:avLst/>
          </a:prstGeom>
          <a:noFill/>
        </p:spPr>
        <p:txBody>
          <a:bodyPr wrap="none" rtlCol="0">
            <a:spAutoFit/>
          </a:bodyPr>
          <a:lstStyle/>
          <a:p>
            <a:r>
              <a:rPr kumimoji="1" lang="en-US" altLang="ja-JP" dirty="0" smtClean="0"/>
              <a:t>single k point</a:t>
            </a:r>
          </a:p>
          <a:p>
            <a:r>
              <a:rPr lang="en-US" altLang="ja-JP" dirty="0" smtClean="0"/>
              <a:t>real*8</a:t>
            </a:r>
            <a:endParaRPr kumimoji="1" lang="ja-JP" altLang="en-US" dirty="0"/>
          </a:p>
        </p:txBody>
      </p:sp>
    </p:spTree>
    <p:extLst>
      <p:ext uri="{BB962C8B-B14F-4D97-AF65-F5344CB8AC3E}">
        <p14:creationId xmlns:p14="http://schemas.microsoft.com/office/powerpoint/2010/main" val="196124147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magic angle in </a:t>
            </a:r>
            <a:r>
              <a:rPr lang="en-US" altLang="ja-JP" dirty="0" err="1" smtClean="0"/>
              <a:t>nanofacets</a:t>
            </a:r>
            <a:r>
              <a:rPr lang="en-US" altLang="ja-JP" dirty="0" smtClean="0"/>
              <a:t> on</a:t>
            </a:r>
            <a:br>
              <a:rPr lang="en-US" altLang="ja-JP" dirty="0" smtClean="0"/>
            </a:br>
            <a:r>
              <a:rPr kumimoji="1" lang="en-US" altLang="ja-JP" dirty="0" smtClean="0"/>
              <a:t>s</a:t>
            </a:r>
            <a:r>
              <a:rPr kumimoji="1" lang="en-US" altLang="ja-JP" cap="none" dirty="0" smtClean="0"/>
              <a:t>i</a:t>
            </a:r>
            <a:r>
              <a:rPr kumimoji="1" lang="en-US" altLang="ja-JP" dirty="0" smtClean="0"/>
              <a:t>c(0001) vicinal surface</a:t>
            </a:r>
            <a:endParaRPr kumimoji="1" lang="ja-JP" altLang="en-US" dirty="0"/>
          </a:p>
        </p:txBody>
      </p:sp>
      <p:pic>
        <p:nvPicPr>
          <p:cNvPr id="3" name="図 2"/>
          <p:cNvPicPr>
            <a:picLocks noChangeAspect="1"/>
          </p:cNvPicPr>
          <p:nvPr/>
        </p:nvPicPr>
        <p:blipFill>
          <a:blip r:embed="rId3"/>
          <a:stretch>
            <a:fillRect/>
          </a:stretch>
        </p:blipFill>
        <p:spPr>
          <a:xfrm>
            <a:off x="251520" y="3091408"/>
            <a:ext cx="2959100" cy="2209800"/>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pic>
      <p:pic>
        <p:nvPicPr>
          <p:cNvPr id="4" name="図 3"/>
          <p:cNvPicPr>
            <a:picLocks noChangeAspect="1"/>
          </p:cNvPicPr>
          <p:nvPr/>
        </p:nvPicPr>
        <p:blipFill>
          <a:blip r:embed="rId4"/>
          <a:stretch>
            <a:fillRect/>
          </a:stretch>
        </p:blipFill>
        <p:spPr>
          <a:xfrm>
            <a:off x="3635896" y="2489696"/>
            <a:ext cx="5225774" cy="2163440"/>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pic>
      <p:cxnSp>
        <p:nvCxnSpPr>
          <p:cNvPr id="6" name="直線コネクタ 5"/>
          <p:cNvCxnSpPr/>
          <p:nvPr/>
        </p:nvCxnSpPr>
        <p:spPr>
          <a:xfrm flipV="1">
            <a:off x="3635896" y="2561704"/>
            <a:ext cx="1872208" cy="576064"/>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線コネクタ 6"/>
          <p:cNvCxnSpPr/>
          <p:nvPr/>
        </p:nvCxnSpPr>
        <p:spPr>
          <a:xfrm flipV="1">
            <a:off x="3851920" y="3713832"/>
            <a:ext cx="3960440"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a:off x="3635896" y="3137768"/>
            <a:ext cx="8640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3851920" y="4145880"/>
            <a:ext cx="864096"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3" name="オブジェクト 12"/>
          <p:cNvGraphicFramePr>
            <a:graphicFrameLocks noChangeAspect="1"/>
          </p:cNvGraphicFramePr>
          <p:nvPr>
            <p:extLst>
              <p:ext uri="{D42A27DB-BD31-4B8C-83A1-F6EECF244321}">
                <p14:modId xmlns:p14="http://schemas.microsoft.com/office/powerpoint/2010/main" val="2868216801"/>
              </p:ext>
            </p:extLst>
          </p:nvPr>
        </p:nvGraphicFramePr>
        <p:xfrm>
          <a:off x="3851920" y="2962126"/>
          <a:ext cx="209550" cy="247650"/>
        </p:xfrm>
        <a:graphic>
          <a:graphicData uri="http://schemas.openxmlformats.org/presentationml/2006/ole">
            <mc:AlternateContent xmlns:mc="http://schemas.openxmlformats.org/markup-compatibility/2006">
              <mc:Choice xmlns:v="urn:schemas-microsoft-com:vml" Requires="v">
                <p:oleObj spid="_x0000_s143386" name="数式" r:id="rId5" imgW="139700" imgH="165100" progId="Equation.3">
                  <p:embed/>
                </p:oleObj>
              </mc:Choice>
              <mc:Fallback>
                <p:oleObj name="数式" r:id="rId5" imgW="139700" imgH="165100" progId="Equation.3">
                  <p:embed/>
                  <p:pic>
                    <p:nvPicPr>
                      <p:cNvPr id="0" name=""/>
                      <p:cNvPicPr/>
                      <p:nvPr/>
                    </p:nvPicPr>
                    <p:blipFill>
                      <a:blip r:embed="rId6"/>
                      <a:stretch>
                        <a:fillRect/>
                      </a:stretch>
                    </p:blipFill>
                    <p:spPr>
                      <a:xfrm>
                        <a:off x="3851920" y="2962126"/>
                        <a:ext cx="209550" cy="247650"/>
                      </a:xfrm>
                      <a:prstGeom prst="rect">
                        <a:avLst/>
                      </a:prstGeom>
                    </p:spPr>
                  </p:pic>
                </p:oleObj>
              </mc:Fallback>
            </mc:AlternateContent>
          </a:graphicData>
        </a:graphic>
      </p:graphicFrame>
      <p:graphicFrame>
        <p:nvGraphicFramePr>
          <p:cNvPr id="14" name="オブジェクト 13"/>
          <p:cNvGraphicFramePr>
            <a:graphicFrameLocks noChangeAspect="1"/>
          </p:cNvGraphicFramePr>
          <p:nvPr>
            <p:extLst>
              <p:ext uri="{D42A27DB-BD31-4B8C-83A1-F6EECF244321}">
                <p14:modId xmlns:p14="http://schemas.microsoft.com/office/powerpoint/2010/main" val="3114184819"/>
              </p:ext>
            </p:extLst>
          </p:nvPr>
        </p:nvGraphicFramePr>
        <p:xfrm>
          <a:off x="4139952" y="3970238"/>
          <a:ext cx="209550" cy="247650"/>
        </p:xfrm>
        <a:graphic>
          <a:graphicData uri="http://schemas.openxmlformats.org/presentationml/2006/ole">
            <mc:AlternateContent xmlns:mc="http://schemas.openxmlformats.org/markup-compatibility/2006">
              <mc:Choice xmlns:v="urn:schemas-microsoft-com:vml" Requires="v">
                <p:oleObj spid="_x0000_s143387" name="数式" r:id="rId7" imgW="139700" imgH="165100" progId="Equation.3">
                  <p:embed/>
                </p:oleObj>
              </mc:Choice>
              <mc:Fallback>
                <p:oleObj name="数式" r:id="rId7" imgW="139700" imgH="165100" progId="Equation.3">
                  <p:embed/>
                  <p:pic>
                    <p:nvPicPr>
                      <p:cNvPr id="0" name=""/>
                      <p:cNvPicPr/>
                      <p:nvPr/>
                    </p:nvPicPr>
                    <p:blipFill>
                      <a:blip r:embed="rId6"/>
                      <a:stretch>
                        <a:fillRect/>
                      </a:stretch>
                    </p:blipFill>
                    <p:spPr>
                      <a:xfrm>
                        <a:off x="4139952" y="3970238"/>
                        <a:ext cx="209550" cy="247650"/>
                      </a:xfrm>
                      <a:prstGeom prst="rect">
                        <a:avLst/>
                      </a:prstGeom>
                    </p:spPr>
                  </p:pic>
                </p:oleObj>
              </mc:Fallback>
            </mc:AlternateContent>
          </a:graphicData>
        </a:graphic>
      </p:graphicFrame>
      <p:cxnSp>
        <p:nvCxnSpPr>
          <p:cNvPr id="16" name="直線矢印コネクタ 15"/>
          <p:cNvCxnSpPr/>
          <p:nvPr/>
        </p:nvCxnSpPr>
        <p:spPr>
          <a:xfrm flipH="1">
            <a:off x="1691680" y="2791839"/>
            <a:ext cx="2060010" cy="1789289"/>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1619672" y="4531568"/>
            <a:ext cx="1091289" cy="307777"/>
          </a:xfrm>
          <a:prstGeom prst="rect">
            <a:avLst/>
          </a:prstGeom>
          <a:noFill/>
        </p:spPr>
        <p:txBody>
          <a:bodyPr wrap="none" rtlCol="0">
            <a:spAutoFit/>
          </a:bodyPr>
          <a:lstStyle/>
          <a:p>
            <a:r>
              <a:rPr kumimoji="1" lang="en-US" altLang="ja-JP" sz="1400" dirty="0" smtClean="0">
                <a:solidFill>
                  <a:srgbClr val="FF6600"/>
                </a:solidFill>
              </a:rPr>
              <a:t>most stable</a:t>
            </a:r>
            <a:endParaRPr kumimoji="1" lang="ja-JP" altLang="en-US" sz="1400" dirty="0">
              <a:solidFill>
                <a:srgbClr val="FF6600"/>
              </a:solidFill>
            </a:endParaRPr>
          </a:p>
        </p:txBody>
      </p:sp>
      <p:sp>
        <p:nvSpPr>
          <p:cNvPr id="18" name="テキスト ボックス 17"/>
          <p:cNvSpPr txBox="1"/>
          <p:nvPr/>
        </p:nvSpPr>
        <p:spPr>
          <a:xfrm>
            <a:off x="5436096" y="1628800"/>
            <a:ext cx="3520415" cy="584776"/>
          </a:xfrm>
          <a:prstGeom prst="rect">
            <a:avLst/>
          </a:prstGeom>
          <a:noFill/>
          <a:ln>
            <a:solidFill>
              <a:schemeClr val="tx1"/>
            </a:solidFill>
          </a:ln>
        </p:spPr>
        <p:txBody>
          <a:bodyPr wrap="none" rtlCol="0">
            <a:spAutoFit/>
          </a:bodyPr>
          <a:lstStyle/>
          <a:p>
            <a:r>
              <a:rPr kumimoji="1" lang="en-US" altLang="ja-JP" sz="1600" dirty="0" smtClean="0"/>
              <a:t>K. Sawada, J.I, A. </a:t>
            </a:r>
            <a:r>
              <a:rPr lang="en-US" altLang="ja-JP" sz="1600" dirty="0" err="1" smtClean="0"/>
              <a:t>Oshiyama</a:t>
            </a:r>
            <a:endParaRPr lang="en-US" altLang="ja-JP" sz="1600" dirty="0" smtClean="0"/>
          </a:p>
          <a:p>
            <a:r>
              <a:rPr kumimoji="1" lang="en-US" altLang="ja-JP" sz="1600" dirty="0" smtClean="0"/>
              <a:t>Appl. Phys. </a:t>
            </a:r>
            <a:r>
              <a:rPr kumimoji="1" lang="en-US" altLang="ja-JP" sz="1600" dirty="0" err="1" smtClean="0"/>
              <a:t>Lett</a:t>
            </a:r>
            <a:r>
              <a:rPr kumimoji="1" lang="en-US" altLang="ja-JP" sz="1600" dirty="0" smtClean="0"/>
              <a:t>. 104, 051605 (2014).</a:t>
            </a:r>
            <a:endParaRPr kumimoji="1" lang="ja-JP" altLang="en-US" sz="1600" dirty="0"/>
          </a:p>
        </p:txBody>
      </p:sp>
      <p:graphicFrame>
        <p:nvGraphicFramePr>
          <p:cNvPr id="19" name="表 18"/>
          <p:cNvGraphicFramePr>
            <a:graphicFrameLocks noGrp="1"/>
          </p:cNvGraphicFramePr>
          <p:nvPr>
            <p:extLst>
              <p:ext uri="{D42A27DB-BD31-4B8C-83A1-F6EECF244321}">
                <p14:modId xmlns:p14="http://schemas.microsoft.com/office/powerpoint/2010/main" val="810195193"/>
              </p:ext>
            </p:extLst>
          </p:nvPr>
        </p:nvGraphicFramePr>
        <p:xfrm>
          <a:off x="467544" y="5733256"/>
          <a:ext cx="6096000" cy="7416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kumimoji="1" lang="en-US" altLang="ja-JP" dirty="0" smtClean="0"/>
                        <a:t>atoms</a:t>
                      </a:r>
                    </a:p>
                  </a:txBody>
                  <a:tcPr/>
                </a:tc>
                <a:tc>
                  <a:txBody>
                    <a:bodyPr/>
                    <a:lstStyle/>
                    <a:p>
                      <a:pPr algn="ctr"/>
                      <a:r>
                        <a:rPr kumimoji="1" lang="en-US" altLang="ja-JP" dirty="0" smtClean="0"/>
                        <a:t>SCF</a:t>
                      </a:r>
                      <a:endParaRPr kumimoji="1" lang="ja-JP" altLang="en-US" dirty="0"/>
                    </a:p>
                  </a:txBody>
                  <a:tcPr/>
                </a:tc>
                <a:tc>
                  <a:txBody>
                    <a:bodyPr/>
                    <a:lstStyle/>
                    <a:p>
                      <a:pPr algn="ctr"/>
                      <a:r>
                        <a:rPr kumimoji="1" lang="en-US" altLang="ja-JP" dirty="0" smtClean="0"/>
                        <a:t>CG</a:t>
                      </a:r>
                      <a:endParaRPr kumimoji="1" lang="ja-JP" altLang="en-US" dirty="0"/>
                    </a:p>
                  </a:txBody>
                  <a:tcPr/>
                </a:tc>
                <a:tc>
                  <a:txBody>
                    <a:bodyPr/>
                    <a:lstStyle/>
                    <a:p>
                      <a:pPr algn="ctr"/>
                      <a:r>
                        <a:rPr kumimoji="1" lang="en-US" altLang="ja-JP" dirty="0" smtClean="0"/>
                        <a:t>GS</a:t>
                      </a:r>
                      <a:endParaRPr kumimoji="1" lang="ja-JP" altLang="en-US" dirty="0"/>
                    </a:p>
                  </a:txBody>
                  <a:tcPr/>
                </a:tc>
                <a:tc>
                  <a:txBody>
                    <a:bodyPr/>
                    <a:lstStyle/>
                    <a:p>
                      <a:pPr algn="ctr"/>
                      <a:r>
                        <a:rPr kumimoji="1" lang="en-US" altLang="ja-JP" dirty="0" smtClean="0"/>
                        <a:t>SD</a:t>
                      </a:r>
                      <a:endParaRPr kumimoji="1" lang="ja-JP" altLang="en-US" dirty="0"/>
                    </a:p>
                  </a:txBody>
                  <a:tcPr/>
                </a:tc>
              </a:tr>
              <a:tr h="370840">
                <a:tc>
                  <a:txBody>
                    <a:bodyPr/>
                    <a:lstStyle/>
                    <a:p>
                      <a:pPr algn="ctr"/>
                      <a:r>
                        <a:rPr kumimoji="1" lang="en-US" altLang="ja-JP" dirty="0" smtClean="0"/>
                        <a:t>968</a:t>
                      </a:r>
                      <a:endParaRPr kumimoji="1" lang="ja-JP" altLang="en-US" dirty="0"/>
                    </a:p>
                  </a:txBody>
                  <a:tcPr/>
                </a:tc>
                <a:tc>
                  <a:txBody>
                    <a:bodyPr/>
                    <a:lstStyle/>
                    <a:p>
                      <a:pPr algn="ctr"/>
                      <a:r>
                        <a:rPr kumimoji="1" lang="en-US" altLang="ja-JP" dirty="0" smtClean="0">
                          <a:solidFill>
                            <a:srgbClr val="000090"/>
                          </a:solidFill>
                        </a:rPr>
                        <a:t>29.55</a:t>
                      </a:r>
                      <a:endParaRPr kumimoji="1" lang="ja-JP" altLang="en-US" dirty="0">
                        <a:solidFill>
                          <a:srgbClr val="000090"/>
                        </a:solidFill>
                      </a:endParaRPr>
                    </a:p>
                  </a:txBody>
                  <a:tcPr/>
                </a:tc>
                <a:tc>
                  <a:txBody>
                    <a:bodyPr/>
                    <a:lstStyle/>
                    <a:p>
                      <a:pPr algn="ctr"/>
                      <a:r>
                        <a:rPr kumimoji="1" lang="en-US" altLang="ja-JP" dirty="0" smtClean="0">
                          <a:solidFill>
                            <a:schemeClr val="tx2"/>
                          </a:solidFill>
                        </a:rPr>
                        <a:t>6.38</a:t>
                      </a:r>
                      <a:endParaRPr kumimoji="1" lang="ja-JP" altLang="en-US" dirty="0">
                        <a:solidFill>
                          <a:schemeClr val="tx2"/>
                        </a:solidFill>
                      </a:endParaRPr>
                    </a:p>
                  </a:txBody>
                  <a:tcPr/>
                </a:tc>
                <a:tc>
                  <a:txBody>
                    <a:bodyPr/>
                    <a:lstStyle/>
                    <a:p>
                      <a:pPr algn="ctr"/>
                      <a:r>
                        <a:rPr kumimoji="1" lang="en-US" altLang="ja-JP" dirty="0" smtClean="0">
                          <a:solidFill>
                            <a:schemeClr val="tx2"/>
                          </a:solidFill>
                        </a:rPr>
                        <a:t>4.08</a:t>
                      </a:r>
                      <a:endParaRPr kumimoji="1" lang="ja-JP" altLang="en-US" dirty="0">
                        <a:solidFill>
                          <a:schemeClr val="tx2"/>
                        </a:solidFill>
                      </a:endParaRPr>
                    </a:p>
                  </a:txBody>
                  <a:tcPr/>
                </a:tc>
                <a:tc>
                  <a:txBody>
                    <a:bodyPr/>
                    <a:lstStyle/>
                    <a:p>
                      <a:pPr algn="ctr"/>
                      <a:r>
                        <a:rPr kumimoji="1" lang="en-US" altLang="ja-JP" dirty="0" smtClean="0">
                          <a:solidFill>
                            <a:schemeClr val="tx2"/>
                          </a:solidFill>
                        </a:rPr>
                        <a:t>6.41</a:t>
                      </a:r>
                      <a:endParaRPr kumimoji="1" lang="ja-JP" altLang="en-US" dirty="0">
                        <a:solidFill>
                          <a:schemeClr val="tx2"/>
                        </a:solidFill>
                      </a:endParaRPr>
                    </a:p>
                  </a:txBody>
                  <a:tcPr/>
                </a:tc>
              </a:tr>
            </a:tbl>
          </a:graphicData>
        </a:graphic>
      </p:graphicFrame>
      <p:sp>
        <p:nvSpPr>
          <p:cNvPr id="20" name="テキスト ボックス 19"/>
          <p:cNvSpPr txBox="1"/>
          <p:nvPr/>
        </p:nvSpPr>
        <p:spPr>
          <a:xfrm>
            <a:off x="251520" y="5373216"/>
            <a:ext cx="6423566" cy="369332"/>
          </a:xfrm>
          <a:prstGeom prst="rect">
            <a:avLst/>
          </a:prstGeom>
          <a:noFill/>
        </p:spPr>
        <p:txBody>
          <a:bodyPr wrap="none" rtlCol="0">
            <a:spAutoFit/>
          </a:bodyPr>
          <a:lstStyle/>
          <a:p>
            <a:r>
              <a:rPr kumimoji="1" lang="en-US" altLang="ja-JP" dirty="0" smtClean="0"/>
              <a:t>Elapsed time for 1 step of SCF  loop at K computer (960 nodes)</a:t>
            </a:r>
            <a:endParaRPr kumimoji="1" lang="ja-JP" altLang="en-US" dirty="0"/>
          </a:p>
        </p:txBody>
      </p:sp>
      <p:sp>
        <p:nvSpPr>
          <p:cNvPr id="21" name="テキスト ボックス 20"/>
          <p:cNvSpPr txBox="1"/>
          <p:nvPr/>
        </p:nvSpPr>
        <p:spPr>
          <a:xfrm>
            <a:off x="6876256" y="5518973"/>
            <a:ext cx="1428596" cy="646331"/>
          </a:xfrm>
          <a:prstGeom prst="rect">
            <a:avLst/>
          </a:prstGeom>
          <a:noFill/>
        </p:spPr>
        <p:txBody>
          <a:bodyPr wrap="none" rtlCol="0">
            <a:spAutoFit/>
          </a:bodyPr>
          <a:lstStyle/>
          <a:p>
            <a:r>
              <a:rPr kumimoji="1" lang="en-US" altLang="ja-JP" dirty="0" smtClean="0"/>
              <a:t>4 k points</a:t>
            </a:r>
          </a:p>
          <a:p>
            <a:r>
              <a:rPr lang="en-US" altLang="ja-JP" dirty="0" smtClean="0"/>
              <a:t>complex*16</a:t>
            </a:r>
            <a:endParaRPr kumimoji="1" lang="ja-JP" altLang="en-US" dirty="0"/>
          </a:p>
        </p:txBody>
      </p:sp>
      <p:pic>
        <p:nvPicPr>
          <p:cNvPr id="22" name="図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1520" y="1505728"/>
            <a:ext cx="2448272" cy="148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p:nvSpPr>
        <p:spPr>
          <a:xfrm>
            <a:off x="2699792" y="1628800"/>
            <a:ext cx="2403873" cy="646331"/>
          </a:xfrm>
          <a:prstGeom prst="rect">
            <a:avLst/>
          </a:prstGeom>
          <a:noFill/>
        </p:spPr>
        <p:txBody>
          <a:bodyPr wrap="none" rtlCol="0">
            <a:spAutoFit/>
          </a:bodyPr>
          <a:lstStyle/>
          <a:p>
            <a:r>
              <a:rPr kumimoji="1" lang="en-US" altLang="ja-JP" sz="1200" dirty="0" smtClean="0"/>
              <a:t>TEM image</a:t>
            </a:r>
          </a:p>
          <a:p>
            <a:r>
              <a:rPr lang="en-US" altLang="ja-JP" sz="1200" dirty="0" smtClean="0"/>
              <a:t>M. </a:t>
            </a:r>
            <a:r>
              <a:rPr lang="en-US" altLang="ja-JP" sz="1200" dirty="0" err="1" smtClean="0"/>
              <a:t>Fujii</a:t>
            </a:r>
            <a:r>
              <a:rPr lang="en-US" altLang="ja-JP" sz="1200" dirty="0" smtClean="0"/>
              <a:t> and . Tanaka</a:t>
            </a:r>
          </a:p>
          <a:p>
            <a:r>
              <a:rPr lang="en-US" altLang="ja-JP" sz="1200" dirty="0" smtClean="0"/>
              <a:t>Phys. Rev. </a:t>
            </a:r>
            <a:r>
              <a:rPr lang="en-US" altLang="ja-JP" sz="1200" dirty="0" err="1" smtClean="0"/>
              <a:t>Lett</a:t>
            </a:r>
            <a:r>
              <a:rPr lang="en-US" altLang="ja-JP" sz="1200" dirty="0" smtClean="0"/>
              <a:t>. 99, 06102 (2007)</a:t>
            </a:r>
            <a:endParaRPr kumimoji="1" lang="ja-JP" altLang="en-US" sz="1200" dirty="0"/>
          </a:p>
        </p:txBody>
      </p:sp>
      <p:sp>
        <p:nvSpPr>
          <p:cNvPr id="5" name="テキスト ボックス 4"/>
          <p:cNvSpPr txBox="1"/>
          <p:nvPr/>
        </p:nvSpPr>
        <p:spPr>
          <a:xfrm>
            <a:off x="6876256" y="6165304"/>
            <a:ext cx="1877437" cy="461665"/>
          </a:xfrm>
          <a:prstGeom prst="rect">
            <a:avLst/>
          </a:prstGeom>
          <a:noFill/>
        </p:spPr>
        <p:txBody>
          <a:bodyPr wrap="none" rtlCol="0">
            <a:spAutoFit/>
          </a:bodyPr>
          <a:lstStyle/>
          <a:p>
            <a:r>
              <a:rPr kumimoji="1" lang="ja-JP" altLang="en-US" sz="1200" dirty="0" smtClean="0"/>
              <a:t>複素数になると計算量は</a:t>
            </a:r>
            <a:endParaRPr kumimoji="1" lang="en-US" altLang="ja-JP" sz="1200" dirty="0" smtClean="0"/>
          </a:p>
          <a:p>
            <a:r>
              <a:rPr kumimoji="1" lang="ja-JP" altLang="en-US" sz="1200" dirty="0" smtClean="0"/>
              <a:t>実数のときの４倍になる</a:t>
            </a:r>
            <a:endParaRPr kumimoji="1" lang="ja-JP" altLang="en-US" sz="1200" dirty="0"/>
          </a:p>
        </p:txBody>
      </p:sp>
      <p:sp>
        <p:nvSpPr>
          <p:cNvPr id="10" name="大かっこ 9"/>
          <p:cNvSpPr/>
          <p:nvPr/>
        </p:nvSpPr>
        <p:spPr>
          <a:xfrm>
            <a:off x="6804248" y="6165304"/>
            <a:ext cx="2016224" cy="50405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81373018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full-node test @K</a:t>
            </a:r>
            <a:endParaRPr kumimoji="1" lang="ja-JP" altLang="en-US" dirty="0"/>
          </a:p>
        </p:txBody>
      </p:sp>
      <p:graphicFrame>
        <p:nvGraphicFramePr>
          <p:cNvPr id="2" name="表 1"/>
          <p:cNvGraphicFramePr>
            <a:graphicFrameLocks noGrp="1"/>
          </p:cNvGraphicFramePr>
          <p:nvPr>
            <p:extLst>
              <p:ext uri="{D42A27DB-BD31-4B8C-83A1-F6EECF244321}">
                <p14:modId xmlns:p14="http://schemas.microsoft.com/office/powerpoint/2010/main" val="2772755357"/>
              </p:ext>
            </p:extLst>
          </p:nvPr>
        </p:nvGraphicFramePr>
        <p:xfrm>
          <a:off x="395536" y="4149081"/>
          <a:ext cx="8280920" cy="2326482"/>
        </p:xfrm>
        <a:graphic>
          <a:graphicData uri="http://schemas.openxmlformats.org/drawingml/2006/table">
            <a:tbl>
              <a:tblPr firstRow="1" bandRow="1">
                <a:tableStyleId>{5C22544A-7EE6-4342-B048-85BDC9FD1C3A}</a:tableStyleId>
              </a:tblPr>
              <a:tblGrid>
                <a:gridCol w="1035115"/>
                <a:gridCol w="1035115"/>
                <a:gridCol w="1035115"/>
                <a:gridCol w="1035115"/>
                <a:gridCol w="1035115"/>
                <a:gridCol w="1035115"/>
                <a:gridCol w="1035115"/>
                <a:gridCol w="1035115"/>
              </a:tblGrid>
              <a:tr h="655725">
                <a:tc>
                  <a:txBody>
                    <a:bodyPr/>
                    <a:lstStyle/>
                    <a:p>
                      <a:pPr algn="ctr"/>
                      <a:endParaRPr kumimoji="1" lang="ja-JP" altLang="en-US" sz="1600" dirty="0"/>
                    </a:p>
                  </a:txBody>
                  <a:tcPr/>
                </a:tc>
                <a:tc>
                  <a:txBody>
                    <a:bodyPr/>
                    <a:lstStyle/>
                    <a:p>
                      <a:pPr algn="ctr"/>
                      <a:r>
                        <a:rPr kumimoji="1" lang="en-US" altLang="ja-JP" sz="1600" dirty="0" smtClean="0"/>
                        <a:t>SCF</a:t>
                      </a:r>
                      <a:endParaRPr kumimoji="1" lang="ja-JP" altLang="en-US" sz="1600" dirty="0"/>
                    </a:p>
                  </a:txBody>
                  <a:tcPr/>
                </a:tc>
                <a:tc>
                  <a:txBody>
                    <a:bodyPr/>
                    <a:lstStyle/>
                    <a:p>
                      <a:pPr algn="ctr"/>
                      <a:r>
                        <a:rPr kumimoji="1" lang="en-US" altLang="ja-JP" sz="1600" dirty="0" smtClean="0">
                          <a:solidFill>
                            <a:schemeClr val="bg1"/>
                          </a:solidFill>
                        </a:rPr>
                        <a:t>CG</a:t>
                      </a:r>
                    </a:p>
                    <a:p>
                      <a:pPr algn="ctr"/>
                      <a:r>
                        <a:rPr kumimoji="1" lang="en-US" altLang="ja-JP" sz="1600" dirty="0" smtClean="0">
                          <a:solidFill>
                            <a:srgbClr val="3366FF"/>
                          </a:solidFill>
                        </a:rPr>
                        <a:t>O(N</a:t>
                      </a:r>
                      <a:r>
                        <a:rPr kumimoji="1" lang="en-US" altLang="ja-JP" sz="1600" baseline="30000" dirty="0" smtClean="0">
                          <a:solidFill>
                            <a:srgbClr val="3366FF"/>
                          </a:solidFill>
                        </a:rPr>
                        <a:t>2</a:t>
                      </a:r>
                      <a:r>
                        <a:rPr kumimoji="1" lang="en-US" altLang="ja-JP" sz="1600" dirty="0" smtClean="0">
                          <a:solidFill>
                            <a:srgbClr val="3366FF"/>
                          </a:solidFill>
                        </a:rPr>
                        <a:t>)</a:t>
                      </a:r>
                      <a:endParaRPr kumimoji="1" lang="ja-JP" altLang="en-US" sz="1600" dirty="0">
                        <a:solidFill>
                          <a:srgbClr val="3366FF"/>
                        </a:solidFill>
                      </a:endParaRPr>
                    </a:p>
                  </a:txBody>
                  <a:tcPr/>
                </a:tc>
                <a:tc>
                  <a:txBody>
                    <a:bodyPr/>
                    <a:lstStyle/>
                    <a:p>
                      <a:pPr algn="ctr"/>
                      <a:r>
                        <a:rPr kumimoji="1" lang="en-US" altLang="ja-JP" sz="1600" dirty="0" smtClean="0">
                          <a:solidFill>
                            <a:schemeClr val="bg1"/>
                          </a:solidFill>
                        </a:rPr>
                        <a:t>GS</a:t>
                      </a:r>
                    </a:p>
                    <a:p>
                      <a:pPr algn="ctr"/>
                      <a:r>
                        <a:rPr kumimoji="1" lang="en-US" altLang="ja-JP" sz="1600" dirty="0" smtClean="0">
                          <a:solidFill>
                            <a:srgbClr val="800000"/>
                          </a:solidFill>
                        </a:rPr>
                        <a:t>O(N</a:t>
                      </a:r>
                      <a:r>
                        <a:rPr kumimoji="1" lang="en-US" altLang="ja-JP" sz="1600" baseline="30000" dirty="0" smtClean="0">
                          <a:solidFill>
                            <a:srgbClr val="800000"/>
                          </a:solidFill>
                        </a:rPr>
                        <a:t>3</a:t>
                      </a:r>
                      <a:r>
                        <a:rPr kumimoji="1" lang="en-US" altLang="ja-JP" sz="1600" dirty="0" smtClean="0">
                          <a:solidFill>
                            <a:srgbClr val="800000"/>
                          </a:solidFill>
                        </a:rPr>
                        <a:t>)</a:t>
                      </a:r>
                      <a:endParaRPr kumimoji="1" lang="ja-JP" altLang="en-US" sz="1600" dirty="0">
                        <a:solidFill>
                          <a:srgbClr val="800000"/>
                        </a:solidFill>
                      </a:endParaRPr>
                    </a:p>
                  </a:txBody>
                  <a:tcPr/>
                </a:tc>
                <a:tc>
                  <a:txBody>
                    <a:bodyPr/>
                    <a:lstStyle/>
                    <a:p>
                      <a:pPr algn="ctr"/>
                      <a:r>
                        <a:rPr kumimoji="1" lang="en-US" altLang="ja-JP" sz="1600" dirty="0" smtClean="0">
                          <a:solidFill>
                            <a:schemeClr val="bg1"/>
                          </a:solidFill>
                        </a:rPr>
                        <a:t>SD</a:t>
                      </a:r>
                    </a:p>
                    <a:p>
                      <a:pPr algn="ctr"/>
                      <a:r>
                        <a:rPr kumimoji="1" lang="en-US" altLang="ja-JP" sz="1600" dirty="0" smtClean="0">
                          <a:solidFill>
                            <a:srgbClr val="800000"/>
                          </a:solidFill>
                        </a:rPr>
                        <a:t>O(N</a:t>
                      </a:r>
                      <a:r>
                        <a:rPr kumimoji="1" lang="en-US" altLang="ja-JP" sz="1600" baseline="30000" dirty="0" smtClean="0">
                          <a:solidFill>
                            <a:srgbClr val="800000"/>
                          </a:solidFill>
                        </a:rPr>
                        <a:t>3</a:t>
                      </a:r>
                      <a:r>
                        <a:rPr kumimoji="1" lang="en-US" altLang="ja-JP" sz="1600" dirty="0" smtClean="0">
                          <a:solidFill>
                            <a:srgbClr val="800000"/>
                          </a:solidFill>
                        </a:rPr>
                        <a:t>)</a:t>
                      </a:r>
                      <a:endParaRPr kumimoji="1" lang="ja-JP" altLang="en-US" sz="1600" dirty="0">
                        <a:solidFill>
                          <a:srgbClr val="800000"/>
                        </a:solidFill>
                      </a:endParaRPr>
                    </a:p>
                  </a:txBody>
                  <a:tcPr/>
                </a:tc>
                <a:tc>
                  <a:txBody>
                    <a:bodyPr/>
                    <a:lstStyle/>
                    <a:p>
                      <a:pPr algn="ctr"/>
                      <a:r>
                        <a:rPr kumimoji="1" lang="en-US" altLang="ja-JP" sz="1600" dirty="0" smtClean="0"/>
                        <a:t>SD</a:t>
                      </a:r>
                      <a:r>
                        <a:rPr kumimoji="1" lang="en-US" altLang="ja-JP" sz="1600" baseline="0" dirty="0" smtClean="0"/>
                        <a:t> (mate)</a:t>
                      </a:r>
                      <a:endParaRPr kumimoji="1" lang="ja-JP" altLang="en-US" sz="1600" dirty="0"/>
                    </a:p>
                  </a:txBody>
                  <a:tcPr/>
                </a:tc>
                <a:tc>
                  <a:txBody>
                    <a:bodyPr/>
                    <a:lstStyle/>
                    <a:p>
                      <a:pPr algn="ctr"/>
                      <a:r>
                        <a:rPr kumimoji="1" lang="en-US" altLang="ja-JP" sz="1600" dirty="0" smtClean="0"/>
                        <a:t>SD (Eigen)</a:t>
                      </a:r>
                      <a:endParaRPr kumimoji="1" lang="ja-JP" altLang="en-US" sz="1600" dirty="0"/>
                    </a:p>
                  </a:txBody>
                  <a:tcPr/>
                </a:tc>
                <a:tc>
                  <a:txBody>
                    <a:bodyPr/>
                    <a:lstStyle/>
                    <a:p>
                      <a:pPr algn="ctr"/>
                      <a:r>
                        <a:rPr kumimoji="1" lang="en-US" altLang="ja-JP" sz="1600" dirty="0" smtClean="0"/>
                        <a:t>SD</a:t>
                      </a:r>
                    </a:p>
                    <a:p>
                      <a:pPr algn="ctr"/>
                      <a:r>
                        <a:rPr kumimoji="1" lang="en-US" altLang="ja-JP" sz="1600" dirty="0" smtClean="0"/>
                        <a:t> (rotation)</a:t>
                      </a:r>
                      <a:endParaRPr kumimoji="1" lang="ja-JP" altLang="en-US" sz="1600" dirty="0"/>
                    </a:p>
                  </a:txBody>
                  <a:tcPr/>
                </a:tc>
              </a:tr>
              <a:tr h="419894">
                <a:tc>
                  <a:txBody>
                    <a:bodyPr/>
                    <a:lstStyle/>
                    <a:p>
                      <a:pPr algn="ctr"/>
                      <a:r>
                        <a:rPr kumimoji="1" lang="en-US" altLang="ja-JP" sz="1600" dirty="0" smtClean="0"/>
                        <a:t>time</a:t>
                      </a:r>
                      <a:r>
                        <a:rPr kumimoji="1" lang="en-US" altLang="ja-JP" sz="1600" baseline="0" dirty="0" smtClean="0"/>
                        <a:t> (s)</a:t>
                      </a:r>
                      <a:endParaRPr kumimoji="1" lang="ja-JP" altLang="en-US" sz="1600" dirty="0"/>
                    </a:p>
                  </a:txBody>
                  <a:tcPr/>
                </a:tc>
                <a:tc>
                  <a:txBody>
                    <a:bodyPr/>
                    <a:lstStyle/>
                    <a:p>
                      <a:pPr algn="ctr"/>
                      <a:r>
                        <a:rPr kumimoji="1" lang="en-US" altLang="ja-JP" sz="1600" dirty="0" smtClean="0">
                          <a:solidFill>
                            <a:srgbClr val="000090"/>
                          </a:solidFill>
                        </a:rPr>
                        <a:t>2931</a:t>
                      </a:r>
                      <a:endParaRPr kumimoji="1" lang="ja-JP" altLang="en-US" sz="1600" dirty="0">
                        <a:solidFill>
                          <a:srgbClr val="000090"/>
                        </a:solidFill>
                      </a:endParaRPr>
                    </a:p>
                  </a:txBody>
                  <a:tcPr/>
                </a:tc>
                <a:tc>
                  <a:txBody>
                    <a:bodyPr/>
                    <a:lstStyle/>
                    <a:p>
                      <a:pPr algn="ctr"/>
                      <a:r>
                        <a:rPr kumimoji="1" lang="en-US" altLang="ja-JP" sz="1600" dirty="0" smtClean="0">
                          <a:solidFill>
                            <a:srgbClr val="595959"/>
                          </a:solidFill>
                        </a:rPr>
                        <a:t>160</a:t>
                      </a:r>
                      <a:endParaRPr kumimoji="1" lang="ja-JP" altLang="en-US" sz="1600" dirty="0">
                        <a:solidFill>
                          <a:srgbClr val="595959"/>
                        </a:solidFill>
                      </a:endParaRPr>
                    </a:p>
                  </a:txBody>
                  <a:tcPr/>
                </a:tc>
                <a:tc>
                  <a:txBody>
                    <a:bodyPr/>
                    <a:lstStyle/>
                    <a:p>
                      <a:pPr algn="ctr"/>
                      <a:r>
                        <a:rPr kumimoji="1" lang="en-US" altLang="ja-JP" sz="1600" dirty="0" smtClean="0">
                          <a:solidFill>
                            <a:srgbClr val="595959"/>
                          </a:solidFill>
                        </a:rPr>
                        <a:t>946</a:t>
                      </a:r>
                      <a:endParaRPr kumimoji="1" lang="ja-JP" altLang="en-US" sz="1600" dirty="0">
                        <a:solidFill>
                          <a:srgbClr val="595959"/>
                        </a:solidFill>
                      </a:endParaRPr>
                    </a:p>
                  </a:txBody>
                  <a:tcPr/>
                </a:tc>
                <a:tc>
                  <a:txBody>
                    <a:bodyPr/>
                    <a:lstStyle/>
                    <a:p>
                      <a:pPr algn="ctr"/>
                      <a:r>
                        <a:rPr kumimoji="1" lang="en-US" altLang="ja-JP" sz="1600" dirty="0" smtClean="0">
                          <a:solidFill>
                            <a:srgbClr val="595959"/>
                          </a:solidFill>
                        </a:rPr>
                        <a:t>1797</a:t>
                      </a:r>
                    </a:p>
                  </a:txBody>
                  <a:tcPr/>
                </a:tc>
                <a:tc>
                  <a:txBody>
                    <a:bodyPr/>
                    <a:lstStyle/>
                    <a:p>
                      <a:pPr algn="ctr"/>
                      <a:r>
                        <a:rPr kumimoji="1" lang="en-US" altLang="ja-JP" sz="1600" dirty="0" smtClean="0">
                          <a:solidFill>
                            <a:schemeClr val="tx1">
                              <a:lumMod val="50000"/>
                              <a:lumOff val="50000"/>
                            </a:schemeClr>
                          </a:solidFill>
                        </a:rPr>
                        <a:t>525</a:t>
                      </a:r>
                      <a:endParaRPr kumimoji="1" lang="ja-JP" altLang="en-US" sz="1600" dirty="0">
                        <a:solidFill>
                          <a:schemeClr val="tx1">
                            <a:lumMod val="50000"/>
                            <a:lumOff val="50000"/>
                          </a:schemeClr>
                        </a:solidFill>
                      </a:endParaRPr>
                    </a:p>
                  </a:txBody>
                  <a:tcPr/>
                </a:tc>
                <a:tc>
                  <a:txBody>
                    <a:bodyPr/>
                    <a:lstStyle/>
                    <a:p>
                      <a:pPr algn="ctr"/>
                      <a:r>
                        <a:rPr kumimoji="1" lang="en-US" altLang="ja-JP" sz="1600" dirty="0" smtClean="0">
                          <a:solidFill>
                            <a:schemeClr val="tx1">
                              <a:lumMod val="50000"/>
                              <a:lumOff val="50000"/>
                            </a:schemeClr>
                          </a:solidFill>
                        </a:rPr>
                        <a:t>493</a:t>
                      </a:r>
                      <a:endParaRPr kumimoji="1" lang="ja-JP" altLang="en-US" sz="1600" dirty="0">
                        <a:solidFill>
                          <a:schemeClr val="tx1">
                            <a:lumMod val="50000"/>
                            <a:lumOff val="50000"/>
                          </a:schemeClr>
                        </a:solidFill>
                      </a:endParaRPr>
                    </a:p>
                  </a:txBody>
                  <a:tcPr/>
                </a:tc>
                <a:tc>
                  <a:txBody>
                    <a:bodyPr/>
                    <a:lstStyle/>
                    <a:p>
                      <a:pPr algn="ctr"/>
                      <a:r>
                        <a:rPr kumimoji="1" lang="en-US" altLang="ja-JP" sz="1600" dirty="0" smtClean="0">
                          <a:solidFill>
                            <a:schemeClr val="tx1">
                              <a:lumMod val="50000"/>
                              <a:lumOff val="50000"/>
                            </a:schemeClr>
                          </a:solidFill>
                        </a:rPr>
                        <a:t>779</a:t>
                      </a:r>
                      <a:endParaRPr kumimoji="1" lang="ja-JP" altLang="en-US" sz="1600" dirty="0">
                        <a:solidFill>
                          <a:schemeClr val="tx1">
                            <a:lumMod val="50000"/>
                            <a:lumOff val="50000"/>
                          </a:schemeClr>
                        </a:solidFill>
                      </a:endParaRPr>
                    </a:p>
                  </a:txBody>
                  <a:tcPr/>
                </a:tc>
              </a:tr>
              <a:tr h="419894">
                <a:tc>
                  <a:txBody>
                    <a:bodyPr/>
                    <a:lstStyle/>
                    <a:p>
                      <a:pPr algn="ctr"/>
                      <a:r>
                        <a:rPr kumimoji="1" lang="en-US" altLang="ja-JP" sz="1600" dirty="0" smtClean="0"/>
                        <a:t>PFLOPS</a:t>
                      </a:r>
                      <a:endParaRPr kumimoji="1" lang="ja-JP" altLang="en-US" sz="1600" dirty="0"/>
                    </a:p>
                  </a:txBody>
                  <a:tcPr/>
                </a:tc>
                <a:tc>
                  <a:txBody>
                    <a:bodyPr/>
                    <a:lstStyle/>
                    <a:p>
                      <a:pPr algn="ctr"/>
                      <a:r>
                        <a:rPr kumimoji="1" lang="en-US" altLang="ja-JP" sz="1600" dirty="0" smtClean="0">
                          <a:solidFill>
                            <a:srgbClr val="000090"/>
                          </a:solidFill>
                        </a:rPr>
                        <a:t>5.48</a:t>
                      </a:r>
                      <a:endParaRPr kumimoji="1" lang="ja-JP" altLang="en-US" sz="1600" dirty="0">
                        <a:solidFill>
                          <a:srgbClr val="000090"/>
                        </a:solidFill>
                      </a:endParaRPr>
                    </a:p>
                  </a:txBody>
                  <a:tcPr/>
                </a:tc>
                <a:tc>
                  <a:txBody>
                    <a:bodyPr/>
                    <a:lstStyle/>
                    <a:p>
                      <a:pPr algn="ctr"/>
                      <a:r>
                        <a:rPr kumimoji="1" lang="en-US" altLang="ja-JP" sz="1600" dirty="0" smtClean="0">
                          <a:solidFill>
                            <a:schemeClr val="tx1">
                              <a:lumMod val="65000"/>
                              <a:lumOff val="35000"/>
                            </a:schemeClr>
                          </a:solidFill>
                        </a:rPr>
                        <a:t>0.06</a:t>
                      </a:r>
                      <a:endParaRPr kumimoji="1" lang="ja-JP" altLang="en-US" sz="1600" dirty="0">
                        <a:solidFill>
                          <a:schemeClr val="tx1">
                            <a:lumMod val="65000"/>
                            <a:lumOff val="35000"/>
                          </a:schemeClr>
                        </a:solidFill>
                      </a:endParaRPr>
                    </a:p>
                  </a:txBody>
                  <a:tcPr/>
                </a:tc>
                <a:tc>
                  <a:txBody>
                    <a:bodyPr/>
                    <a:lstStyle/>
                    <a:p>
                      <a:pPr algn="ctr"/>
                      <a:r>
                        <a:rPr kumimoji="1" lang="en-US" altLang="ja-JP" sz="1600" dirty="0" smtClean="0">
                          <a:solidFill>
                            <a:schemeClr val="tx1">
                              <a:lumMod val="65000"/>
                              <a:lumOff val="35000"/>
                            </a:schemeClr>
                          </a:solidFill>
                        </a:rPr>
                        <a:t>6.70</a:t>
                      </a:r>
                      <a:endParaRPr kumimoji="1" lang="ja-JP" altLang="en-US" sz="1600" dirty="0">
                        <a:solidFill>
                          <a:schemeClr val="tx1">
                            <a:lumMod val="65000"/>
                            <a:lumOff val="35000"/>
                          </a:schemeClr>
                        </a:solidFill>
                      </a:endParaRPr>
                    </a:p>
                  </a:txBody>
                  <a:tcPr/>
                </a:tc>
                <a:tc>
                  <a:txBody>
                    <a:bodyPr/>
                    <a:lstStyle/>
                    <a:p>
                      <a:pPr algn="ctr"/>
                      <a:r>
                        <a:rPr kumimoji="1" lang="en-US" altLang="ja-JP" sz="1600" dirty="0" smtClean="0">
                          <a:solidFill>
                            <a:schemeClr val="tx1">
                              <a:lumMod val="65000"/>
                              <a:lumOff val="35000"/>
                            </a:schemeClr>
                          </a:solidFill>
                        </a:rPr>
                        <a:t>5.32</a:t>
                      </a:r>
                      <a:endParaRPr kumimoji="1" lang="ja-JP" altLang="en-US" sz="1600" dirty="0">
                        <a:solidFill>
                          <a:schemeClr val="tx1">
                            <a:lumMod val="65000"/>
                            <a:lumOff val="35000"/>
                          </a:schemeClr>
                        </a:solidFill>
                      </a:endParaRPr>
                    </a:p>
                  </a:txBody>
                  <a:tcPr/>
                </a:tc>
                <a:tc>
                  <a:txBody>
                    <a:bodyPr/>
                    <a:lstStyle/>
                    <a:p>
                      <a:pPr algn="ctr"/>
                      <a:r>
                        <a:rPr kumimoji="1" lang="en-US" altLang="ja-JP" sz="1600" dirty="0" smtClean="0">
                          <a:solidFill>
                            <a:schemeClr val="tx1">
                              <a:lumMod val="50000"/>
                              <a:lumOff val="50000"/>
                            </a:schemeClr>
                          </a:solidFill>
                        </a:rPr>
                        <a:t>6.15</a:t>
                      </a:r>
                      <a:endParaRPr kumimoji="1" lang="ja-JP" altLang="en-US" sz="1600" dirty="0">
                        <a:solidFill>
                          <a:schemeClr val="tx1">
                            <a:lumMod val="50000"/>
                            <a:lumOff val="50000"/>
                          </a:schemeClr>
                        </a:solidFill>
                      </a:endParaRPr>
                    </a:p>
                  </a:txBody>
                  <a:tcPr/>
                </a:tc>
                <a:tc>
                  <a:txBody>
                    <a:bodyPr/>
                    <a:lstStyle/>
                    <a:p>
                      <a:pPr algn="ctr"/>
                      <a:r>
                        <a:rPr kumimoji="1" lang="en-US" altLang="ja-JP" sz="1600" dirty="0" smtClean="0">
                          <a:solidFill>
                            <a:schemeClr val="tx1">
                              <a:lumMod val="50000"/>
                              <a:lumOff val="50000"/>
                            </a:schemeClr>
                          </a:solidFill>
                        </a:rPr>
                        <a:t>0.01</a:t>
                      </a:r>
                      <a:endParaRPr kumimoji="1" lang="ja-JP" altLang="en-US" sz="1600" dirty="0">
                        <a:solidFill>
                          <a:schemeClr val="tx1">
                            <a:lumMod val="50000"/>
                            <a:lumOff val="50000"/>
                          </a:schemeClr>
                        </a:solidFill>
                      </a:endParaRPr>
                    </a:p>
                  </a:txBody>
                  <a:tcPr/>
                </a:tc>
                <a:tc>
                  <a:txBody>
                    <a:bodyPr/>
                    <a:lstStyle/>
                    <a:p>
                      <a:pPr algn="ctr"/>
                      <a:r>
                        <a:rPr kumimoji="1" lang="en-US" altLang="ja-JP" sz="1600" dirty="0" smtClean="0">
                          <a:solidFill>
                            <a:schemeClr val="tx1">
                              <a:lumMod val="50000"/>
                              <a:lumOff val="50000"/>
                            </a:schemeClr>
                          </a:solidFill>
                        </a:rPr>
                        <a:t>8.14</a:t>
                      </a:r>
                      <a:endParaRPr kumimoji="1" lang="ja-JP" altLang="en-US" sz="1600" dirty="0">
                        <a:solidFill>
                          <a:schemeClr val="tx1">
                            <a:lumMod val="50000"/>
                            <a:lumOff val="50000"/>
                          </a:schemeClr>
                        </a:solidFill>
                      </a:endParaRPr>
                    </a:p>
                  </a:txBody>
                  <a:tcPr/>
                </a:tc>
              </a:tr>
              <a:tr h="419894">
                <a:tc>
                  <a:txBody>
                    <a:bodyPr/>
                    <a:lstStyle/>
                    <a:p>
                      <a:pPr algn="ctr"/>
                      <a:r>
                        <a:rPr kumimoji="1" lang="en-US" altLang="ja-JP" sz="1600" dirty="0" smtClean="0"/>
                        <a:t>peak%</a:t>
                      </a:r>
                      <a:endParaRPr kumimoji="1" lang="ja-JP" altLang="en-US" sz="1600" dirty="0"/>
                    </a:p>
                  </a:txBody>
                  <a:tcPr/>
                </a:tc>
                <a:tc>
                  <a:txBody>
                    <a:bodyPr/>
                    <a:lstStyle/>
                    <a:p>
                      <a:pPr algn="ctr"/>
                      <a:r>
                        <a:rPr kumimoji="1" lang="en-US" altLang="ja-JP" sz="1600" dirty="0" smtClean="0">
                          <a:solidFill>
                            <a:srgbClr val="000090"/>
                          </a:solidFill>
                        </a:rPr>
                        <a:t>51.67</a:t>
                      </a:r>
                      <a:endParaRPr kumimoji="1" lang="ja-JP" altLang="en-US" sz="1600" dirty="0">
                        <a:solidFill>
                          <a:srgbClr val="000090"/>
                        </a:solidFill>
                      </a:endParaRPr>
                    </a:p>
                  </a:txBody>
                  <a:tcPr/>
                </a:tc>
                <a:tc>
                  <a:txBody>
                    <a:bodyPr/>
                    <a:lstStyle/>
                    <a:p>
                      <a:pPr algn="ctr"/>
                      <a:r>
                        <a:rPr kumimoji="1" lang="en-US" altLang="ja-JP" sz="1600" dirty="0" smtClean="0">
                          <a:solidFill>
                            <a:schemeClr val="tx1">
                              <a:lumMod val="65000"/>
                              <a:lumOff val="35000"/>
                            </a:schemeClr>
                          </a:solidFill>
                        </a:rPr>
                        <a:t>0.60</a:t>
                      </a:r>
                      <a:endParaRPr kumimoji="1" lang="ja-JP" altLang="en-US" sz="1600" dirty="0">
                        <a:solidFill>
                          <a:schemeClr val="tx1">
                            <a:lumMod val="65000"/>
                            <a:lumOff val="35000"/>
                          </a:schemeClr>
                        </a:solidFill>
                      </a:endParaRPr>
                    </a:p>
                  </a:txBody>
                  <a:tcPr/>
                </a:tc>
                <a:tc>
                  <a:txBody>
                    <a:bodyPr/>
                    <a:lstStyle/>
                    <a:p>
                      <a:pPr algn="ctr"/>
                      <a:r>
                        <a:rPr kumimoji="1" lang="en-US" altLang="ja-JP" sz="1600" dirty="0" smtClean="0">
                          <a:solidFill>
                            <a:schemeClr val="tx1">
                              <a:lumMod val="65000"/>
                              <a:lumOff val="35000"/>
                            </a:schemeClr>
                          </a:solidFill>
                        </a:rPr>
                        <a:t>63.10</a:t>
                      </a:r>
                      <a:endParaRPr kumimoji="1" lang="ja-JP" altLang="en-US" sz="1600" dirty="0">
                        <a:solidFill>
                          <a:schemeClr val="tx1">
                            <a:lumMod val="65000"/>
                            <a:lumOff val="35000"/>
                          </a:schemeClr>
                        </a:solidFill>
                      </a:endParaRPr>
                    </a:p>
                  </a:txBody>
                  <a:tcPr/>
                </a:tc>
                <a:tc>
                  <a:txBody>
                    <a:bodyPr/>
                    <a:lstStyle/>
                    <a:p>
                      <a:pPr algn="ctr"/>
                      <a:r>
                        <a:rPr kumimoji="1" lang="en-US" altLang="ja-JP" sz="1600" dirty="0" smtClean="0">
                          <a:solidFill>
                            <a:schemeClr val="tx1">
                              <a:lumMod val="65000"/>
                              <a:lumOff val="35000"/>
                            </a:schemeClr>
                          </a:solidFill>
                        </a:rPr>
                        <a:t>50.17</a:t>
                      </a:r>
                      <a:endParaRPr kumimoji="1" lang="ja-JP" altLang="en-US" sz="1600" dirty="0">
                        <a:solidFill>
                          <a:schemeClr val="tx1">
                            <a:lumMod val="65000"/>
                            <a:lumOff val="35000"/>
                          </a:schemeClr>
                        </a:solidFill>
                      </a:endParaRPr>
                    </a:p>
                  </a:txBody>
                  <a:tcPr/>
                </a:tc>
                <a:tc>
                  <a:txBody>
                    <a:bodyPr/>
                    <a:lstStyle/>
                    <a:p>
                      <a:pPr algn="ctr"/>
                      <a:r>
                        <a:rPr kumimoji="1" lang="en-US" altLang="ja-JP" sz="1600" dirty="0" smtClean="0">
                          <a:solidFill>
                            <a:schemeClr val="tx1">
                              <a:lumMod val="50000"/>
                              <a:lumOff val="50000"/>
                            </a:schemeClr>
                          </a:solidFill>
                        </a:rPr>
                        <a:t>57.93</a:t>
                      </a:r>
                      <a:endParaRPr kumimoji="1" lang="ja-JP" altLang="en-US" sz="1600" dirty="0">
                        <a:solidFill>
                          <a:schemeClr val="tx1">
                            <a:lumMod val="50000"/>
                            <a:lumOff val="50000"/>
                          </a:schemeClr>
                        </a:solidFill>
                      </a:endParaRPr>
                    </a:p>
                  </a:txBody>
                  <a:tcPr/>
                </a:tc>
                <a:tc>
                  <a:txBody>
                    <a:bodyPr/>
                    <a:lstStyle/>
                    <a:p>
                      <a:pPr algn="ctr"/>
                      <a:r>
                        <a:rPr kumimoji="1" lang="en-US" altLang="ja-JP" sz="1600" dirty="0" smtClean="0">
                          <a:solidFill>
                            <a:schemeClr val="tx1">
                              <a:lumMod val="50000"/>
                              <a:lumOff val="50000"/>
                            </a:schemeClr>
                          </a:solidFill>
                        </a:rPr>
                        <a:t>1.03</a:t>
                      </a:r>
                      <a:endParaRPr kumimoji="1" lang="ja-JP" altLang="en-US" sz="1600" dirty="0">
                        <a:solidFill>
                          <a:schemeClr val="tx1">
                            <a:lumMod val="50000"/>
                            <a:lumOff val="50000"/>
                          </a:schemeClr>
                        </a:solidFill>
                      </a:endParaRPr>
                    </a:p>
                  </a:txBody>
                  <a:tcPr/>
                </a:tc>
                <a:tc>
                  <a:txBody>
                    <a:bodyPr/>
                    <a:lstStyle/>
                    <a:p>
                      <a:pPr algn="ctr"/>
                      <a:r>
                        <a:rPr kumimoji="1" lang="en-US" altLang="ja-JP" sz="1600" dirty="0" smtClean="0">
                          <a:solidFill>
                            <a:schemeClr val="tx1">
                              <a:lumMod val="50000"/>
                              <a:lumOff val="50000"/>
                            </a:schemeClr>
                          </a:solidFill>
                        </a:rPr>
                        <a:t>76.70</a:t>
                      </a:r>
                      <a:endParaRPr kumimoji="1" lang="ja-JP" altLang="en-US" sz="1600" dirty="0">
                        <a:solidFill>
                          <a:schemeClr val="tx1">
                            <a:lumMod val="50000"/>
                            <a:lumOff val="50000"/>
                          </a:schemeClr>
                        </a:solidFill>
                      </a:endParaRPr>
                    </a:p>
                  </a:txBody>
                  <a:tcPr/>
                </a:tc>
              </a:tr>
            </a:tbl>
          </a:graphicData>
        </a:graphic>
      </p:graphicFrame>
      <p:sp>
        <p:nvSpPr>
          <p:cNvPr id="3" name="テキスト ボックス 2"/>
          <p:cNvSpPr txBox="1"/>
          <p:nvPr/>
        </p:nvSpPr>
        <p:spPr>
          <a:xfrm>
            <a:off x="323528" y="1484785"/>
            <a:ext cx="4283407" cy="923330"/>
          </a:xfrm>
          <a:prstGeom prst="rect">
            <a:avLst/>
          </a:prstGeom>
          <a:noFill/>
        </p:spPr>
        <p:txBody>
          <a:bodyPr wrap="none" rtlCol="0">
            <a:spAutoFit/>
          </a:bodyPr>
          <a:lstStyle/>
          <a:p>
            <a:r>
              <a:rPr kumimoji="1" lang="en-US" altLang="ja-JP" dirty="0" smtClean="0"/>
              <a:t>system :  Si nanowire ( 107,292 atoms )</a:t>
            </a:r>
          </a:p>
          <a:p>
            <a:r>
              <a:rPr lang="en-US" altLang="ja-JP" dirty="0" smtClean="0"/>
              <a:t>grid       : 576 x 576 x 180 = 59,719,680</a:t>
            </a:r>
          </a:p>
          <a:p>
            <a:r>
              <a:rPr kumimoji="1" lang="en-US" altLang="ja-JP" dirty="0" smtClean="0"/>
              <a:t>band     : 230,400</a:t>
            </a:r>
            <a:endParaRPr kumimoji="1" lang="ja-JP" altLang="en-US" dirty="0"/>
          </a:p>
        </p:txBody>
      </p:sp>
      <p:sp>
        <p:nvSpPr>
          <p:cNvPr id="4" name="テキスト ボックス 3"/>
          <p:cNvSpPr txBox="1"/>
          <p:nvPr/>
        </p:nvSpPr>
        <p:spPr>
          <a:xfrm>
            <a:off x="323528" y="2636913"/>
            <a:ext cx="3789168" cy="646331"/>
          </a:xfrm>
          <a:prstGeom prst="rect">
            <a:avLst/>
          </a:prstGeom>
          <a:noFill/>
        </p:spPr>
        <p:txBody>
          <a:bodyPr wrap="none" rtlCol="0">
            <a:spAutoFit/>
          </a:bodyPr>
          <a:lstStyle/>
          <a:p>
            <a:r>
              <a:rPr kumimoji="1" lang="en-US" altLang="ja-JP" dirty="0" smtClean="0"/>
              <a:t>nodes: 82,944 ( 10.6 PFLOPS peak )</a:t>
            </a:r>
          </a:p>
          <a:p>
            <a:r>
              <a:rPr lang="en-US" altLang="ja-JP" dirty="0" smtClean="0"/>
              <a:t>cores : 663,552</a:t>
            </a:r>
            <a:endParaRPr kumimoji="1" lang="ja-JP" altLang="en-US" dirty="0"/>
          </a:p>
        </p:txBody>
      </p:sp>
      <p:sp>
        <p:nvSpPr>
          <p:cNvPr id="5" name="テキスト ボックス 4"/>
          <p:cNvSpPr txBox="1"/>
          <p:nvPr/>
        </p:nvSpPr>
        <p:spPr>
          <a:xfrm>
            <a:off x="395536" y="3779749"/>
            <a:ext cx="4052574" cy="369332"/>
          </a:xfrm>
          <a:prstGeom prst="rect">
            <a:avLst/>
          </a:prstGeom>
          <a:noFill/>
        </p:spPr>
        <p:txBody>
          <a:bodyPr wrap="none" rtlCol="0">
            <a:spAutoFit/>
          </a:bodyPr>
          <a:lstStyle/>
          <a:p>
            <a:r>
              <a:rPr kumimoji="1" lang="en-US" altLang="ja-JP" dirty="0" smtClean="0"/>
              <a:t>Elapsed time for 1 step of SCF iteration</a:t>
            </a:r>
            <a:endParaRPr kumimoji="1" lang="ja-JP" altLang="en-US" dirty="0"/>
          </a:p>
        </p:txBody>
      </p:sp>
      <p:pic>
        <p:nvPicPr>
          <p:cNvPr id="7" name="Picture 3"/>
          <p:cNvPicPr>
            <a:picLocks noChangeAspect="1" noChangeArrowheads="1"/>
          </p:cNvPicPr>
          <p:nvPr/>
        </p:nvPicPr>
        <p:blipFill rotWithShape="1">
          <a:blip r:embed="rId3"/>
          <a:srcRect l="2494" t="2001" r="2524" b="1745"/>
          <a:stretch/>
        </p:blipFill>
        <p:spPr bwMode="auto">
          <a:xfrm rot="16200000">
            <a:off x="5753977" y="734856"/>
            <a:ext cx="2870631" cy="3794424"/>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3707904" y="6361583"/>
            <a:ext cx="5096267" cy="307777"/>
          </a:xfrm>
          <a:prstGeom prst="rect">
            <a:avLst/>
          </a:prstGeom>
          <a:noFill/>
        </p:spPr>
        <p:txBody>
          <a:bodyPr wrap="none" rtlCol="0">
            <a:spAutoFit/>
          </a:bodyPr>
          <a:lstStyle/>
          <a:p>
            <a:r>
              <a:rPr kumimoji="1" lang="en-US" altLang="ja-JP" sz="1400" dirty="0" smtClean="0"/>
              <a:t>Y. Hasegawa </a:t>
            </a:r>
            <a:r>
              <a:rPr kumimoji="1" lang="en-US" altLang="ja-JP" sz="1400" i="1" dirty="0" smtClean="0"/>
              <a:t>et al.</a:t>
            </a:r>
            <a:r>
              <a:rPr kumimoji="1" lang="en-US" altLang="ja-JP" sz="1400" dirty="0" smtClean="0"/>
              <a:t>, J. High Perform. Comp. Appl. 28, 335 (2014)</a:t>
            </a:r>
            <a:endParaRPr kumimoji="1" lang="ja-JP" altLang="en-US" sz="1400" dirty="0"/>
          </a:p>
        </p:txBody>
      </p:sp>
    </p:spTree>
    <p:extLst>
      <p:ext uri="{BB962C8B-B14F-4D97-AF65-F5344CB8AC3E}">
        <p14:creationId xmlns:p14="http://schemas.microsoft.com/office/powerpoint/2010/main" val="70096356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計算時間の見積もり</a:t>
            </a:r>
            <a:endParaRPr kumimoji="1" lang="ja-JP" altLang="en-US" dirty="0"/>
          </a:p>
        </p:txBody>
      </p:sp>
      <p:sp>
        <p:nvSpPr>
          <p:cNvPr id="3" name="スライド番号プレースホルダー 2"/>
          <p:cNvSpPr>
            <a:spLocks noGrp="1"/>
          </p:cNvSpPr>
          <p:nvPr>
            <p:ph type="sldNum" sz="quarter" idx="12"/>
          </p:nvPr>
        </p:nvSpPr>
        <p:spPr/>
        <p:txBody>
          <a:bodyPr/>
          <a:lstStyle/>
          <a:p>
            <a:pPr>
              <a:defRPr/>
            </a:pPr>
            <a:fld id="{F2C91589-E8AE-6645-B5F0-7EB1942C97D0}" type="slidenum">
              <a:rPr lang="en-US" altLang="ja-JP" smtClean="0"/>
              <a:pPr>
                <a:defRPr/>
              </a:pPr>
              <a:t>58</a:t>
            </a:fld>
            <a:endParaRPr lang="en-US" altLang="ja-JP"/>
          </a:p>
        </p:txBody>
      </p:sp>
      <p:sp>
        <p:nvSpPr>
          <p:cNvPr id="4" name="テキスト ボックス 3"/>
          <p:cNvSpPr txBox="1"/>
          <p:nvPr/>
        </p:nvSpPr>
        <p:spPr>
          <a:xfrm>
            <a:off x="1547664" y="1628800"/>
            <a:ext cx="2939815" cy="646331"/>
          </a:xfrm>
          <a:prstGeom prst="rect">
            <a:avLst/>
          </a:prstGeom>
          <a:noFill/>
        </p:spPr>
        <p:txBody>
          <a:bodyPr wrap="none" rtlCol="0">
            <a:spAutoFit/>
          </a:bodyPr>
          <a:lstStyle/>
          <a:p>
            <a:r>
              <a:rPr kumimoji="1" lang="ja-JP" altLang="en-US" dirty="0" smtClean="0"/>
              <a:t>格子点数</a:t>
            </a:r>
            <a:r>
              <a:rPr kumimoji="1" lang="en-US" altLang="ja-JP" dirty="0" smtClean="0"/>
              <a:t> M</a:t>
            </a:r>
            <a:r>
              <a:rPr kumimoji="1" lang="en-US" altLang="ja-JP" baseline="-25000" dirty="0" smtClean="0"/>
              <a:t>g</a:t>
            </a:r>
            <a:r>
              <a:rPr kumimoji="1" lang="ja-JP" altLang="en-US" dirty="0" smtClean="0"/>
              <a:t>　</a:t>
            </a:r>
            <a:r>
              <a:rPr kumimoji="1" lang="en-US" altLang="ja-JP" dirty="0" smtClean="0"/>
              <a:t>∝</a:t>
            </a:r>
            <a:r>
              <a:rPr kumimoji="1" lang="ja-JP" altLang="en-US" dirty="0" smtClean="0"/>
              <a:t>　原子数</a:t>
            </a:r>
            <a:r>
              <a:rPr kumimoji="1" lang="en-US" altLang="ja-JP" dirty="0" smtClean="0"/>
              <a:t> N</a:t>
            </a:r>
          </a:p>
          <a:p>
            <a:r>
              <a:rPr lang="ja-JP" altLang="en-US" dirty="0" smtClean="0"/>
              <a:t>バンド数　</a:t>
            </a:r>
            <a:r>
              <a:rPr lang="en-US" altLang="ja-JP" dirty="0"/>
              <a:t>M</a:t>
            </a:r>
            <a:r>
              <a:rPr lang="en-US" altLang="ja-JP" baseline="-25000" dirty="0" smtClean="0"/>
              <a:t>b</a:t>
            </a:r>
            <a:r>
              <a:rPr lang="en-US" altLang="ja-JP" dirty="0" smtClean="0"/>
              <a:t>   ∝</a:t>
            </a:r>
            <a:r>
              <a:rPr lang="ja-JP" altLang="en-US" dirty="0" smtClean="0"/>
              <a:t>　原子数</a:t>
            </a:r>
            <a:r>
              <a:rPr lang="en-US" altLang="ja-JP" dirty="0" smtClean="0"/>
              <a:t> N</a:t>
            </a:r>
            <a:endParaRPr kumimoji="1" lang="ja-JP" altLang="en-US" dirty="0"/>
          </a:p>
        </p:txBody>
      </p:sp>
      <p:sp>
        <p:nvSpPr>
          <p:cNvPr id="5" name="テキスト ボックス 4"/>
          <p:cNvSpPr txBox="1"/>
          <p:nvPr/>
        </p:nvSpPr>
        <p:spPr>
          <a:xfrm>
            <a:off x="1187624" y="2780928"/>
            <a:ext cx="6000561" cy="369332"/>
          </a:xfrm>
          <a:prstGeom prst="rect">
            <a:avLst/>
          </a:prstGeom>
          <a:noFill/>
        </p:spPr>
        <p:txBody>
          <a:bodyPr wrap="none" rtlCol="0">
            <a:spAutoFit/>
          </a:bodyPr>
          <a:lstStyle/>
          <a:p>
            <a:r>
              <a:rPr lang="ja-JP" altLang="en-US" dirty="0" smtClean="0"/>
              <a:t>あるグリッド点数、バンド数での計算時間がわかっているとき</a:t>
            </a:r>
            <a:endParaRPr kumimoji="1" lang="ja-JP" altLang="en-US" dirty="0"/>
          </a:p>
        </p:txBody>
      </p:sp>
      <p:sp>
        <p:nvSpPr>
          <p:cNvPr id="6" name="テキスト ボックス 5"/>
          <p:cNvSpPr txBox="1"/>
          <p:nvPr/>
        </p:nvSpPr>
        <p:spPr>
          <a:xfrm>
            <a:off x="1979712" y="3645024"/>
            <a:ext cx="2635382" cy="369332"/>
          </a:xfrm>
          <a:prstGeom prst="rect">
            <a:avLst/>
          </a:prstGeom>
          <a:noFill/>
        </p:spPr>
        <p:txBody>
          <a:bodyPr wrap="none" rtlCol="0">
            <a:spAutoFit/>
          </a:bodyPr>
          <a:lstStyle/>
          <a:p>
            <a:r>
              <a:rPr kumimoji="1" lang="ja-JP" altLang="en-US" dirty="0" smtClean="0"/>
              <a:t>計算時間　</a:t>
            </a:r>
            <a:r>
              <a:rPr kumimoji="1" lang="en-US" altLang="ja-JP" dirty="0" smtClean="0"/>
              <a:t>∝</a:t>
            </a:r>
            <a:r>
              <a:rPr kumimoji="1" lang="ja-JP" altLang="en-US" dirty="0" smtClean="0"/>
              <a:t>　</a:t>
            </a:r>
            <a:r>
              <a:rPr kumimoji="1" lang="en-US" altLang="ja-JP" dirty="0" smtClean="0"/>
              <a:t>M</a:t>
            </a:r>
            <a:r>
              <a:rPr kumimoji="1" lang="en-US" altLang="ja-JP" baseline="-25000" dirty="0" smtClean="0"/>
              <a:t>g</a:t>
            </a:r>
            <a:r>
              <a:rPr kumimoji="1" lang="en-US" altLang="ja-JP" dirty="0" smtClean="0"/>
              <a:t> ×</a:t>
            </a:r>
            <a:r>
              <a:rPr lang="en-US" altLang="ja-JP" dirty="0"/>
              <a:t> M</a:t>
            </a:r>
            <a:r>
              <a:rPr lang="en-US" altLang="ja-JP" baseline="-25000" dirty="0" smtClean="0"/>
              <a:t>b</a:t>
            </a:r>
            <a:r>
              <a:rPr lang="en-US" altLang="ja-JP" baseline="30000" dirty="0" smtClean="0"/>
              <a:t>2</a:t>
            </a:r>
            <a:r>
              <a:rPr lang="en-US" altLang="ja-JP" dirty="0" smtClean="0"/>
              <a:t> </a:t>
            </a:r>
            <a:endParaRPr kumimoji="1" lang="ja-JP" altLang="en-US" dirty="0"/>
          </a:p>
        </p:txBody>
      </p:sp>
      <p:sp>
        <p:nvSpPr>
          <p:cNvPr id="7" name="テキスト ボックス 6"/>
          <p:cNvSpPr txBox="1"/>
          <p:nvPr/>
        </p:nvSpPr>
        <p:spPr>
          <a:xfrm>
            <a:off x="1187624" y="4581128"/>
            <a:ext cx="5359235" cy="369332"/>
          </a:xfrm>
          <a:prstGeom prst="rect">
            <a:avLst/>
          </a:prstGeom>
          <a:noFill/>
        </p:spPr>
        <p:txBody>
          <a:bodyPr wrap="none" rtlCol="0">
            <a:spAutoFit/>
          </a:bodyPr>
          <a:lstStyle/>
          <a:p>
            <a:r>
              <a:rPr lang="ja-JP" altLang="en-US" dirty="0" smtClean="0"/>
              <a:t>計算時間はグリッド点数の</a:t>
            </a:r>
            <a:r>
              <a:rPr lang="en-US" altLang="ja-JP" dirty="0" smtClean="0"/>
              <a:t>1</a:t>
            </a:r>
            <a:r>
              <a:rPr lang="ja-JP" altLang="en-US" dirty="0" smtClean="0"/>
              <a:t>乗、バンド数の</a:t>
            </a:r>
            <a:r>
              <a:rPr lang="en-US" altLang="ja-JP" dirty="0" smtClean="0"/>
              <a:t>2</a:t>
            </a:r>
            <a:r>
              <a:rPr lang="ja-JP" altLang="en-US" dirty="0" smtClean="0"/>
              <a:t>乗に比例</a:t>
            </a:r>
            <a:endParaRPr kumimoji="1" lang="ja-JP" altLang="en-US" dirty="0"/>
          </a:p>
        </p:txBody>
      </p:sp>
    </p:spTree>
    <p:extLst>
      <p:ext uri="{BB962C8B-B14F-4D97-AF65-F5344CB8AC3E}">
        <p14:creationId xmlns:p14="http://schemas.microsoft.com/office/powerpoint/2010/main" val="2568535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DFT</a:t>
            </a:r>
            <a:r>
              <a:rPr kumimoji="1" lang="ja-JP" altLang="en-US" dirty="0" smtClean="0"/>
              <a:t>の理論的側面</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4994970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付録</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759365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4"/>
          <p:cNvSpPr>
            <a:spLocks noGrp="1" noChangeArrowheads="1"/>
          </p:cNvSpPr>
          <p:nvPr>
            <p:ph type="title" idx="4294967295"/>
          </p:nvPr>
        </p:nvSpPr>
        <p:spPr>
          <a:xfrm>
            <a:off x="0" y="71438"/>
            <a:ext cx="8713788" cy="620712"/>
          </a:xfrm>
        </p:spPr>
        <p:txBody>
          <a:bodyPr/>
          <a:lstStyle/>
          <a:p>
            <a:pPr>
              <a:defRPr/>
            </a:pPr>
            <a:r>
              <a:rPr lang="ja-JP" altLang="en-US" sz="3600" smtClean="0"/>
              <a:t>差分公式の次数</a:t>
            </a:r>
          </a:p>
        </p:txBody>
      </p:sp>
      <p:sp>
        <p:nvSpPr>
          <p:cNvPr id="90114" name="Rectangle 2"/>
          <p:cNvSpPr>
            <a:spLocks noChangeArrowheads="1"/>
          </p:cNvSpPr>
          <p:nvPr/>
        </p:nvSpPr>
        <p:spPr bwMode="auto">
          <a:xfrm>
            <a:off x="395288" y="2420938"/>
            <a:ext cx="5616575" cy="4032250"/>
          </a:xfrm>
          <a:prstGeom prst="rect">
            <a:avLst/>
          </a:prstGeom>
          <a:solidFill>
            <a:srgbClr val="FFFFFF"/>
          </a:solidFill>
          <a:ln w="9525">
            <a:solidFill>
              <a:schemeClr val="tx1"/>
            </a:solidFill>
            <a:miter lim="800000"/>
            <a:headEnd/>
            <a:tailEnd/>
          </a:ln>
        </p:spPr>
        <p:txBody>
          <a:bodyPr wrap="none" anchor="ctr"/>
          <a:lstStyle/>
          <a:p>
            <a:endParaRPr lang="ja-JP" altLang="en-US">
              <a:latin typeface="HGS創英角ﾎﾟｯﾌﾟ体" charset="0"/>
              <a:ea typeface="HGS創英角ﾎﾟｯﾌﾟ体" charset="0"/>
              <a:cs typeface="HGS創英角ﾎﾟｯﾌﾟ体" charset="0"/>
            </a:endParaRPr>
          </a:p>
        </p:txBody>
      </p:sp>
      <p:pic>
        <p:nvPicPr>
          <p:cNvPr id="90115" name="Picture 4" descr="Graph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2840038"/>
            <a:ext cx="46101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Text Box 7"/>
          <p:cNvSpPr txBox="1">
            <a:spLocks noChangeArrowheads="1"/>
          </p:cNvSpPr>
          <p:nvPr/>
        </p:nvSpPr>
        <p:spPr bwMode="auto">
          <a:xfrm>
            <a:off x="328613" y="2060575"/>
            <a:ext cx="280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latin typeface="Times New Roman" charset="0"/>
              </a:rPr>
              <a:t>Total energy of 8-atom Si</a:t>
            </a:r>
          </a:p>
        </p:txBody>
      </p:sp>
      <p:sp>
        <p:nvSpPr>
          <p:cNvPr id="90117" name="Rectangle 7"/>
          <p:cNvSpPr>
            <a:spLocks noChangeArrowheads="1"/>
          </p:cNvSpPr>
          <p:nvPr/>
        </p:nvSpPr>
        <p:spPr bwMode="auto">
          <a:xfrm>
            <a:off x="323850" y="981075"/>
            <a:ext cx="5545138" cy="935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ja-JP" altLang="en-US">
              <a:latin typeface="Times New Roman" charset="0"/>
            </a:endParaRPr>
          </a:p>
        </p:txBody>
      </p:sp>
      <p:graphicFrame>
        <p:nvGraphicFramePr>
          <p:cNvPr id="90118" name="Object 0"/>
          <p:cNvGraphicFramePr>
            <a:graphicFrameLocks noChangeAspect="1"/>
          </p:cNvGraphicFramePr>
          <p:nvPr/>
        </p:nvGraphicFramePr>
        <p:xfrm>
          <a:off x="995363" y="1052513"/>
          <a:ext cx="4238625" cy="801687"/>
        </p:xfrm>
        <a:graphic>
          <a:graphicData uri="http://schemas.openxmlformats.org/presentationml/2006/ole">
            <mc:AlternateContent xmlns:mc="http://schemas.openxmlformats.org/markup-compatibility/2006">
              <mc:Choice xmlns:v="urn:schemas-microsoft-com:vml" Requires="v">
                <p:oleObj spid="_x0000_s99343" name="数式" r:id="rId4" imgW="2349500" imgH="444500" progId="Equation.3">
                  <p:embed/>
                </p:oleObj>
              </mc:Choice>
              <mc:Fallback>
                <p:oleObj name="数式" r:id="rId4" imgW="2349500" imgH="444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363" y="1052513"/>
                        <a:ext cx="4238625" cy="8016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Rectangle 4"/>
          <p:cNvSpPr>
            <a:spLocks noGrp="1" noChangeArrowheads="1"/>
          </p:cNvSpPr>
          <p:nvPr>
            <p:ph type="title" idx="4294967295"/>
          </p:nvPr>
        </p:nvSpPr>
        <p:spPr>
          <a:xfrm>
            <a:off x="0" y="71438"/>
            <a:ext cx="8713788" cy="620712"/>
          </a:xfrm>
        </p:spPr>
        <p:txBody>
          <a:bodyPr/>
          <a:lstStyle/>
          <a:p>
            <a:pPr>
              <a:defRPr/>
            </a:pPr>
            <a:r>
              <a:rPr lang="en-US" altLang="ja-JP" sz="3600" smtClean="0"/>
              <a:t>Real-Space vs Plane-Wave Method</a:t>
            </a:r>
          </a:p>
        </p:txBody>
      </p:sp>
      <p:sp>
        <p:nvSpPr>
          <p:cNvPr id="93186" name="Rectangle 3"/>
          <p:cNvSpPr>
            <a:spLocks noChangeArrowheads="1"/>
          </p:cNvSpPr>
          <p:nvPr/>
        </p:nvSpPr>
        <p:spPr bwMode="auto">
          <a:xfrm>
            <a:off x="250825" y="1268413"/>
            <a:ext cx="5616575" cy="3816350"/>
          </a:xfrm>
          <a:prstGeom prst="rect">
            <a:avLst/>
          </a:prstGeom>
          <a:solidFill>
            <a:srgbClr val="FFFFFF"/>
          </a:solidFill>
          <a:ln w="9525">
            <a:solidFill>
              <a:schemeClr val="tx1"/>
            </a:solidFill>
            <a:miter lim="800000"/>
            <a:headEnd/>
            <a:tailEnd/>
          </a:ln>
        </p:spPr>
        <p:txBody>
          <a:bodyPr wrap="none" anchor="ctr"/>
          <a:lstStyle/>
          <a:p>
            <a:endParaRPr lang="ja-JP" altLang="en-US">
              <a:latin typeface="HGS創英角ﾎﾟｯﾌﾟ体" charset="0"/>
              <a:ea typeface="HGS創英角ﾎﾟｯﾌﾟ体" charset="0"/>
              <a:cs typeface="HGS創英角ﾎﾟｯﾌﾟ体" charset="0"/>
            </a:endParaRPr>
          </a:p>
        </p:txBody>
      </p:sp>
      <p:pic>
        <p:nvPicPr>
          <p:cNvPr id="93187" name="Picture 5" descr="Graph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50038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Text Box 7"/>
          <p:cNvSpPr txBox="1">
            <a:spLocks noChangeArrowheads="1"/>
          </p:cNvSpPr>
          <p:nvPr/>
        </p:nvSpPr>
        <p:spPr bwMode="auto">
          <a:xfrm>
            <a:off x="250825" y="908050"/>
            <a:ext cx="280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latin typeface="Times New Roman" charset="0"/>
              </a:rPr>
              <a:t>Total energy of 8-atom Si</a:t>
            </a:r>
          </a:p>
        </p:txBody>
      </p:sp>
      <p:sp>
        <p:nvSpPr>
          <p:cNvPr id="93189" name="Text Box 7"/>
          <p:cNvSpPr txBox="1">
            <a:spLocks noChangeArrowheads="1"/>
          </p:cNvSpPr>
          <p:nvPr/>
        </p:nvSpPr>
        <p:spPr bwMode="auto">
          <a:xfrm>
            <a:off x="395288" y="5445125"/>
            <a:ext cx="3178175" cy="92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latin typeface="Times New Roman" charset="0"/>
              </a:rPr>
              <a:t>Real-Space</a:t>
            </a:r>
          </a:p>
          <a:p>
            <a:r>
              <a:rPr lang="en-US" altLang="ja-JP" sz="1800">
                <a:latin typeface="Times New Roman" charset="0"/>
              </a:rPr>
              <a:t>    Lattice constant   5.37 (</a:t>
            </a:r>
            <a:r>
              <a:rPr lang="en-US" altLang="ja-JP" sz="1800">
                <a:latin typeface="Times New Roman" charset="0"/>
                <a:cs typeface="Arial" charset="0"/>
              </a:rPr>
              <a:t>Ǻ</a:t>
            </a:r>
            <a:r>
              <a:rPr lang="en-US" altLang="ja-JP" sz="1800">
                <a:latin typeface="Times New Roman" charset="0"/>
              </a:rPr>
              <a:t>)</a:t>
            </a:r>
          </a:p>
          <a:p>
            <a:r>
              <a:rPr lang="en-US" altLang="ja-JP" sz="1800">
                <a:latin typeface="Times New Roman" charset="0"/>
              </a:rPr>
              <a:t>    Bulk Modulus       0.977 (Mb)</a:t>
            </a:r>
          </a:p>
        </p:txBody>
      </p:sp>
      <p:sp>
        <p:nvSpPr>
          <p:cNvPr id="93190" name="Text Box 8"/>
          <p:cNvSpPr txBox="1">
            <a:spLocks noChangeArrowheads="1"/>
          </p:cNvSpPr>
          <p:nvPr/>
        </p:nvSpPr>
        <p:spPr bwMode="auto">
          <a:xfrm>
            <a:off x="4067175" y="5445125"/>
            <a:ext cx="3235325" cy="92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latin typeface="Times New Roman" charset="0"/>
              </a:rPr>
              <a:t>Plane-Wave (TAPP)</a:t>
            </a:r>
          </a:p>
          <a:p>
            <a:r>
              <a:rPr lang="en-US" altLang="ja-JP" sz="1800">
                <a:latin typeface="Times New Roman" charset="0"/>
              </a:rPr>
              <a:t>     Lattice constant   5.37 (</a:t>
            </a:r>
            <a:r>
              <a:rPr lang="en-US" altLang="ja-JP" sz="1800">
                <a:latin typeface="Times New Roman" charset="0"/>
                <a:cs typeface="Arial" charset="0"/>
              </a:rPr>
              <a:t>Å</a:t>
            </a:r>
            <a:r>
              <a:rPr lang="en-US" altLang="ja-JP" sz="1800">
                <a:latin typeface="Times New Roman" charset="0"/>
              </a:rPr>
              <a:t>)</a:t>
            </a:r>
          </a:p>
          <a:p>
            <a:r>
              <a:rPr lang="en-US" altLang="ja-JP" sz="1800">
                <a:latin typeface="Times New Roman" charset="0"/>
              </a:rPr>
              <a:t>     Bulk Modulus       0.972 (Mb)</a:t>
            </a:r>
          </a:p>
        </p:txBody>
      </p:sp>
      <p:sp>
        <p:nvSpPr>
          <p:cNvPr id="93191" name="Text Box 10"/>
          <p:cNvSpPr txBox="1">
            <a:spLocks noChangeArrowheads="1"/>
          </p:cNvSpPr>
          <p:nvPr/>
        </p:nvSpPr>
        <p:spPr bwMode="auto">
          <a:xfrm>
            <a:off x="7667625" y="5456238"/>
            <a:ext cx="1349375" cy="9255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a:latin typeface="Times New Roman" charset="0"/>
              </a:rPr>
              <a:t>Experiment</a:t>
            </a:r>
          </a:p>
          <a:p>
            <a:r>
              <a:rPr lang="en-US" altLang="ja-JP" sz="1800">
                <a:latin typeface="Times New Roman" charset="0"/>
              </a:rPr>
              <a:t>  5.41 (</a:t>
            </a:r>
            <a:r>
              <a:rPr lang="en-US" altLang="ja-JP" sz="1800">
                <a:latin typeface="Times New Roman" charset="0"/>
                <a:cs typeface="Times New Roman" charset="0"/>
              </a:rPr>
              <a:t>Å</a:t>
            </a:r>
            <a:r>
              <a:rPr lang="en-US" altLang="ja-JP" sz="1800">
                <a:latin typeface="Times New Roman" charset="0"/>
              </a:rPr>
              <a:t>)</a:t>
            </a:r>
          </a:p>
          <a:p>
            <a:r>
              <a:rPr lang="en-US" altLang="ja-JP" sz="1800">
                <a:latin typeface="Times New Roman" charset="0"/>
              </a:rPr>
              <a:t>  0.988 (Mb)</a:t>
            </a:r>
          </a:p>
        </p:txBody>
      </p:sp>
      <p:pic>
        <p:nvPicPr>
          <p:cNvPr id="93192" name="Picture 34" descr="si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38" y="1268413"/>
            <a:ext cx="273367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テキスト ボックス 2"/>
          <p:cNvSpPr txBox="1">
            <a:spLocks noChangeArrowheads="1"/>
          </p:cNvSpPr>
          <p:nvPr/>
        </p:nvSpPr>
        <p:spPr bwMode="auto">
          <a:xfrm>
            <a:off x="1835150" y="5229225"/>
            <a:ext cx="54117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2000"/>
              <a:t>Total Compute Node (CPU)   : 88,128</a:t>
            </a:r>
          </a:p>
          <a:p>
            <a:r>
              <a:rPr lang="en-US" altLang="ja-JP" sz="2000"/>
              <a:t>Total CPU Core 	        : 705,024</a:t>
            </a:r>
          </a:p>
          <a:p>
            <a:r>
              <a:rPr lang="en-US" altLang="ja-JP" sz="2000"/>
              <a:t>Total Peak Performance         : 11.28 PFLOPS </a:t>
            </a:r>
          </a:p>
          <a:p>
            <a:r>
              <a:rPr lang="en-US" altLang="ja-JP" sz="2000"/>
              <a:t>Total Memory		        : 1.34</a:t>
            </a:r>
            <a:r>
              <a:rPr lang="ja-JP" altLang="en-US" sz="2000"/>
              <a:t> </a:t>
            </a:r>
            <a:r>
              <a:rPr lang="en-US" altLang="ja-JP" sz="2000"/>
              <a:t>PiB</a:t>
            </a:r>
            <a:endParaRPr lang="ja-JP" altLang="en-US" sz="2000"/>
          </a:p>
        </p:txBody>
      </p:sp>
      <p:sp>
        <p:nvSpPr>
          <p:cNvPr id="5" name="タイトル 4"/>
          <p:cNvSpPr>
            <a:spLocks noGrp="1"/>
          </p:cNvSpPr>
          <p:nvPr>
            <p:ph type="title"/>
          </p:nvPr>
        </p:nvSpPr>
        <p:spPr/>
        <p:txBody>
          <a:bodyPr/>
          <a:lstStyle/>
          <a:p>
            <a:pPr>
              <a:defRPr/>
            </a:pPr>
            <a:r>
              <a:rPr lang="en-US" altLang="ja-JP" dirty="0" smtClean="0"/>
              <a:t>A </a:t>
            </a:r>
            <a:r>
              <a:rPr lang="en-US" altLang="ja-JP" dirty="0" err="1" smtClean="0"/>
              <a:t>pflops</a:t>
            </a:r>
            <a:r>
              <a:rPr lang="en-US" altLang="ja-JP" dirty="0" smtClean="0"/>
              <a:t> computer - </a:t>
            </a:r>
            <a:r>
              <a:rPr lang="en-US" altLang="ja-JP" b="1" i="1" dirty="0" smtClean="0"/>
              <a:t>K</a:t>
            </a:r>
            <a:r>
              <a:rPr lang="en-US" altLang="ja-JP" dirty="0" smtClean="0"/>
              <a:t> computer -</a:t>
            </a:r>
            <a:endParaRPr lang="ja-JP" altLang="en-US" dirty="0"/>
          </a:p>
        </p:txBody>
      </p:sp>
      <p:pic>
        <p:nvPicPr>
          <p:cNvPr id="8" name="図 7"/>
          <p:cNvPicPr>
            <a:picLocks noChangeAspect="1"/>
          </p:cNvPicPr>
          <p:nvPr/>
        </p:nvPicPr>
        <p:blipFill>
          <a:blip r:embed="rId3"/>
          <a:stretch>
            <a:fillRect/>
          </a:stretch>
        </p:blipFill>
        <p:spPr>
          <a:xfrm>
            <a:off x="971550" y="1125538"/>
            <a:ext cx="6911975" cy="3886200"/>
          </a:xfrm>
          <a:prstGeom prst="rect">
            <a:avLst/>
          </a:prstGeom>
          <a:ln>
            <a:solidFill>
              <a:schemeClr val="tx1"/>
            </a:solidFill>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34925" y="1484313"/>
            <a:ext cx="9074150" cy="3024187"/>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pic>
      <p:sp>
        <p:nvSpPr>
          <p:cNvPr id="3" name="タイトル 2"/>
          <p:cNvSpPr>
            <a:spLocks noGrp="1"/>
          </p:cNvSpPr>
          <p:nvPr>
            <p:ph type="title"/>
          </p:nvPr>
        </p:nvSpPr>
        <p:spPr/>
        <p:txBody>
          <a:bodyPr/>
          <a:lstStyle/>
          <a:p>
            <a:pPr>
              <a:defRPr/>
            </a:pPr>
            <a:r>
              <a:rPr lang="en-US" altLang="ja-JP" dirty="0" smtClean="0"/>
              <a:t>Full node test @ K</a:t>
            </a:r>
            <a:endParaRPr lang="ja-JP" altLang="en-US" dirty="0"/>
          </a:p>
        </p:txBody>
      </p:sp>
      <p:sp>
        <p:nvSpPr>
          <p:cNvPr id="135171" name="テキスト ボックス 3"/>
          <p:cNvSpPr txBox="1">
            <a:spLocks noChangeArrowheads="1"/>
          </p:cNvSpPr>
          <p:nvPr/>
        </p:nvSpPr>
        <p:spPr bwMode="auto">
          <a:xfrm>
            <a:off x="1973263" y="4652963"/>
            <a:ext cx="71707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a:t>Y. Hasegawa </a:t>
            </a:r>
            <a:r>
              <a:rPr lang="en-US" altLang="ja-JP" sz="1200" i="1"/>
              <a:t>et al.</a:t>
            </a:r>
            <a:r>
              <a:rPr lang="en-US" altLang="ja-JP" sz="1200"/>
              <a:t>, International Journal of High Performance Computing Applications, to be published</a:t>
            </a:r>
            <a:endParaRPr lang="ja-JP" altLang="en-US" sz="1200"/>
          </a:p>
        </p:txBody>
      </p:sp>
      <p:sp>
        <p:nvSpPr>
          <p:cNvPr id="5" name="テキスト ボックス 4"/>
          <p:cNvSpPr txBox="1">
            <a:spLocks noChangeArrowheads="1"/>
          </p:cNvSpPr>
          <p:nvPr/>
        </p:nvSpPr>
        <p:spPr bwMode="auto">
          <a:xfrm>
            <a:off x="2074863" y="6021388"/>
            <a:ext cx="5100637" cy="646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lgn="ctr"/>
            <a:r>
              <a:rPr lang="en-US" altLang="ja-JP" sz="1800">
                <a:solidFill>
                  <a:srgbClr val="0000FF"/>
                </a:solidFill>
              </a:rPr>
              <a:t>10,000〜</a:t>
            </a:r>
            <a:r>
              <a:rPr lang="ja-JP" altLang="en-US" sz="1800">
                <a:solidFill>
                  <a:srgbClr val="0000FF"/>
                </a:solidFill>
              </a:rPr>
              <a:t>数万原子規模の計算を何度も実行する</a:t>
            </a:r>
            <a:endParaRPr lang="en-US" altLang="ja-JP" sz="1800">
              <a:solidFill>
                <a:srgbClr val="0000FF"/>
              </a:solidFill>
            </a:endParaRPr>
          </a:p>
          <a:p>
            <a:pPr algn="ctr"/>
            <a:r>
              <a:rPr lang="en-US" altLang="ja-JP" sz="1800">
                <a:solidFill>
                  <a:srgbClr val="0000FF"/>
                </a:solidFill>
              </a:rPr>
              <a:t>100,000</a:t>
            </a:r>
            <a:r>
              <a:rPr lang="ja-JP" altLang="en-US" sz="1800">
                <a:solidFill>
                  <a:srgbClr val="0000FF"/>
                </a:solidFill>
              </a:rPr>
              <a:t>原子規模の計算をやろうと思えばできる</a:t>
            </a:r>
          </a:p>
        </p:txBody>
      </p:sp>
      <p:sp>
        <p:nvSpPr>
          <p:cNvPr id="6" name="テキスト ボックス 5"/>
          <p:cNvSpPr txBox="1">
            <a:spLocks noChangeArrowheads="1"/>
          </p:cNvSpPr>
          <p:nvPr/>
        </p:nvSpPr>
        <p:spPr bwMode="auto">
          <a:xfrm>
            <a:off x="1906588" y="5713413"/>
            <a:ext cx="4610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400"/>
              <a:t>「京」時代の</a:t>
            </a:r>
            <a:r>
              <a:rPr lang="en-US" altLang="ja-JP" sz="1400"/>
              <a:t>RSDFT</a:t>
            </a:r>
            <a:r>
              <a:rPr lang="ja-JP" altLang="en-US" sz="1400"/>
              <a:t>による第一原理電子状態計算の状況</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Rectangle 8"/>
          <p:cNvSpPr>
            <a:spLocks noGrp="1" noChangeArrowheads="1"/>
          </p:cNvSpPr>
          <p:nvPr>
            <p:ph type="title"/>
          </p:nvPr>
        </p:nvSpPr>
        <p:spPr/>
        <p:txBody>
          <a:bodyPr/>
          <a:lstStyle/>
          <a:p>
            <a:pPr>
              <a:defRPr/>
            </a:pPr>
            <a:r>
              <a:rPr lang="ja-JP" altLang="en-US" sz="3600" dirty="0" smtClean="0"/>
              <a:t>密度汎関数</a:t>
            </a:r>
            <a:r>
              <a:rPr lang="en-US" altLang="en-US" sz="3600" dirty="0" smtClean="0"/>
              <a:t>理論</a:t>
            </a:r>
            <a:r>
              <a:rPr lang="ja-JP" altLang="en-US" sz="3600" dirty="0" smtClean="0"/>
              <a:t>まとめ</a:t>
            </a:r>
            <a:r>
              <a:rPr lang="en-US" altLang="ja-JP" sz="3600" dirty="0" smtClean="0"/>
              <a:t>①</a:t>
            </a:r>
            <a:endParaRPr lang="en-US" altLang="ja-JP" sz="1600" dirty="0" smtClean="0"/>
          </a:p>
        </p:txBody>
      </p:sp>
      <p:graphicFrame>
        <p:nvGraphicFramePr>
          <p:cNvPr id="46082" name="Object 3"/>
          <p:cNvGraphicFramePr>
            <a:graphicFrameLocks noGrp="1" noChangeAspect="1"/>
          </p:cNvGraphicFramePr>
          <p:nvPr>
            <p:ph idx="4294967295"/>
          </p:nvPr>
        </p:nvGraphicFramePr>
        <p:xfrm>
          <a:off x="323850" y="2420938"/>
          <a:ext cx="3475038" cy="3354387"/>
        </p:xfrm>
        <a:graphic>
          <a:graphicData uri="http://schemas.openxmlformats.org/presentationml/2006/ole">
            <mc:AlternateContent xmlns:mc="http://schemas.openxmlformats.org/markup-compatibility/2006">
              <mc:Choice xmlns:v="urn:schemas-microsoft-com:vml" Requires="v">
                <p:oleObj spid="_x0000_s1133" name="数式" r:id="rId3" imgW="2197100" imgH="2120900" progId="Equation.3">
                  <p:embed/>
                </p:oleObj>
              </mc:Choice>
              <mc:Fallback>
                <p:oleObj name="数式" r:id="rId3" imgW="2197100" imgH="2120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420938"/>
                        <a:ext cx="3475038" cy="335438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46083" name="Object 3"/>
          <p:cNvGraphicFramePr>
            <a:graphicFrameLocks noChangeAspect="1"/>
          </p:cNvGraphicFramePr>
          <p:nvPr>
            <p:extLst>
              <p:ext uri="{D42A27DB-BD31-4B8C-83A1-F6EECF244321}">
                <p14:modId xmlns:p14="http://schemas.microsoft.com/office/powerpoint/2010/main" val="580518514"/>
              </p:ext>
            </p:extLst>
          </p:nvPr>
        </p:nvGraphicFramePr>
        <p:xfrm>
          <a:off x="2484438" y="1106488"/>
          <a:ext cx="1654175" cy="735012"/>
        </p:xfrm>
        <a:graphic>
          <a:graphicData uri="http://schemas.openxmlformats.org/presentationml/2006/ole">
            <mc:AlternateContent xmlns:mc="http://schemas.openxmlformats.org/markup-compatibility/2006">
              <mc:Choice xmlns:v="urn:schemas-microsoft-com:vml" Requires="v">
                <p:oleObj spid="_x0000_s1134" name="数式" r:id="rId5" imgW="1028700" imgH="457200" progId="Equation.3">
                  <p:embed/>
                </p:oleObj>
              </mc:Choice>
              <mc:Fallback>
                <p:oleObj name="数式" r:id="rId5" imgW="1028700" imgH="457200" progId="Equation.3">
                  <p:embed/>
                  <p:pic>
                    <p:nvPicPr>
                      <p:cNvPr id="0" name=""/>
                      <p:cNvPicPr>
                        <a:picLocks noChangeAspect="1" noChangeArrowheads="1"/>
                      </p:cNvPicPr>
                      <p:nvPr/>
                    </p:nvPicPr>
                    <p:blipFill>
                      <a:blip r:embed="rId6"/>
                      <a:srcRect/>
                      <a:stretch>
                        <a:fillRect/>
                      </a:stretch>
                    </p:blipFill>
                    <p:spPr bwMode="auto">
                      <a:xfrm>
                        <a:off x="2484438" y="1106488"/>
                        <a:ext cx="1654175" cy="7350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76141" name="Text Box 13"/>
          <p:cNvSpPr txBox="1">
            <a:spLocks noChangeArrowheads="1"/>
          </p:cNvSpPr>
          <p:nvPr/>
        </p:nvSpPr>
        <p:spPr bwMode="auto">
          <a:xfrm>
            <a:off x="250825" y="1989138"/>
            <a:ext cx="3589338" cy="368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ja-JP" altLang="en-US" dirty="0">
                <a:cs typeface="+mn-cs"/>
              </a:rPr>
              <a:t>系の全エネルギー（密度の汎関数）</a:t>
            </a:r>
          </a:p>
        </p:txBody>
      </p:sp>
      <p:sp>
        <p:nvSpPr>
          <p:cNvPr id="176142" name="Text Box 14"/>
          <p:cNvSpPr txBox="1">
            <a:spLocks noChangeArrowheads="1"/>
          </p:cNvSpPr>
          <p:nvPr/>
        </p:nvSpPr>
        <p:spPr bwMode="auto">
          <a:xfrm>
            <a:off x="4716463" y="981075"/>
            <a:ext cx="43195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en-US" altLang="ja-JP" sz="1400" dirty="0">
                <a:latin typeface="Times New Roman" charset="0"/>
                <a:ea typeface="HGS創英角ﾎﾟｯﾌﾟ体" charset="0"/>
                <a:cs typeface="HGS創英角ﾎﾟｯﾌﾟ体" charset="0"/>
              </a:rPr>
              <a:t>P. </a:t>
            </a:r>
            <a:r>
              <a:rPr lang="en-US" altLang="ja-JP" sz="1400" dirty="0" err="1">
                <a:latin typeface="Times New Roman" charset="0"/>
                <a:ea typeface="HGS創英角ﾎﾟｯﾌﾟ体" charset="0"/>
                <a:cs typeface="HGS創英角ﾎﾟｯﾌﾟ体" charset="0"/>
              </a:rPr>
              <a:t>Hohenberg</a:t>
            </a:r>
            <a:r>
              <a:rPr lang="en-US" altLang="ja-JP" sz="1400" dirty="0">
                <a:latin typeface="Times New Roman" charset="0"/>
                <a:ea typeface="HGS創英角ﾎﾟｯﾌﾟ体" charset="0"/>
                <a:cs typeface="HGS創英角ﾎﾟｯﾌﾟ体" charset="0"/>
              </a:rPr>
              <a:t> and W. Kohn, Phys. Rev. 136 (1964) B864.</a:t>
            </a:r>
          </a:p>
          <a:p>
            <a:pPr>
              <a:defRPr/>
            </a:pPr>
            <a:r>
              <a:rPr lang="en-US" altLang="ja-JP" sz="1400" dirty="0">
                <a:latin typeface="Times New Roman" charset="0"/>
                <a:ea typeface="HGS創英角ﾎﾟｯﾌﾟ体" charset="0"/>
                <a:cs typeface="HGS創英角ﾎﾟｯﾌﾟ体" charset="0"/>
              </a:rPr>
              <a:t>W. Kohn and L. J. Sham, Phys. Rev. 140 (1965) A1133.</a:t>
            </a:r>
          </a:p>
        </p:txBody>
      </p:sp>
      <p:sp>
        <p:nvSpPr>
          <p:cNvPr id="176144" name="Text Box 16"/>
          <p:cNvSpPr txBox="1">
            <a:spLocks noChangeArrowheads="1"/>
          </p:cNvSpPr>
          <p:nvPr/>
        </p:nvSpPr>
        <p:spPr bwMode="auto">
          <a:xfrm>
            <a:off x="395288" y="6351588"/>
            <a:ext cx="64055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ja-JP" altLang="en-US" sz="1200" dirty="0">
                <a:latin typeface="Times New Roman" charset="0"/>
                <a:ea typeface="HGS創英角ﾎﾟｯﾌﾟ体" charset="0"/>
                <a:cs typeface="HGS創英角ﾎﾟｯﾌﾟ体" charset="0"/>
              </a:rPr>
              <a:t>局所密度近似（</a:t>
            </a:r>
            <a:r>
              <a:rPr lang="en-US" altLang="ja-JP" sz="1200" dirty="0">
                <a:latin typeface="Times New Roman" charset="0"/>
                <a:ea typeface="HGS創英角ﾎﾟｯﾌﾟ体" charset="0"/>
                <a:cs typeface="HGS創英角ﾎﾟｯﾌﾟ体" charset="0"/>
              </a:rPr>
              <a:t>LDA</a:t>
            </a:r>
            <a:r>
              <a:rPr lang="ja-JP" altLang="en-US" sz="1200" dirty="0">
                <a:latin typeface="Times New Roman" charset="0"/>
                <a:ea typeface="HGS創英角ﾎﾟｯﾌﾟ体" charset="0"/>
                <a:cs typeface="HGS創英角ﾎﾟｯﾌﾟ体" charset="0"/>
              </a:rPr>
              <a:t>）：</a:t>
            </a:r>
            <a:r>
              <a:rPr lang="en-US" altLang="ja-JP" sz="1200" dirty="0">
                <a:latin typeface="Times New Roman" charset="0"/>
                <a:ea typeface="HGS創英角ﾎﾟｯﾌﾟ体" charset="0"/>
                <a:cs typeface="HGS創英角ﾎﾟｯﾌﾟ体" charset="0"/>
              </a:rPr>
              <a:t> J. P. </a:t>
            </a:r>
            <a:r>
              <a:rPr lang="en-US" altLang="ja-JP" sz="1200" dirty="0" err="1">
                <a:latin typeface="Times New Roman" charset="0"/>
                <a:ea typeface="HGS創英角ﾎﾟｯﾌﾟ体" charset="0"/>
                <a:cs typeface="HGS創英角ﾎﾟｯﾌﾟ体" charset="0"/>
              </a:rPr>
              <a:t>Perdew</a:t>
            </a:r>
            <a:r>
              <a:rPr lang="en-US" altLang="ja-JP" sz="1200" dirty="0">
                <a:latin typeface="Times New Roman" charset="0"/>
                <a:ea typeface="HGS創英角ﾎﾟｯﾌﾟ体" charset="0"/>
                <a:cs typeface="HGS創英角ﾎﾟｯﾌﾟ体" charset="0"/>
              </a:rPr>
              <a:t> and A. </a:t>
            </a:r>
            <a:r>
              <a:rPr lang="en-US" altLang="ja-JP" sz="1200" dirty="0" err="1">
                <a:latin typeface="Times New Roman" charset="0"/>
                <a:ea typeface="HGS創英角ﾎﾟｯﾌﾟ体" charset="0"/>
                <a:cs typeface="HGS創英角ﾎﾟｯﾌﾟ体" charset="0"/>
              </a:rPr>
              <a:t>Zunger</a:t>
            </a:r>
            <a:r>
              <a:rPr lang="en-US" altLang="ja-JP" sz="1200" dirty="0">
                <a:latin typeface="Times New Roman" charset="0"/>
                <a:ea typeface="HGS創英角ﾎﾟｯﾌﾟ体" charset="0"/>
                <a:cs typeface="HGS創英角ﾎﾟｯﾌﾟ体" charset="0"/>
              </a:rPr>
              <a:t>, Phys. Rev. B23 (1981) 5048.</a:t>
            </a:r>
          </a:p>
          <a:p>
            <a:pPr>
              <a:defRPr/>
            </a:pPr>
            <a:r>
              <a:rPr lang="ja-JP" altLang="en-US" sz="1200" dirty="0">
                <a:latin typeface="Times New Roman" charset="0"/>
                <a:ea typeface="HGS創英角ﾎﾟｯﾌﾟ体" charset="0"/>
                <a:cs typeface="HGS創英角ﾎﾟｯﾌﾟ体" charset="0"/>
              </a:rPr>
              <a:t>一般化勾配近似（</a:t>
            </a:r>
            <a:r>
              <a:rPr lang="en-US" altLang="ja-JP" sz="1200" dirty="0">
                <a:latin typeface="Times New Roman" charset="0"/>
                <a:ea typeface="HGS創英角ﾎﾟｯﾌﾟ体" charset="0"/>
                <a:cs typeface="HGS創英角ﾎﾟｯﾌﾟ体" charset="0"/>
              </a:rPr>
              <a:t>GGA</a:t>
            </a:r>
            <a:r>
              <a:rPr lang="ja-JP" altLang="en-US" sz="1200" dirty="0">
                <a:latin typeface="Times New Roman" charset="0"/>
                <a:ea typeface="HGS創英角ﾎﾟｯﾌﾟ体" charset="0"/>
                <a:cs typeface="HGS創英角ﾎﾟｯﾌﾟ体" charset="0"/>
              </a:rPr>
              <a:t>）：</a:t>
            </a:r>
            <a:r>
              <a:rPr lang="en-US" altLang="ja-JP" sz="1200" dirty="0">
                <a:latin typeface="Times New Roman" charset="0"/>
                <a:ea typeface="HGS創英角ﾎﾟｯﾌﾟ体" charset="0"/>
                <a:cs typeface="HGS創英角ﾎﾟｯﾌﾟ体" charset="0"/>
              </a:rPr>
              <a:t> J. P. </a:t>
            </a:r>
            <a:r>
              <a:rPr lang="en-US" altLang="ja-JP" sz="1200" dirty="0" err="1">
                <a:latin typeface="Times New Roman" charset="0"/>
                <a:ea typeface="HGS創英角ﾎﾟｯﾌﾟ体" charset="0"/>
                <a:cs typeface="HGS創英角ﾎﾟｯﾌﾟ体" charset="0"/>
              </a:rPr>
              <a:t>Perdew</a:t>
            </a:r>
            <a:r>
              <a:rPr lang="en-US" altLang="ja-JP" sz="1200" dirty="0">
                <a:latin typeface="Times New Roman" charset="0"/>
                <a:ea typeface="HGS創英角ﾎﾟｯﾌﾟ体" charset="0"/>
                <a:cs typeface="HGS創英角ﾎﾟｯﾌﾟ体" charset="0"/>
              </a:rPr>
              <a:t>, K. Burk, and, Y. </a:t>
            </a:r>
            <a:r>
              <a:rPr lang="en-US" altLang="ja-JP" sz="1200" dirty="0" err="1">
                <a:latin typeface="Times New Roman" charset="0"/>
                <a:ea typeface="HGS創英角ﾎﾟｯﾌﾟ体" charset="0"/>
                <a:cs typeface="HGS創英角ﾎﾟｯﾌﾟ体" charset="0"/>
              </a:rPr>
              <a:t>Ernzerhof</a:t>
            </a:r>
            <a:r>
              <a:rPr lang="en-US" altLang="ja-JP" sz="1200" dirty="0">
                <a:latin typeface="Times New Roman" charset="0"/>
                <a:ea typeface="HGS創英角ﾎﾟｯﾌﾟ体" charset="0"/>
                <a:cs typeface="HGS創英角ﾎﾟｯﾌﾟ体" charset="0"/>
              </a:rPr>
              <a:t>, Phys. Rev. </a:t>
            </a:r>
            <a:r>
              <a:rPr lang="en-US" altLang="ja-JP" sz="1200" dirty="0" err="1">
                <a:latin typeface="Times New Roman" charset="0"/>
                <a:ea typeface="HGS創英角ﾎﾟｯﾌﾟ体" charset="0"/>
                <a:cs typeface="HGS創英角ﾎﾟｯﾌﾟ体" charset="0"/>
              </a:rPr>
              <a:t>Lett</a:t>
            </a:r>
            <a:r>
              <a:rPr lang="en-US" altLang="ja-JP" sz="1200" dirty="0">
                <a:latin typeface="Times New Roman" charset="0"/>
                <a:ea typeface="HGS創英角ﾎﾟｯﾌﾟ体" charset="0"/>
                <a:cs typeface="HGS創英角ﾎﾟｯﾌﾟ体" charset="0"/>
              </a:rPr>
              <a:t>. 77 (1996) 3865.</a:t>
            </a:r>
          </a:p>
        </p:txBody>
      </p:sp>
      <p:sp>
        <p:nvSpPr>
          <p:cNvPr id="176145" name="Text Box 17"/>
          <p:cNvSpPr txBox="1">
            <a:spLocks noChangeArrowheads="1"/>
          </p:cNvSpPr>
          <p:nvPr/>
        </p:nvSpPr>
        <p:spPr bwMode="auto">
          <a:xfrm>
            <a:off x="250825" y="1268413"/>
            <a:ext cx="2198688" cy="369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ja-JP" altLang="en-US" dirty="0">
                <a:cs typeface="+mn-cs"/>
              </a:rPr>
              <a:t>電子密度（</a:t>
            </a:r>
            <a:r>
              <a:rPr lang="en-US" altLang="ja-JP" dirty="0">
                <a:cs typeface="+mn-cs"/>
              </a:rPr>
              <a:t>N</a:t>
            </a:r>
            <a:r>
              <a:rPr lang="ja-JP" altLang="en-US" dirty="0">
                <a:cs typeface="+mn-cs"/>
              </a:rPr>
              <a:t>電子系）</a:t>
            </a:r>
          </a:p>
        </p:txBody>
      </p:sp>
      <p:sp>
        <p:nvSpPr>
          <p:cNvPr id="176146" name="Text Box 18"/>
          <p:cNvSpPr txBox="1">
            <a:spLocks noChangeArrowheads="1"/>
          </p:cNvSpPr>
          <p:nvPr/>
        </p:nvSpPr>
        <p:spPr bwMode="auto">
          <a:xfrm>
            <a:off x="3822700" y="2608263"/>
            <a:ext cx="122237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ja-JP" altLang="en-US" sz="1200" dirty="0">
                <a:solidFill>
                  <a:srgbClr val="0066FF"/>
                </a:solidFill>
                <a:cs typeface="+mn-cs"/>
              </a:rPr>
              <a:t>運動エネルギー</a:t>
            </a:r>
          </a:p>
        </p:txBody>
      </p:sp>
      <p:sp>
        <p:nvSpPr>
          <p:cNvPr id="176147" name="Text Box 19"/>
          <p:cNvSpPr txBox="1">
            <a:spLocks noChangeArrowheads="1"/>
          </p:cNvSpPr>
          <p:nvPr/>
        </p:nvSpPr>
        <p:spPr bwMode="auto">
          <a:xfrm>
            <a:off x="2901950" y="3598863"/>
            <a:ext cx="23574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ja-JP" altLang="en-US" sz="1200" dirty="0">
                <a:solidFill>
                  <a:srgbClr val="0066FF"/>
                </a:solidFill>
                <a:cs typeface="+mn-cs"/>
              </a:rPr>
              <a:t>電子</a:t>
            </a:r>
            <a:r>
              <a:rPr lang="en-US" altLang="ja-JP" sz="1200" dirty="0">
                <a:solidFill>
                  <a:srgbClr val="0066FF"/>
                </a:solidFill>
                <a:cs typeface="+mn-cs"/>
              </a:rPr>
              <a:t>‐</a:t>
            </a:r>
            <a:r>
              <a:rPr lang="ja-JP" altLang="en-US" sz="1200" dirty="0">
                <a:solidFill>
                  <a:srgbClr val="0066FF"/>
                </a:solidFill>
                <a:cs typeface="+mn-cs"/>
              </a:rPr>
              <a:t>イオン（原子核）間相互作用</a:t>
            </a:r>
          </a:p>
        </p:txBody>
      </p:sp>
      <p:sp>
        <p:nvSpPr>
          <p:cNvPr id="176148" name="Text Box 20"/>
          <p:cNvSpPr txBox="1">
            <a:spLocks noChangeArrowheads="1"/>
          </p:cNvSpPr>
          <p:nvPr/>
        </p:nvSpPr>
        <p:spPr bwMode="auto">
          <a:xfrm>
            <a:off x="3606800" y="4559300"/>
            <a:ext cx="1798638"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ja-JP" altLang="en-US" sz="1200" dirty="0">
                <a:solidFill>
                  <a:srgbClr val="0066FF"/>
                </a:solidFill>
                <a:cs typeface="+mn-cs"/>
              </a:rPr>
              <a:t>電子間クーロン相互作用</a:t>
            </a:r>
          </a:p>
        </p:txBody>
      </p:sp>
      <p:sp>
        <p:nvSpPr>
          <p:cNvPr id="176149" name="Text Box 21"/>
          <p:cNvSpPr txBox="1">
            <a:spLocks noChangeArrowheads="1"/>
          </p:cNvSpPr>
          <p:nvPr/>
        </p:nvSpPr>
        <p:spPr bwMode="auto">
          <a:xfrm>
            <a:off x="2279650" y="5487988"/>
            <a:ext cx="51562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ja-JP" altLang="en-US" sz="1200" dirty="0">
                <a:solidFill>
                  <a:srgbClr val="0066FF"/>
                </a:solidFill>
                <a:cs typeface="+mn-cs"/>
              </a:rPr>
              <a:t>交換</a:t>
            </a:r>
            <a:r>
              <a:rPr lang="en-US" altLang="ja-JP" sz="1200" dirty="0">
                <a:solidFill>
                  <a:srgbClr val="0066FF"/>
                </a:solidFill>
                <a:cs typeface="+mn-cs"/>
              </a:rPr>
              <a:t>‐</a:t>
            </a:r>
            <a:r>
              <a:rPr lang="ja-JP" altLang="en-US" sz="1200" dirty="0">
                <a:solidFill>
                  <a:srgbClr val="0066FF"/>
                </a:solidFill>
                <a:cs typeface="+mn-cs"/>
              </a:rPr>
              <a:t>相関エネルギー　（上記３項で記述できない効果を全て押し込んだもの）</a:t>
            </a:r>
          </a:p>
        </p:txBody>
      </p:sp>
      <p:sp>
        <p:nvSpPr>
          <p:cNvPr id="2" name="テキスト ボックス 1"/>
          <p:cNvSpPr txBox="1"/>
          <p:nvPr/>
        </p:nvSpPr>
        <p:spPr>
          <a:xfrm>
            <a:off x="6194425" y="1484313"/>
            <a:ext cx="2914650" cy="307975"/>
          </a:xfrm>
          <a:prstGeom prst="rect">
            <a:avLst/>
          </a:prstGeom>
          <a:noFill/>
        </p:spPr>
        <p:txBody>
          <a:bodyPr wrap="none">
            <a:spAutoFit/>
          </a:bodyPr>
          <a:lstStyle/>
          <a:p>
            <a:pPr>
              <a:defRPr/>
            </a:pPr>
            <a:r>
              <a:rPr lang="ja-JP" altLang="en-US" sz="1400" dirty="0">
                <a:solidFill>
                  <a:schemeClr val="accent1">
                    <a:lumMod val="50000"/>
                  </a:schemeClr>
                </a:solidFill>
              </a:rPr>
              <a:t>（</a:t>
            </a:r>
            <a:r>
              <a:rPr lang="en-US" altLang="ja-JP" sz="1400" dirty="0">
                <a:solidFill>
                  <a:schemeClr val="accent1">
                    <a:lumMod val="50000"/>
                  </a:schemeClr>
                </a:solidFill>
              </a:rPr>
              <a:t>1998</a:t>
            </a:r>
            <a:r>
              <a:rPr lang="ja-JP" altLang="en-US" sz="1400" dirty="0">
                <a:solidFill>
                  <a:schemeClr val="accent1">
                    <a:lumMod val="50000"/>
                  </a:schemeClr>
                </a:solidFill>
              </a:rPr>
              <a:t>年</a:t>
            </a:r>
            <a:r>
              <a:rPr lang="en-US" altLang="ja-JP" sz="1400" dirty="0">
                <a:solidFill>
                  <a:schemeClr val="accent1">
                    <a:lumMod val="50000"/>
                  </a:schemeClr>
                </a:solidFill>
              </a:rPr>
              <a:t> W. Kohn </a:t>
            </a:r>
            <a:r>
              <a:rPr lang="ja-JP" altLang="en-US" sz="1400" dirty="0">
                <a:solidFill>
                  <a:schemeClr val="accent1">
                    <a:lumMod val="50000"/>
                  </a:schemeClr>
                </a:solidFill>
              </a:rPr>
              <a:t>ノーベル化学賞）</a:t>
            </a:r>
          </a:p>
        </p:txBody>
      </p:sp>
      <p:sp>
        <p:nvSpPr>
          <p:cNvPr id="3" name="テキスト ボックス 2"/>
          <p:cNvSpPr txBox="1">
            <a:spLocks noChangeArrowheads="1"/>
          </p:cNvSpPr>
          <p:nvPr/>
        </p:nvSpPr>
        <p:spPr bwMode="auto">
          <a:xfrm>
            <a:off x="179388" y="6080125"/>
            <a:ext cx="3660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400">
                <a:solidFill>
                  <a:srgbClr val="006600"/>
                </a:solidFill>
              </a:rPr>
              <a:t>交換</a:t>
            </a:r>
            <a:r>
              <a:rPr lang="en-US" altLang="ja-JP" sz="1400">
                <a:solidFill>
                  <a:srgbClr val="006600"/>
                </a:solidFill>
              </a:rPr>
              <a:t>-</a:t>
            </a:r>
            <a:r>
              <a:rPr lang="ja-JP" altLang="en-US" sz="1400">
                <a:solidFill>
                  <a:srgbClr val="006600"/>
                </a:solidFill>
              </a:rPr>
              <a:t>相関エネルギー項に対する近似関数形</a:t>
            </a:r>
          </a:p>
        </p:txBody>
      </p:sp>
      <p:sp>
        <p:nvSpPr>
          <p:cNvPr id="21" name="テキスト ボックス 20"/>
          <p:cNvSpPr txBox="1"/>
          <p:nvPr/>
        </p:nvSpPr>
        <p:spPr>
          <a:xfrm>
            <a:off x="5940425" y="2924175"/>
            <a:ext cx="3095625" cy="831850"/>
          </a:xfrm>
          <a:prstGeom prst="rect">
            <a:avLst/>
          </a:prstGeom>
          <a:noFill/>
          <a:ln>
            <a:solidFill>
              <a:schemeClr val="tx2"/>
            </a:solidFill>
          </a:ln>
        </p:spPr>
        <p:txBody>
          <a:bodyPr>
            <a:spAutoFit/>
          </a:bodyPr>
          <a:lstStyle/>
          <a:p>
            <a:pPr>
              <a:defRPr/>
            </a:pPr>
            <a:r>
              <a:rPr lang="ja-JP" altLang="en-US" sz="1600" dirty="0">
                <a:solidFill>
                  <a:schemeClr val="tx2">
                    <a:lumMod val="75000"/>
                  </a:schemeClr>
                </a:solidFill>
              </a:rPr>
              <a:t>最小値が</a:t>
            </a:r>
            <a:endParaRPr lang="en-US" altLang="ja-JP" sz="1600" dirty="0">
              <a:solidFill>
                <a:schemeClr val="tx2">
                  <a:lumMod val="75000"/>
                </a:schemeClr>
              </a:solidFill>
            </a:endParaRPr>
          </a:p>
          <a:p>
            <a:pPr>
              <a:defRPr/>
            </a:pPr>
            <a:endParaRPr lang="en-US" altLang="ja-JP" sz="1600" dirty="0">
              <a:solidFill>
                <a:schemeClr val="tx2">
                  <a:lumMod val="75000"/>
                </a:schemeClr>
              </a:solidFill>
            </a:endParaRPr>
          </a:p>
          <a:p>
            <a:pPr>
              <a:defRPr/>
            </a:pPr>
            <a:r>
              <a:rPr lang="ja-JP" altLang="en-US" sz="1600" dirty="0">
                <a:solidFill>
                  <a:schemeClr val="tx2">
                    <a:lumMod val="75000"/>
                  </a:schemeClr>
                </a:solidFill>
              </a:rPr>
              <a:t>最小値を与える電子密度が</a:t>
            </a:r>
            <a:endParaRPr lang="en-US" altLang="ja-JP" sz="1600" dirty="0">
              <a:solidFill>
                <a:schemeClr val="tx2">
                  <a:lumMod val="75000"/>
                </a:schemeClr>
              </a:solidFill>
            </a:endParaRPr>
          </a:p>
        </p:txBody>
      </p:sp>
      <p:graphicFrame>
        <p:nvGraphicFramePr>
          <p:cNvPr id="28" name="Object 3"/>
          <p:cNvGraphicFramePr>
            <a:graphicFrameLocks noChangeAspect="1"/>
          </p:cNvGraphicFramePr>
          <p:nvPr/>
        </p:nvGraphicFramePr>
        <p:xfrm>
          <a:off x="8420100" y="3411538"/>
          <a:ext cx="592138" cy="347662"/>
        </p:xfrm>
        <a:graphic>
          <a:graphicData uri="http://schemas.openxmlformats.org/presentationml/2006/ole">
            <mc:AlternateContent xmlns:mc="http://schemas.openxmlformats.org/markup-compatibility/2006">
              <mc:Choice xmlns:v="urn:schemas-microsoft-com:vml" Requires="v">
                <p:oleObj spid="_x0000_s1135" name="数式" r:id="rId7" imgW="368300" imgH="215900" progId="Equation.3">
                  <p:embed/>
                </p:oleObj>
              </mc:Choice>
              <mc:Fallback>
                <p:oleObj name="数式" r:id="rId7" imgW="368300" imgH="215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0100" y="3411538"/>
                        <a:ext cx="592138" cy="34766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9" name="Object 3"/>
          <p:cNvGraphicFramePr>
            <a:graphicFrameLocks noChangeAspect="1"/>
          </p:cNvGraphicFramePr>
          <p:nvPr/>
        </p:nvGraphicFramePr>
        <p:xfrm>
          <a:off x="6873875" y="2952750"/>
          <a:ext cx="306388" cy="347663"/>
        </p:xfrm>
        <a:graphic>
          <a:graphicData uri="http://schemas.openxmlformats.org/presentationml/2006/ole">
            <mc:AlternateContent xmlns:mc="http://schemas.openxmlformats.org/markup-compatibility/2006">
              <mc:Choice xmlns:v="urn:schemas-microsoft-com:vml" Requires="v">
                <p:oleObj spid="_x0000_s1136" name="数式" r:id="rId9" imgW="190500" imgH="215900" progId="Equation.3">
                  <p:embed/>
                </p:oleObj>
              </mc:Choice>
              <mc:Fallback>
                <p:oleObj name="数式" r:id="rId9" imgW="190500" imgH="215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3875" y="2952750"/>
                        <a:ext cx="306388" cy="34766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 name="テキスト ボックス 3"/>
          <p:cNvSpPr txBox="1"/>
          <p:nvPr/>
        </p:nvSpPr>
        <p:spPr>
          <a:xfrm>
            <a:off x="5940152" y="4077072"/>
            <a:ext cx="2820303" cy="923330"/>
          </a:xfrm>
          <a:prstGeom prst="rect">
            <a:avLst/>
          </a:prstGeom>
          <a:noFill/>
        </p:spPr>
        <p:txBody>
          <a:bodyPr wrap="none" rtlCol="0">
            <a:spAutoFit/>
          </a:bodyPr>
          <a:lstStyle/>
          <a:p>
            <a:r>
              <a:rPr kumimoji="1" lang="ja-JP" altLang="en-US" dirty="0" smtClean="0"/>
              <a:t>省略してるがイオン同士の</a:t>
            </a:r>
            <a:endParaRPr kumimoji="1" lang="en-US" altLang="ja-JP" dirty="0" smtClean="0"/>
          </a:p>
          <a:p>
            <a:r>
              <a:rPr kumimoji="1" lang="ja-JP" altLang="en-US" dirty="0" smtClean="0"/>
              <a:t>相互作用</a:t>
            </a:r>
            <a:r>
              <a:rPr lang="ja-JP" altLang="en-US" dirty="0" smtClean="0"/>
              <a:t>エネルギーも入る</a:t>
            </a:r>
            <a:endParaRPr lang="en-US" altLang="ja-JP" dirty="0" smtClean="0"/>
          </a:p>
          <a:p>
            <a:r>
              <a:rPr kumimoji="1" lang="ja-JP" altLang="en-US" dirty="0" smtClean="0"/>
              <a:t>（　</a:t>
            </a:r>
            <a:r>
              <a:rPr kumimoji="1" lang="en-US" altLang="ja-JP" dirty="0" err="1" smtClean="0"/>
              <a:t>Ewald</a:t>
            </a:r>
            <a:r>
              <a:rPr kumimoji="1" lang="ja-JP" altLang="en-US" dirty="0" smtClean="0"/>
              <a:t>和　）</a:t>
            </a:r>
            <a:endParaRPr kumimoji="1" lang="ja-JP" alt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14" presetClass="entr" presetSubtype="1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par>
                                <p:cTn id="11" presetID="14" presetClass="entr" presetSubtype="1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76144"/>
                                        </p:tgtEl>
                                        <p:attrNameLst>
                                          <p:attrName>style.visibility</p:attrName>
                                        </p:attrNameLst>
                                      </p:cBhvr>
                                      <p:to>
                                        <p:strVal val="visible"/>
                                      </p:to>
                                    </p:set>
                                    <p:animEffect transition="in" filter="randombar(horizontal)">
                                      <p:cBhvr>
                                        <p:cTn id="18" dur="500"/>
                                        <p:tgtEl>
                                          <p:spTgt spid="17614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4" grpId="0"/>
      <p:bldP spid="3"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288925" y="1384300"/>
            <a:ext cx="4564063" cy="1030288"/>
          </a:xfrm>
          <a:prstGeom prst="roundRect">
            <a:avLst/>
          </a:prstGeom>
          <a:solidFill>
            <a:schemeClr val="bg2">
              <a:lumMod val="20000"/>
              <a:lumOff val="80000"/>
            </a:schemeClr>
          </a:solidFill>
          <a:ln>
            <a:solidFill>
              <a:srgbClr val="9CE5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 name="タイトル 1"/>
          <p:cNvSpPr>
            <a:spLocks noGrp="1"/>
          </p:cNvSpPr>
          <p:nvPr>
            <p:ph type="title"/>
          </p:nvPr>
        </p:nvSpPr>
        <p:spPr/>
        <p:txBody>
          <a:bodyPr/>
          <a:lstStyle/>
          <a:p>
            <a:pPr>
              <a:defRPr/>
            </a:pPr>
            <a:r>
              <a:rPr lang="ja-JP" altLang="en-US" dirty="0" smtClean="0"/>
              <a:t>密度汎関数理論まとめ</a:t>
            </a:r>
            <a:r>
              <a:rPr lang="en-US" altLang="ja-JP" dirty="0" smtClean="0"/>
              <a:t>②</a:t>
            </a:r>
            <a:endParaRPr lang="ja-JP" altLang="en-US" dirty="0"/>
          </a:p>
        </p:txBody>
      </p:sp>
      <p:graphicFrame>
        <p:nvGraphicFramePr>
          <p:cNvPr id="47107" name="Object 10"/>
          <p:cNvGraphicFramePr>
            <a:graphicFrameLocks noChangeAspect="1"/>
          </p:cNvGraphicFramePr>
          <p:nvPr/>
        </p:nvGraphicFramePr>
        <p:xfrm>
          <a:off x="606425" y="1563688"/>
          <a:ext cx="1028700" cy="647700"/>
        </p:xfrm>
        <a:graphic>
          <a:graphicData uri="http://schemas.openxmlformats.org/presentationml/2006/ole">
            <mc:AlternateContent xmlns:mc="http://schemas.openxmlformats.org/markup-compatibility/2006">
              <mc:Choice xmlns:v="urn:schemas-microsoft-com:vml" Requires="v">
                <p:oleObj spid="_x0000_s79997" name="数式" r:id="rId3" imgW="685800" imgH="431800" progId="Equation.3">
                  <p:embed/>
                </p:oleObj>
              </mc:Choice>
              <mc:Fallback>
                <p:oleObj name="数式" r:id="rId3" imgW="6858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 y="1563688"/>
                        <a:ext cx="10287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47108" name="Object 6"/>
          <p:cNvGraphicFramePr>
            <a:graphicFrameLocks noChangeAspect="1"/>
          </p:cNvGraphicFramePr>
          <p:nvPr/>
        </p:nvGraphicFramePr>
        <p:xfrm>
          <a:off x="2433638" y="1792288"/>
          <a:ext cx="1733550" cy="419100"/>
        </p:xfrm>
        <a:graphic>
          <a:graphicData uri="http://schemas.openxmlformats.org/presentationml/2006/ole">
            <mc:AlternateContent xmlns:mc="http://schemas.openxmlformats.org/markup-compatibility/2006">
              <mc:Choice xmlns:v="urn:schemas-microsoft-com:vml" Requires="v">
                <p:oleObj spid="_x0000_s79998" name="数式" r:id="rId5" imgW="1155700" imgH="279400" progId="Equation.3">
                  <p:embed/>
                </p:oleObj>
              </mc:Choice>
              <mc:Fallback>
                <p:oleObj name="数式" r:id="rId5" imgW="11557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3638" y="1792288"/>
                        <a:ext cx="17335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47109" name="Object 7"/>
          <p:cNvGraphicFramePr>
            <a:graphicFrameLocks noChangeAspect="1"/>
          </p:cNvGraphicFramePr>
          <p:nvPr/>
        </p:nvGraphicFramePr>
        <p:xfrm>
          <a:off x="2609850" y="3371850"/>
          <a:ext cx="2914650" cy="647700"/>
        </p:xfrm>
        <a:graphic>
          <a:graphicData uri="http://schemas.openxmlformats.org/presentationml/2006/ole">
            <mc:AlternateContent xmlns:mc="http://schemas.openxmlformats.org/markup-compatibility/2006">
              <mc:Choice xmlns:v="urn:schemas-microsoft-com:vml" Requires="v">
                <p:oleObj spid="_x0000_s79999" name="数式" r:id="rId7" imgW="1943100" imgH="431800" progId="Equation.3">
                  <p:embed/>
                </p:oleObj>
              </mc:Choice>
              <mc:Fallback>
                <p:oleObj name="数式" r:id="rId7" imgW="19431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9850" y="3371850"/>
                        <a:ext cx="29146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47110" name="Object 8"/>
          <p:cNvGraphicFramePr>
            <a:graphicFrameLocks noChangeAspect="1"/>
          </p:cNvGraphicFramePr>
          <p:nvPr/>
        </p:nvGraphicFramePr>
        <p:xfrm>
          <a:off x="1436688" y="4721225"/>
          <a:ext cx="1581150" cy="647700"/>
        </p:xfrm>
        <a:graphic>
          <a:graphicData uri="http://schemas.openxmlformats.org/presentationml/2006/ole">
            <mc:AlternateContent xmlns:mc="http://schemas.openxmlformats.org/markup-compatibility/2006">
              <mc:Choice xmlns:v="urn:schemas-microsoft-com:vml" Requires="v">
                <p:oleObj spid="_x0000_s80000" name="数式" r:id="rId9" imgW="1054100" imgH="431800" progId="Equation.3">
                  <p:embed/>
                </p:oleObj>
              </mc:Choice>
              <mc:Fallback>
                <p:oleObj name="数式" r:id="rId9" imgW="1054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6688" y="4721225"/>
                        <a:ext cx="15811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47111" name="Object 11"/>
          <p:cNvGraphicFramePr>
            <a:graphicFrameLocks noChangeAspect="1"/>
          </p:cNvGraphicFramePr>
          <p:nvPr/>
        </p:nvGraphicFramePr>
        <p:xfrm>
          <a:off x="4721225" y="4702175"/>
          <a:ext cx="3352800" cy="666750"/>
        </p:xfrm>
        <a:graphic>
          <a:graphicData uri="http://schemas.openxmlformats.org/presentationml/2006/ole">
            <mc:AlternateContent xmlns:mc="http://schemas.openxmlformats.org/markup-compatibility/2006">
              <mc:Choice xmlns:v="urn:schemas-microsoft-com:vml" Requires="v">
                <p:oleObj spid="_x0000_s80001" name="数式" r:id="rId11" imgW="2235200" imgH="444500" progId="Equation.3">
                  <p:embed/>
                </p:oleObj>
              </mc:Choice>
              <mc:Fallback>
                <p:oleObj name="数式" r:id="rId11" imgW="2235200" imgH="4445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1225" y="4702175"/>
                        <a:ext cx="33528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7112" name="テキスト ボックス 7"/>
          <p:cNvSpPr txBox="1">
            <a:spLocks noChangeArrowheads="1"/>
          </p:cNvSpPr>
          <p:nvPr/>
        </p:nvSpPr>
        <p:spPr bwMode="auto">
          <a:xfrm>
            <a:off x="250825" y="1052513"/>
            <a:ext cx="1774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600"/>
              <a:t>エネルギー最小化</a:t>
            </a:r>
          </a:p>
        </p:txBody>
      </p:sp>
      <p:sp>
        <p:nvSpPr>
          <p:cNvPr id="47113" name="テキスト ボックス 8"/>
          <p:cNvSpPr txBox="1">
            <a:spLocks noChangeArrowheads="1"/>
          </p:cNvSpPr>
          <p:nvPr/>
        </p:nvSpPr>
        <p:spPr bwMode="auto">
          <a:xfrm>
            <a:off x="2227263" y="1492250"/>
            <a:ext cx="955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a:t>constraint</a:t>
            </a:r>
            <a:endParaRPr lang="ja-JP" altLang="en-US" sz="1400"/>
          </a:p>
        </p:txBody>
      </p:sp>
      <p:sp>
        <p:nvSpPr>
          <p:cNvPr id="10" name="大かっこ 9"/>
          <p:cNvSpPr/>
          <p:nvPr/>
        </p:nvSpPr>
        <p:spPr>
          <a:xfrm>
            <a:off x="2136775" y="1554163"/>
            <a:ext cx="2338388" cy="687387"/>
          </a:xfrm>
          <a:prstGeom prst="bracketPair">
            <a:avLst>
              <a:gd name="adj" fmla="val 21429"/>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ja-JP" altLang="en-US"/>
          </a:p>
        </p:txBody>
      </p:sp>
      <p:sp>
        <p:nvSpPr>
          <p:cNvPr id="12" name="右矢印 11"/>
          <p:cNvSpPr/>
          <p:nvPr/>
        </p:nvSpPr>
        <p:spPr>
          <a:xfrm>
            <a:off x="5329238" y="1792288"/>
            <a:ext cx="500062" cy="3270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47116" name="テキスト ボックス 12"/>
          <p:cNvSpPr txBox="1">
            <a:spLocks noChangeArrowheads="1"/>
          </p:cNvSpPr>
          <p:nvPr/>
        </p:nvSpPr>
        <p:spPr bwMode="auto">
          <a:xfrm>
            <a:off x="6030913" y="1792288"/>
            <a:ext cx="2851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600"/>
              <a:t>系の最安定状態（基底状態）</a:t>
            </a:r>
          </a:p>
        </p:txBody>
      </p:sp>
      <p:sp>
        <p:nvSpPr>
          <p:cNvPr id="47117" name="テキスト ボックス 13"/>
          <p:cNvSpPr txBox="1">
            <a:spLocks noChangeArrowheads="1"/>
          </p:cNvSpPr>
          <p:nvPr/>
        </p:nvSpPr>
        <p:spPr bwMode="auto">
          <a:xfrm>
            <a:off x="342900" y="2906713"/>
            <a:ext cx="3051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600"/>
              <a:t>変分方程式：</a:t>
            </a:r>
            <a:r>
              <a:rPr lang="en-US" altLang="ja-JP" sz="1600">
                <a:solidFill>
                  <a:srgbClr val="0000FF"/>
                </a:solidFill>
              </a:rPr>
              <a:t>Kohn-Sham</a:t>
            </a:r>
            <a:r>
              <a:rPr lang="ja-JP" altLang="en-US" sz="1600">
                <a:solidFill>
                  <a:srgbClr val="0000FF"/>
                </a:solidFill>
              </a:rPr>
              <a:t>方程式</a:t>
            </a:r>
          </a:p>
        </p:txBody>
      </p:sp>
      <p:cxnSp>
        <p:nvCxnSpPr>
          <p:cNvPr id="16" name="直線矢印コネクタ 15"/>
          <p:cNvCxnSpPr/>
          <p:nvPr/>
        </p:nvCxnSpPr>
        <p:spPr>
          <a:xfrm flipH="1">
            <a:off x="2405063" y="4086225"/>
            <a:ext cx="520700"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a:off x="3182938" y="5053013"/>
            <a:ext cx="1397000" cy="7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p:nvPr/>
        </p:nvCxnSpPr>
        <p:spPr>
          <a:xfrm flipH="1" flipV="1">
            <a:off x="4260850" y="4019550"/>
            <a:ext cx="592138" cy="701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121" name="テキスト ボックス 20"/>
          <p:cNvSpPr txBox="1">
            <a:spLocks noChangeArrowheads="1"/>
          </p:cNvSpPr>
          <p:nvPr/>
        </p:nvSpPr>
        <p:spPr bwMode="auto">
          <a:xfrm>
            <a:off x="533400" y="4906963"/>
            <a:ext cx="903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400">
                <a:solidFill>
                  <a:srgbClr val="0000FF"/>
                </a:solidFill>
              </a:rPr>
              <a:t>電子密度</a:t>
            </a:r>
          </a:p>
        </p:txBody>
      </p:sp>
      <p:sp>
        <p:nvSpPr>
          <p:cNvPr id="47122" name="テキスト ボックス 21"/>
          <p:cNvSpPr txBox="1">
            <a:spLocks noChangeArrowheads="1"/>
          </p:cNvSpPr>
          <p:nvPr/>
        </p:nvSpPr>
        <p:spPr bwMode="auto">
          <a:xfrm>
            <a:off x="7337425" y="4545013"/>
            <a:ext cx="1262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400">
                <a:solidFill>
                  <a:srgbClr val="0000FF"/>
                </a:solidFill>
              </a:rPr>
              <a:t>ポテンシャル</a:t>
            </a:r>
          </a:p>
        </p:txBody>
      </p:sp>
      <p:sp>
        <p:nvSpPr>
          <p:cNvPr id="23" name="Text Box 19"/>
          <p:cNvSpPr txBox="1">
            <a:spLocks noChangeArrowheads="1"/>
          </p:cNvSpPr>
          <p:nvPr/>
        </p:nvSpPr>
        <p:spPr bwMode="auto">
          <a:xfrm>
            <a:off x="3529013" y="2922588"/>
            <a:ext cx="3808412"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en-US" altLang="ja-JP" sz="1200" dirty="0">
                <a:solidFill>
                  <a:schemeClr val="accent4"/>
                </a:solidFill>
                <a:cs typeface="+mn-cs"/>
              </a:rPr>
              <a:t>W. Kohn and L. J. Sham, Phys. Rev. 140 (1965) A1133.</a:t>
            </a:r>
          </a:p>
        </p:txBody>
      </p:sp>
      <p:sp>
        <p:nvSpPr>
          <p:cNvPr id="15" name="円/楕円 14"/>
          <p:cNvSpPr/>
          <p:nvPr/>
        </p:nvSpPr>
        <p:spPr>
          <a:xfrm>
            <a:off x="6692900" y="4545013"/>
            <a:ext cx="644525" cy="10287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4" name="Rectangle 4"/>
          <p:cNvSpPr txBox="1">
            <a:spLocks noChangeArrowheads="1"/>
          </p:cNvSpPr>
          <p:nvPr/>
        </p:nvSpPr>
        <p:spPr bwMode="auto">
          <a:xfrm>
            <a:off x="971550" y="5651500"/>
            <a:ext cx="7645400" cy="1090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lvl="1">
              <a:lnSpc>
                <a:spcPct val="90000"/>
              </a:lnSpc>
              <a:spcBef>
                <a:spcPct val="20000"/>
              </a:spcBef>
              <a:buFontTx/>
              <a:buChar char="–"/>
            </a:pPr>
            <a:r>
              <a:rPr lang="ja-JP" altLang="en-US" sz="1600"/>
              <a:t>汎関数最小化 </a:t>
            </a:r>
            <a:r>
              <a:rPr lang="en-US" altLang="ja-JP" sz="1600"/>
              <a:t>⇔ Kohn-Sham</a:t>
            </a:r>
            <a:r>
              <a:rPr lang="ja-JP" altLang="en-US" sz="1600"/>
              <a:t>方程式を解く</a:t>
            </a:r>
            <a:r>
              <a:rPr lang="en-US" altLang="ja-JP" sz="1600"/>
              <a:t> </a:t>
            </a:r>
            <a:r>
              <a:rPr lang="ja-JP" altLang="en-US" sz="1600"/>
              <a:t>（等価）</a:t>
            </a:r>
            <a:endParaRPr lang="en-US" altLang="ja-JP" sz="1600"/>
          </a:p>
          <a:p>
            <a:pPr lvl="1">
              <a:lnSpc>
                <a:spcPct val="90000"/>
              </a:lnSpc>
              <a:spcBef>
                <a:spcPct val="20000"/>
              </a:spcBef>
              <a:buFontTx/>
              <a:buChar char="–"/>
            </a:pPr>
            <a:r>
              <a:rPr lang="ja-JP" altLang="en-US" sz="1600"/>
              <a:t>固有値の小さい方から</a:t>
            </a:r>
            <a:r>
              <a:rPr lang="en-US" altLang="ja-JP" sz="1600"/>
              <a:t> N </a:t>
            </a:r>
            <a:r>
              <a:rPr lang="ja-JP" altLang="en-US" sz="1600"/>
              <a:t>個の固有対を求める</a:t>
            </a:r>
            <a:endParaRPr lang="en-US" altLang="ja-JP" sz="1600"/>
          </a:p>
          <a:p>
            <a:pPr lvl="1">
              <a:lnSpc>
                <a:spcPct val="90000"/>
              </a:lnSpc>
              <a:spcBef>
                <a:spcPct val="20000"/>
              </a:spcBef>
              <a:buFontTx/>
              <a:buChar char="–"/>
            </a:pPr>
            <a:r>
              <a:rPr lang="ja-JP" altLang="en-US" sz="1600"/>
              <a:t>非線形固有値問題（行列が固有ベクトルに依存） </a:t>
            </a:r>
            <a:endParaRPr lang="en-US" altLang="ja-JP" sz="1600"/>
          </a:p>
          <a:p>
            <a:pPr lvl="1">
              <a:lnSpc>
                <a:spcPct val="90000"/>
              </a:lnSpc>
              <a:spcBef>
                <a:spcPct val="20000"/>
              </a:spcBef>
              <a:buFontTx/>
              <a:buChar char="–"/>
            </a:pPr>
            <a:r>
              <a:rPr lang="en-US" altLang="ja-JP" sz="1600"/>
              <a:t>3N</a:t>
            </a:r>
            <a:r>
              <a:rPr lang="ja-JP" altLang="en-US" sz="1600"/>
              <a:t>次元の問題</a:t>
            </a:r>
            <a:r>
              <a:rPr lang="en-US" altLang="ja-JP" sz="1600"/>
              <a:t>(Schrödinger)</a:t>
            </a:r>
            <a:r>
              <a:rPr lang="ja-JP" altLang="en-US" sz="1600"/>
              <a:t>　</a:t>
            </a:r>
            <a:r>
              <a:rPr lang="en-US" altLang="ja-JP" sz="1600"/>
              <a:t>→</a:t>
            </a:r>
            <a:r>
              <a:rPr lang="ja-JP" altLang="en-US" sz="1600"/>
              <a:t>　</a:t>
            </a:r>
            <a:r>
              <a:rPr lang="en-US" altLang="ja-JP" sz="1600"/>
              <a:t>3</a:t>
            </a:r>
            <a:r>
              <a:rPr lang="ja-JP" altLang="en-US" sz="1600"/>
              <a:t>次元の問題</a:t>
            </a:r>
            <a:r>
              <a:rPr lang="en-US" altLang="ja-JP" sz="1600"/>
              <a:t>×N</a:t>
            </a:r>
            <a:r>
              <a:rPr lang="ja-JP" altLang="en-US" sz="1600"/>
              <a:t>個</a:t>
            </a:r>
            <a:r>
              <a:rPr lang="en-US" altLang="ja-JP" sz="1600"/>
              <a:t>(DFT)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4">
                                            <p:bg/>
                                          </p:spTgt>
                                        </p:tgtEl>
                                        <p:attrNameLst>
                                          <p:attrName>style.visibility</p:attrName>
                                        </p:attrNameLst>
                                      </p:cBhvr>
                                      <p:to>
                                        <p:strVal val="visible"/>
                                      </p:to>
                                    </p:set>
                                    <p:animEffect transition="in" filter="checkerboard(across)">
                                      <p:cBhvr>
                                        <p:cTn id="12" dur="500"/>
                                        <p:tgtEl>
                                          <p:spTgt spid="24">
                                            <p:bg/>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checkerboard(across)">
                                      <p:cBhvr>
                                        <p:cTn id="15" dur="500"/>
                                        <p:tgtEl>
                                          <p:spTgt spid="24">
                                            <p:txEl>
                                              <p:pRg st="0" end="0"/>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checkerboard(across)">
                                      <p:cBhvr>
                                        <p:cTn id="18" dur="500"/>
                                        <p:tgtEl>
                                          <p:spTgt spid="24">
                                            <p:txEl>
                                              <p:pRg st="1" end="1"/>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24">
                                            <p:txEl>
                                              <p:pRg st="2" end="2"/>
                                            </p:txEl>
                                          </p:spTgt>
                                        </p:tgtEl>
                                        <p:attrNameLst>
                                          <p:attrName>style.visibility</p:attrName>
                                        </p:attrNameLst>
                                      </p:cBhvr>
                                      <p:to>
                                        <p:strVal val="visible"/>
                                      </p:to>
                                    </p:set>
                                    <p:animEffect transition="in" filter="checkerboard(across)">
                                      <p:cBhvr>
                                        <p:cTn id="21" dur="500"/>
                                        <p:tgtEl>
                                          <p:spTgt spid="24">
                                            <p:txEl>
                                              <p:pRg st="2" end="2"/>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4">
                                            <p:txEl>
                                              <p:pRg st="3" end="3"/>
                                            </p:txEl>
                                          </p:spTgt>
                                        </p:tgtEl>
                                        <p:attrNameLst>
                                          <p:attrName>style.visibility</p:attrName>
                                        </p:attrNameLst>
                                      </p:cBhvr>
                                      <p:to>
                                        <p:strVal val="visible"/>
                                      </p:to>
                                    </p:set>
                                    <p:animEffect transition="in" filter="checkerboard(across)">
                                      <p:cBhvr>
                                        <p:cTn id="24"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14" name="Rectangle 26"/>
          <p:cNvSpPr>
            <a:spLocks noGrp="1" noChangeArrowheads="1"/>
          </p:cNvSpPr>
          <p:nvPr>
            <p:ph type="title"/>
          </p:nvPr>
        </p:nvSpPr>
        <p:spPr/>
        <p:txBody>
          <a:bodyPr/>
          <a:lstStyle/>
          <a:p>
            <a:pPr>
              <a:defRPr/>
            </a:pPr>
            <a:r>
              <a:rPr lang="ja-JP" altLang="en-US" sz="3600" dirty="0" smtClean="0"/>
              <a:t>密度汎関数法における近似の精度</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4675"/>
            <a:ext cx="3792538" cy="441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10"/>
          <p:cNvSpPr txBox="1">
            <a:spLocks noChangeArrowheads="1"/>
          </p:cNvSpPr>
          <p:nvPr/>
        </p:nvSpPr>
        <p:spPr bwMode="auto">
          <a:xfrm>
            <a:off x="984250" y="6284913"/>
            <a:ext cx="229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200">
                <a:solidFill>
                  <a:srgbClr val="000000"/>
                </a:solidFill>
                <a:latin typeface="HGS創英角ﾎﾟｯﾌﾟ体" charset="0"/>
                <a:ea typeface="HGS創英角ﾎﾟｯﾌﾟ体" charset="0"/>
                <a:cs typeface="HGS創英角ﾎﾟｯﾌﾟ体" charset="0"/>
              </a:rPr>
              <a:t>M. T. Yin and M. L. Cohen</a:t>
            </a:r>
          </a:p>
          <a:p>
            <a:r>
              <a:rPr lang="en-US" altLang="ja-JP" sz="1200">
                <a:solidFill>
                  <a:srgbClr val="000000"/>
                </a:solidFill>
                <a:latin typeface="HGS創英角ﾎﾟｯﾌﾟ体" charset="0"/>
                <a:ea typeface="HGS創英角ﾎﾟｯﾌﾟ体" charset="0"/>
                <a:cs typeface="HGS創英角ﾎﾟｯﾌﾟ体" charset="0"/>
              </a:rPr>
              <a:t>Phys. Rev. B26, 5668 (1982).</a:t>
            </a:r>
          </a:p>
        </p:txBody>
      </p:sp>
      <p:sp>
        <p:nvSpPr>
          <p:cNvPr id="48132" name="Text Box 33"/>
          <p:cNvSpPr txBox="1">
            <a:spLocks noChangeArrowheads="1"/>
          </p:cNvSpPr>
          <p:nvPr/>
        </p:nvSpPr>
        <p:spPr bwMode="auto">
          <a:xfrm>
            <a:off x="179388" y="1196975"/>
            <a:ext cx="3517900" cy="952500"/>
          </a:xfrm>
          <a:prstGeom prst="rect">
            <a:avLst/>
          </a:prstGeom>
          <a:solidFill>
            <a:schemeClr val="bg1"/>
          </a:solidFill>
          <a:ln w="9525">
            <a:solidFill>
              <a:srgbClr val="000000"/>
            </a:solidFill>
            <a:miter lim="800000"/>
            <a:headEnd/>
            <a:tailEnd/>
          </a:ln>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400">
                <a:solidFill>
                  <a:srgbClr val="000000"/>
                </a:solidFill>
                <a:latin typeface="HGS創英角ﾎﾟｯﾌﾟ体" charset="0"/>
                <a:ea typeface="HGS創英角ﾎﾟｯﾌﾟ体" charset="0"/>
                <a:cs typeface="HGS創英角ﾎﾟｯﾌﾟ体" charset="0"/>
              </a:rPr>
              <a:t>Si</a:t>
            </a:r>
            <a:r>
              <a:rPr lang="ja-JP" altLang="en-US" sz="1400">
                <a:solidFill>
                  <a:srgbClr val="000000"/>
                </a:solidFill>
                <a:latin typeface="HGS創英角ﾎﾟｯﾌﾟ体" charset="0"/>
                <a:ea typeface="HGS創英角ﾎﾟｯﾌﾟ体" charset="0"/>
                <a:cs typeface="HGS創英角ﾎﾟｯﾌﾟ体" charset="0"/>
              </a:rPr>
              <a:t>結晶</a:t>
            </a:r>
            <a:endParaRPr lang="en-US" altLang="ja-JP" sz="1400">
              <a:solidFill>
                <a:srgbClr val="000000"/>
              </a:solidFill>
              <a:latin typeface="HGS創英角ﾎﾟｯﾌﾟ体" charset="0"/>
              <a:ea typeface="HGS創英角ﾎﾟｯﾌﾟ体" charset="0"/>
              <a:cs typeface="HGS創英角ﾎﾟｯﾌﾟ体" charset="0"/>
            </a:endParaRPr>
          </a:p>
          <a:p>
            <a:pPr>
              <a:buFontTx/>
              <a:buChar char="•"/>
            </a:pPr>
            <a:r>
              <a:rPr lang="ja-JP" altLang="en-US" sz="1400">
                <a:solidFill>
                  <a:srgbClr val="000000"/>
                </a:solidFill>
                <a:latin typeface="HGS創英角ﾎﾟｯﾌﾟ体" charset="0"/>
                <a:ea typeface="HGS創英角ﾎﾟｯﾌﾟ体" charset="0"/>
                <a:cs typeface="HGS創英角ﾎﾟｯﾌﾟ体" charset="0"/>
              </a:rPr>
              <a:t>ダイヤモンド構造が最安定</a:t>
            </a:r>
            <a:endParaRPr lang="en-US" altLang="ja-JP" sz="1400">
              <a:solidFill>
                <a:srgbClr val="000000"/>
              </a:solidFill>
              <a:latin typeface="HGS創英角ﾎﾟｯﾌﾟ体" charset="0"/>
              <a:ea typeface="HGS創英角ﾎﾟｯﾌﾟ体" charset="0"/>
              <a:cs typeface="HGS創英角ﾎﾟｯﾌﾟ体" charset="0"/>
            </a:endParaRPr>
          </a:p>
          <a:p>
            <a:pPr>
              <a:buFontTx/>
              <a:buChar char="•"/>
            </a:pPr>
            <a:r>
              <a:rPr lang="ja-JP" altLang="en-US" sz="1400">
                <a:solidFill>
                  <a:srgbClr val="000000"/>
                </a:solidFill>
                <a:latin typeface="HGS創英角ﾎﾟｯﾌﾟ体" charset="0"/>
                <a:ea typeface="HGS創英角ﾎﾟｯﾌﾟ体" charset="0"/>
                <a:cs typeface="HGS創英角ﾎﾟｯﾌﾟ体" charset="0"/>
              </a:rPr>
              <a:t>体積を小さくする</a:t>
            </a:r>
            <a:r>
              <a:rPr lang="en-US" altLang="ja-JP" sz="1400">
                <a:solidFill>
                  <a:srgbClr val="000000"/>
                </a:solidFill>
                <a:latin typeface="HGS創英角ﾎﾟｯﾌﾟ体" charset="0"/>
                <a:ea typeface="HGS創英角ﾎﾟｯﾌﾟ体" charset="0"/>
                <a:cs typeface="HGS創英角ﾎﾟｯﾌﾟ体" charset="0"/>
              </a:rPr>
              <a:t>(</a:t>
            </a:r>
            <a:r>
              <a:rPr lang="ja-JP" altLang="en-US" sz="1400">
                <a:solidFill>
                  <a:srgbClr val="000000"/>
                </a:solidFill>
                <a:latin typeface="HGS創英角ﾎﾟｯﾌﾟ体" charset="0"/>
                <a:ea typeface="HGS創英角ﾎﾟｯﾌﾟ体" charset="0"/>
                <a:cs typeface="HGS創英角ﾎﾟｯﾌﾟ体" charset="0"/>
              </a:rPr>
              <a:t>圧縮する</a:t>
            </a:r>
            <a:r>
              <a:rPr lang="en-US" altLang="ja-JP" sz="1400">
                <a:solidFill>
                  <a:srgbClr val="000000"/>
                </a:solidFill>
                <a:latin typeface="HGS創英角ﾎﾟｯﾌﾟ体" charset="0"/>
                <a:ea typeface="HGS創英角ﾎﾟｯﾌﾟ体" charset="0"/>
                <a:cs typeface="HGS創英角ﾎﾟｯﾌﾟ体" charset="0"/>
              </a:rPr>
              <a:t>)</a:t>
            </a:r>
            <a:r>
              <a:rPr lang="ja-JP" altLang="en-US" sz="1400">
                <a:solidFill>
                  <a:srgbClr val="000000"/>
                </a:solidFill>
                <a:latin typeface="HGS創英角ﾎﾟｯﾌﾟ体" charset="0"/>
                <a:ea typeface="HGS創英角ﾎﾟｯﾌﾟ体" charset="0"/>
                <a:cs typeface="HGS創英角ﾎﾟｯﾌﾟ体" charset="0"/>
              </a:rPr>
              <a:t>と</a:t>
            </a:r>
            <a:endParaRPr lang="en-US" altLang="ja-JP" sz="1400">
              <a:solidFill>
                <a:srgbClr val="000000"/>
              </a:solidFill>
              <a:latin typeface="HGS創英角ﾎﾟｯﾌﾟ体" charset="0"/>
              <a:ea typeface="HGS創英角ﾎﾟｯﾌﾟ体" charset="0"/>
              <a:cs typeface="HGS創英角ﾎﾟｯﾌﾟ体" charset="0"/>
            </a:endParaRPr>
          </a:p>
          <a:p>
            <a:r>
              <a:rPr lang="en-US" altLang="ja-JP" sz="1400">
                <a:solidFill>
                  <a:srgbClr val="000000"/>
                </a:solidFill>
                <a:latin typeface="HGS創英角ﾎﾟｯﾌﾟ体" charset="0"/>
                <a:ea typeface="HGS創英角ﾎﾟｯﾌﾟ体" charset="0"/>
                <a:cs typeface="HGS創英角ﾎﾟｯﾌﾟ体" charset="0"/>
              </a:rPr>
              <a:t> </a:t>
            </a:r>
            <a:r>
              <a:rPr lang="ja-JP" altLang="en-US" sz="1400">
                <a:solidFill>
                  <a:srgbClr val="000000"/>
                </a:solidFill>
                <a:latin typeface="HGS創英角ﾎﾟｯﾌﾟ体" charset="0"/>
                <a:ea typeface="HGS創英角ﾎﾟｯﾌﾟ体" charset="0"/>
                <a:cs typeface="HGS創英角ﾎﾟｯﾌﾟ体" charset="0"/>
              </a:rPr>
              <a:t>別の構造</a:t>
            </a:r>
            <a:r>
              <a:rPr lang="en-US" altLang="ja-JP" sz="1400">
                <a:solidFill>
                  <a:srgbClr val="000000"/>
                </a:solidFill>
                <a:latin typeface="HGS創英角ﾎﾟｯﾌﾟ体" charset="0"/>
                <a:ea typeface="HGS創英角ﾎﾟｯﾌﾟ体" charset="0"/>
                <a:cs typeface="HGS創英角ﾎﾟｯﾌﾟ体" charset="0"/>
              </a:rPr>
              <a:t>(β-</a:t>
            </a:r>
            <a:r>
              <a:rPr lang="ja-JP" altLang="en-US" sz="1400">
                <a:solidFill>
                  <a:srgbClr val="000000"/>
                </a:solidFill>
                <a:latin typeface="HGS創英角ﾎﾟｯﾌﾟ体" charset="0"/>
                <a:ea typeface="HGS創英角ﾎﾟｯﾌﾟ体" charset="0"/>
                <a:cs typeface="HGS創英角ﾎﾟｯﾌﾟ体" charset="0"/>
              </a:rPr>
              <a:t>スズ構造</a:t>
            </a:r>
            <a:r>
              <a:rPr lang="en-US" altLang="ja-JP" sz="1400">
                <a:solidFill>
                  <a:srgbClr val="000000"/>
                </a:solidFill>
                <a:latin typeface="HGS創英角ﾎﾟｯﾌﾟ体" charset="0"/>
                <a:ea typeface="HGS創英角ﾎﾟｯﾌﾟ体" charset="0"/>
                <a:cs typeface="HGS創英角ﾎﾟｯﾌﾟ体" charset="0"/>
              </a:rPr>
              <a:t>)</a:t>
            </a:r>
            <a:r>
              <a:rPr lang="ja-JP" altLang="en-US" sz="1400">
                <a:solidFill>
                  <a:srgbClr val="000000"/>
                </a:solidFill>
                <a:latin typeface="HGS創英角ﾎﾟｯﾌﾟ体" charset="0"/>
                <a:ea typeface="HGS創英角ﾎﾟｯﾌﾟ体" charset="0"/>
                <a:cs typeface="HGS創英角ﾎﾟｯﾌﾟ体" charset="0"/>
              </a:rPr>
              <a:t>の方が安定になる</a:t>
            </a:r>
          </a:p>
        </p:txBody>
      </p:sp>
      <p:graphicFrame>
        <p:nvGraphicFramePr>
          <p:cNvPr id="48133" name="Object 34"/>
          <p:cNvGraphicFramePr>
            <a:graphicFrameLocks noChangeAspect="1"/>
          </p:cNvGraphicFramePr>
          <p:nvPr/>
        </p:nvGraphicFramePr>
        <p:xfrm>
          <a:off x="4860925" y="2655888"/>
          <a:ext cx="3252788" cy="628650"/>
        </p:xfrm>
        <a:graphic>
          <a:graphicData uri="http://schemas.openxmlformats.org/presentationml/2006/ole">
            <mc:AlternateContent xmlns:mc="http://schemas.openxmlformats.org/markup-compatibility/2006">
              <mc:Choice xmlns:v="urn:schemas-microsoft-com:vml" Requires="v">
                <p:oleObj spid="_x0000_s80973" name="数式" r:id="rId4" imgW="2171700" imgH="419100" progId="Equation.3">
                  <p:embed/>
                </p:oleObj>
              </mc:Choice>
              <mc:Fallback>
                <p:oleObj name="数式" r:id="rId4" imgW="21717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925" y="2655888"/>
                        <a:ext cx="3252788"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8134" name="Text Box 37"/>
          <p:cNvSpPr txBox="1">
            <a:spLocks noChangeArrowheads="1"/>
          </p:cNvSpPr>
          <p:nvPr/>
        </p:nvSpPr>
        <p:spPr bwMode="auto">
          <a:xfrm>
            <a:off x="4500563" y="1844675"/>
            <a:ext cx="3125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ja-JP" altLang="en-US" sz="1400">
                <a:latin typeface="HGS創英角ﾎﾟｯﾌﾟ体" charset="0"/>
                <a:ea typeface="HGS創英角ﾎﾟｯﾌﾟ体" charset="0"/>
                <a:cs typeface="HGS創英角ﾎﾟｯﾌﾟ体" charset="0"/>
              </a:rPr>
              <a:t>局所密度近似</a:t>
            </a:r>
            <a:r>
              <a:rPr lang="en-US" altLang="ja-JP" sz="1400">
                <a:latin typeface="HGS創英角ﾎﾟｯﾌﾟ体" charset="0"/>
                <a:ea typeface="HGS創英角ﾎﾟｯﾌﾟ体" charset="0"/>
                <a:cs typeface="HGS創英角ﾎﾟｯﾌﾟ体" charset="0"/>
              </a:rPr>
              <a:t>(LDA)</a:t>
            </a:r>
            <a:r>
              <a:rPr lang="ja-JP" altLang="en-US" sz="1400">
                <a:latin typeface="HGS創英角ﾎﾟｯﾌﾟ体" charset="0"/>
                <a:ea typeface="HGS創英角ﾎﾟｯﾌﾟ体" charset="0"/>
                <a:cs typeface="HGS創英角ﾎﾟｯﾌﾟ体" charset="0"/>
              </a:rPr>
              <a:t>による交換汎関数</a:t>
            </a:r>
          </a:p>
        </p:txBody>
      </p:sp>
      <p:graphicFrame>
        <p:nvGraphicFramePr>
          <p:cNvPr id="191495" name="Group 7"/>
          <p:cNvGraphicFramePr>
            <a:graphicFrameLocks noGrp="1"/>
          </p:cNvGraphicFramePr>
          <p:nvPr/>
        </p:nvGraphicFramePr>
        <p:xfrm>
          <a:off x="4283075" y="4679950"/>
          <a:ext cx="4464050" cy="914400"/>
        </p:xfrm>
        <a:graphic>
          <a:graphicData uri="http://schemas.openxmlformats.org/drawingml/2006/table">
            <a:tbl>
              <a:tblPr/>
              <a:tblGrid>
                <a:gridCol w="1487488"/>
                <a:gridCol w="1489075"/>
                <a:gridCol w="1487487"/>
              </a:tblGrid>
              <a:tr h="304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ja-JP" altLang="en-US"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DFT</a:t>
                      </a:r>
                      <a:r>
                        <a:rPr kumimoji="1" lang="ja-JP" altLang="en-US"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計算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実験値</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格子定数</a:t>
                      </a:r>
                      <a:r>
                        <a:rPr kumimoji="1" lang="en-US" altLang="ja-JP"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5.37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5.41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ja-JP" altLang="en-US"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体積弾性率</a:t>
                      </a:r>
                      <a:r>
                        <a:rPr kumimoji="1" lang="en-US" altLang="ja-JP"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(Mb)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0.977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ja-JP" sz="1400" b="0" i="0" u="none" strike="noStrike" cap="none" normalizeH="0" baseline="0">
                          <a:ln>
                            <a:noFill/>
                          </a:ln>
                          <a:solidFill>
                            <a:schemeClr val="tx1"/>
                          </a:solidFill>
                          <a:effectLst>
                            <a:outerShdw blurRad="38100" dist="38100" dir="2700000" algn="tl">
                              <a:srgbClr val="DDDDDD"/>
                            </a:outerShdw>
                          </a:effectLst>
                          <a:latin typeface="Arial" charset="0"/>
                          <a:ea typeface="ＭＳ Ｐゴシック" charset="0"/>
                          <a:cs typeface="ＭＳ Ｐゴシック" charset="0"/>
                        </a:rPr>
                        <a:t>0.988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153" name="Text Box 29"/>
          <p:cNvSpPr txBox="1">
            <a:spLocks noChangeArrowheads="1"/>
          </p:cNvSpPr>
          <p:nvPr/>
        </p:nvSpPr>
        <p:spPr bwMode="auto">
          <a:xfrm>
            <a:off x="6372225" y="4292600"/>
            <a:ext cx="2386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600">
                <a:latin typeface="HGS創英角ﾎﾟｯﾌﾟ体" charset="0"/>
                <a:ea typeface="HGS創英角ﾎﾟｯﾌﾟ体" charset="0"/>
                <a:cs typeface="HGS創英角ﾎﾟｯﾌﾟ体" charset="0"/>
              </a:rPr>
              <a:t>Si</a:t>
            </a:r>
            <a:r>
              <a:rPr lang="ja-JP" altLang="en-US" sz="1600">
                <a:latin typeface="HGS創英角ﾎﾟｯﾌﾟ体" charset="0"/>
                <a:ea typeface="HGS創英角ﾎﾟｯﾌﾟ体" charset="0"/>
                <a:cs typeface="HGS創英角ﾎﾟｯﾌﾟ体" charset="0"/>
              </a:rPr>
              <a:t>（ダイヤモンド構造）</a:t>
            </a:r>
          </a:p>
        </p:txBody>
      </p:sp>
      <p:graphicFrame>
        <p:nvGraphicFramePr>
          <p:cNvPr id="48154" name="Object 34"/>
          <p:cNvGraphicFramePr>
            <a:graphicFrameLocks noChangeAspect="1"/>
          </p:cNvGraphicFramePr>
          <p:nvPr/>
        </p:nvGraphicFramePr>
        <p:xfrm>
          <a:off x="6097588" y="1412875"/>
          <a:ext cx="2292350" cy="341313"/>
        </p:xfrm>
        <a:graphic>
          <a:graphicData uri="http://schemas.openxmlformats.org/presentationml/2006/ole">
            <mc:AlternateContent xmlns:mc="http://schemas.openxmlformats.org/markup-compatibility/2006">
              <mc:Choice xmlns:v="urn:schemas-microsoft-com:vml" Requires="v">
                <p:oleObj spid="_x0000_s80974" name="数式" r:id="rId6" imgW="1536700" imgH="228600" progId="Equation.3">
                  <p:embed/>
                </p:oleObj>
              </mc:Choice>
              <mc:Fallback>
                <p:oleObj name="数式" r:id="rId6" imgW="15367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7588" y="1412875"/>
                        <a:ext cx="229235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55" name="Object 34"/>
          <p:cNvGraphicFramePr>
            <a:graphicFrameLocks noChangeAspect="1"/>
          </p:cNvGraphicFramePr>
          <p:nvPr/>
        </p:nvGraphicFramePr>
        <p:xfrm>
          <a:off x="4860925" y="2205038"/>
          <a:ext cx="2281238" cy="419100"/>
        </p:xfrm>
        <a:graphic>
          <a:graphicData uri="http://schemas.openxmlformats.org/presentationml/2006/ole">
            <mc:AlternateContent xmlns:mc="http://schemas.openxmlformats.org/markup-compatibility/2006">
              <mc:Choice xmlns:v="urn:schemas-microsoft-com:vml" Requires="v">
                <p:oleObj spid="_x0000_s80975" name="数式" r:id="rId8" imgW="1524000" imgH="279400" progId="Equation.3">
                  <p:embed/>
                </p:oleObj>
              </mc:Choice>
              <mc:Fallback>
                <p:oleObj name="数式" r:id="rId8" imgW="1524000" imgH="279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0925" y="2205038"/>
                        <a:ext cx="22812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1517" name="Rectangle 29"/>
          <p:cNvSpPr>
            <a:spLocks noChangeArrowheads="1"/>
          </p:cNvSpPr>
          <p:nvPr/>
        </p:nvSpPr>
        <p:spPr bwMode="auto">
          <a:xfrm>
            <a:off x="4429125" y="1339850"/>
            <a:ext cx="4103688" cy="2016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91518" name="Text Box 31"/>
          <p:cNvSpPr txBox="1">
            <a:spLocks noChangeArrowheads="1"/>
          </p:cNvSpPr>
          <p:nvPr/>
        </p:nvSpPr>
        <p:spPr bwMode="auto">
          <a:xfrm>
            <a:off x="4303713" y="1196975"/>
            <a:ext cx="1565275" cy="376238"/>
          </a:xfrm>
          <a:prstGeom prst="rect">
            <a:avLst/>
          </a:prstGeom>
          <a:solidFill>
            <a:srgbClr val="FFFFCC"/>
          </a:solidFill>
          <a:ln w="9525">
            <a:solidFill>
              <a:schemeClr val="tx1"/>
            </a:solidFill>
            <a:miter lim="800000"/>
            <a:headEnd/>
            <a:tailEnd/>
          </a:ln>
          <a:effectLst>
            <a:outerShdw blurRad="63500" dist="38099" dir="2700000" algn="ctr" rotWithShape="0">
              <a:srgbClr val="000000">
                <a:alpha val="74997"/>
              </a:srgbClr>
            </a:outerShdw>
          </a:effectLst>
        </p:spPr>
        <p:txBody>
          <a:bodyPr wrap="non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fontAlgn="base">
              <a:spcBef>
                <a:spcPct val="0"/>
              </a:spcBef>
              <a:spcAft>
                <a:spcPct val="0"/>
              </a:spcAft>
              <a:defRPr kumimoji="1">
                <a:solidFill>
                  <a:schemeClr val="tx1"/>
                </a:solidFill>
                <a:latin typeface="Arial" charset="0"/>
                <a:ea typeface="ＭＳ Ｐゴシック" charset="0"/>
              </a:defRPr>
            </a:lvl6pPr>
            <a:lvl7pPr marL="2971800" indent="-228600" fontAlgn="base">
              <a:spcBef>
                <a:spcPct val="0"/>
              </a:spcBef>
              <a:spcAft>
                <a:spcPct val="0"/>
              </a:spcAft>
              <a:defRPr kumimoji="1">
                <a:solidFill>
                  <a:schemeClr val="tx1"/>
                </a:solidFill>
                <a:latin typeface="Arial" charset="0"/>
                <a:ea typeface="ＭＳ Ｐゴシック" charset="0"/>
              </a:defRPr>
            </a:lvl7pPr>
            <a:lvl8pPr marL="3429000" indent="-228600" fontAlgn="base">
              <a:spcBef>
                <a:spcPct val="0"/>
              </a:spcBef>
              <a:spcAft>
                <a:spcPct val="0"/>
              </a:spcAft>
              <a:defRPr kumimoji="1">
                <a:solidFill>
                  <a:schemeClr val="tx1"/>
                </a:solidFill>
                <a:latin typeface="Arial" charset="0"/>
                <a:ea typeface="ＭＳ Ｐゴシック" charset="0"/>
              </a:defRPr>
            </a:lvl8pPr>
            <a:lvl9pPr marL="3886200" indent="-228600" fontAlgn="base">
              <a:spcBef>
                <a:spcPct val="0"/>
              </a:spcBef>
              <a:spcAft>
                <a:spcPct val="0"/>
              </a:spcAft>
              <a:defRPr kumimoji="1">
                <a:solidFill>
                  <a:schemeClr val="tx1"/>
                </a:solidFill>
                <a:latin typeface="Arial" charset="0"/>
                <a:ea typeface="ＭＳ Ｐゴシック" charset="0"/>
              </a:defRPr>
            </a:lvl9pPr>
          </a:lstStyle>
          <a:p>
            <a:pPr>
              <a:defRPr/>
            </a:pPr>
            <a:r>
              <a:rPr lang="ja-JP" altLang="en-US" smtClean="0">
                <a:latin typeface="HGS創英角ﾎﾟｯﾌﾟ体" charset="0"/>
                <a:ea typeface="HGS創英角ﾎﾟｯﾌﾟ体" charset="0"/>
                <a:cs typeface="HGS創英角ﾎﾟｯﾌﾟ体" charset="0"/>
              </a:rPr>
              <a:t>単純な近似で</a:t>
            </a:r>
          </a:p>
        </p:txBody>
      </p:sp>
      <p:sp>
        <p:nvSpPr>
          <p:cNvPr id="191519" name="Rectangle 31"/>
          <p:cNvSpPr>
            <a:spLocks noChangeArrowheads="1"/>
          </p:cNvSpPr>
          <p:nvPr/>
        </p:nvSpPr>
        <p:spPr bwMode="auto">
          <a:xfrm>
            <a:off x="4211638" y="4005263"/>
            <a:ext cx="4608512" cy="1800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91520" name="Text Box 39"/>
          <p:cNvSpPr txBox="1">
            <a:spLocks noChangeArrowheads="1"/>
          </p:cNvSpPr>
          <p:nvPr/>
        </p:nvSpPr>
        <p:spPr bwMode="auto">
          <a:xfrm>
            <a:off x="4140200" y="3789363"/>
            <a:ext cx="1336675" cy="376237"/>
          </a:xfrm>
          <a:prstGeom prst="rect">
            <a:avLst/>
          </a:prstGeom>
          <a:solidFill>
            <a:srgbClr val="FFFFCC"/>
          </a:solidFill>
          <a:ln w="9525">
            <a:solidFill>
              <a:schemeClr val="tx1"/>
            </a:solidFill>
            <a:miter lim="800000"/>
            <a:headEnd/>
            <a:tailEnd/>
          </a:ln>
          <a:effectLst>
            <a:outerShdw blurRad="63500" dist="38099" dir="2700000" algn="ctr" rotWithShape="0">
              <a:srgbClr val="000000">
                <a:alpha val="74997"/>
              </a:srgbClr>
            </a:outerShdw>
          </a:effectLst>
        </p:spPr>
        <p:txBody>
          <a:bodyPr wrap="non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fontAlgn="base">
              <a:spcBef>
                <a:spcPct val="0"/>
              </a:spcBef>
              <a:spcAft>
                <a:spcPct val="0"/>
              </a:spcAft>
              <a:defRPr kumimoji="1">
                <a:solidFill>
                  <a:schemeClr val="tx1"/>
                </a:solidFill>
                <a:latin typeface="Arial" charset="0"/>
                <a:ea typeface="ＭＳ Ｐゴシック" charset="0"/>
              </a:defRPr>
            </a:lvl6pPr>
            <a:lvl7pPr marL="2971800" indent="-228600" fontAlgn="base">
              <a:spcBef>
                <a:spcPct val="0"/>
              </a:spcBef>
              <a:spcAft>
                <a:spcPct val="0"/>
              </a:spcAft>
              <a:defRPr kumimoji="1">
                <a:solidFill>
                  <a:schemeClr val="tx1"/>
                </a:solidFill>
                <a:latin typeface="Arial" charset="0"/>
                <a:ea typeface="ＭＳ Ｐゴシック" charset="0"/>
              </a:defRPr>
            </a:lvl7pPr>
            <a:lvl8pPr marL="3429000" indent="-228600" fontAlgn="base">
              <a:spcBef>
                <a:spcPct val="0"/>
              </a:spcBef>
              <a:spcAft>
                <a:spcPct val="0"/>
              </a:spcAft>
              <a:defRPr kumimoji="1">
                <a:solidFill>
                  <a:schemeClr val="tx1"/>
                </a:solidFill>
                <a:latin typeface="Arial" charset="0"/>
                <a:ea typeface="ＭＳ Ｐゴシック" charset="0"/>
              </a:defRPr>
            </a:lvl8pPr>
            <a:lvl9pPr marL="3886200" indent="-228600" fontAlgn="base">
              <a:spcBef>
                <a:spcPct val="0"/>
              </a:spcBef>
              <a:spcAft>
                <a:spcPct val="0"/>
              </a:spcAft>
              <a:defRPr kumimoji="1">
                <a:solidFill>
                  <a:schemeClr val="tx1"/>
                </a:solidFill>
                <a:latin typeface="Arial" charset="0"/>
                <a:ea typeface="ＭＳ Ｐゴシック" charset="0"/>
              </a:defRPr>
            </a:lvl9pPr>
          </a:lstStyle>
          <a:p>
            <a:pPr>
              <a:defRPr/>
            </a:pPr>
            <a:r>
              <a:rPr lang="ja-JP" altLang="en-US" smtClean="0">
                <a:latin typeface="HGS創英角ﾎﾟｯﾌﾟ体" charset="0"/>
                <a:ea typeface="HGS創英角ﾎﾟｯﾌﾟ体" charset="0"/>
                <a:cs typeface="HGS創英角ﾎﾟｯﾌﾟ体" charset="0"/>
              </a:rPr>
              <a:t>高い定量性</a:t>
            </a:r>
          </a:p>
        </p:txBody>
      </p:sp>
      <p:sp>
        <p:nvSpPr>
          <p:cNvPr id="191521" name="Oval 33"/>
          <p:cNvSpPr>
            <a:spLocks noChangeArrowheads="1"/>
          </p:cNvSpPr>
          <p:nvPr/>
        </p:nvSpPr>
        <p:spPr bwMode="auto">
          <a:xfrm>
            <a:off x="1474788" y="4149725"/>
            <a:ext cx="360362" cy="338138"/>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91522" name="Oval 34"/>
          <p:cNvSpPr>
            <a:spLocks noChangeArrowheads="1"/>
          </p:cNvSpPr>
          <p:nvPr/>
        </p:nvSpPr>
        <p:spPr bwMode="auto">
          <a:xfrm>
            <a:off x="2700338" y="5157788"/>
            <a:ext cx="360362" cy="338137"/>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ja-JP" altLang="en-US">
              <a:cs typeface="+mn-cs"/>
            </a:endParaRPr>
          </a:p>
        </p:txBody>
      </p:sp>
      <p:sp>
        <p:nvSpPr>
          <p:cNvPr id="191523" name="Line 35"/>
          <p:cNvSpPr>
            <a:spLocks noChangeShapeType="1"/>
          </p:cNvSpPr>
          <p:nvPr/>
        </p:nvSpPr>
        <p:spPr bwMode="auto">
          <a:xfrm>
            <a:off x="1547813" y="3500438"/>
            <a:ext cx="71437" cy="649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ja-JP" altLang="en-US"/>
          </a:p>
        </p:txBody>
      </p:sp>
      <p:sp>
        <p:nvSpPr>
          <p:cNvPr id="191524" name="Line 36"/>
          <p:cNvSpPr>
            <a:spLocks noChangeShapeType="1"/>
          </p:cNvSpPr>
          <p:nvPr/>
        </p:nvSpPr>
        <p:spPr bwMode="auto">
          <a:xfrm flipH="1">
            <a:off x="2916238" y="3500438"/>
            <a:ext cx="287337" cy="16573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ja-JP" altLang="en-US"/>
          </a:p>
        </p:txBody>
      </p:sp>
      <p:sp>
        <p:nvSpPr>
          <p:cNvPr id="48164" name="テキスト ボックス 1"/>
          <p:cNvSpPr txBox="1">
            <a:spLocks noChangeArrowheads="1"/>
          </p:cNvSpPr>
          <p:nvPr/>
        </p:nvSpPr>
        <p:spPr bwMode="auto">
          <a:xfrm>
            <a:off x="3993162" y="5889625"/>
            <a:ext cx="5187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r>
              <a:rPr lang="en-US" altLang="ja-JP" sz="1800" dirty="0">
                <a:solidFill>
                  <a:srgbClr val="3366FF"/>
                </a:solidFill>
              </a:rPr>
              <a:t>LDA</a:t>
            </a:r>
            <a:r>
              <a:rPr lang="ja-JP" altLang="en-US" sz="1800" dirty="0">
                <a:solidFill>
                  <a:srgbClr val="3366FF"/>
                </a:solidFill>
              </a:rPr>
              <a:t>で良く記述できない物性も多々ある</a:t>
            </a:r>
            <a:endParaRPr lang="en-US" altLang="ja-JP" sz="1800" dirty="0">
              <a:solidFill>
                <a:srgbClr val="3366FF"/>
              </a:solidFill>
            </a:endParaRPr>
          </a:p>
          <a:p>
            <a:r>
              <a:rPr lang="ja-JP" altLang="en-US" sz="1800" dirty="0">
                <a:solidFill>
                  <a:srgbClr val="3366FF"/>
                </a:solidFill>
              </a:rPr>
              <a:t>　</a:t>
            </a:r>
            <a:r>
              <a:rPr lang="en-US" altLang="ja-JP" sz="1800" dirty="0">
                <a:solidFill>
                  <a:srgbClr val="3366FF"/>
                </a:solidFill>
              </a:rPr>
              <a:t>→</a:t>
            </a:r>
            <a:r>
              <a:rPr lang="ja-JP" altLang="en-US" sz="1800" dirty="0">
                <a:solidFill>
                  <a:srgbClr val="3366FF"/>
                </a:solidFill>
              </a:rPr>
              <a:t>新しい汎関数</a:t>
            </a:r>
            <a:endParaRPr lang="en-US" altLang="ja-JP" sz="1800" dirty="0">
              <a:solidFill>
                <a:srgbClr val="3366FF"/>
              </a:solidFill>
            </a:endParaRPr>
          </a:p>
          <a:p>
            <a:r>
              <a:rPr lang="ja-JP" altLang="en-US" sz="1800" dirty="0">
                <a:solidFill>
                  <a:srgbClr val="0000FF"/>
                </a:solidFill>
              </a:rPr>
              <a:t>　</a:t>
            </a:r>
            <a:r>
              <a:rPr lang="en-US" altLang="ja-JP" sz="1800" dirty="0" smtClean="0">
                <a:solidFill>
                  <a:srgbClr val="0000FF"/>
                </a:solidFill>
              </a:rPr>
              <a:t>→DFT</a:t>
            </a:r>
            <a:r>
              <a:rPr lang="ja-JP" altLang="en-US" sz="1800" dirty="0" smtClean="0">
                <a:solidFill>
                  <a:srgbClr val="0000FF"/>
                </a:solidFill>
              </a:rPr>
              <a:t>を越える枠組み（</a:t>
            </a:r>
            <a:r>
              <a:rPr lang="en-US" altLang="ja-JP" sz="1800" dirty="0" smtClean="0">
                <a:solidFill>
                  <a:srgbClr val="0000FF"/>
                </a:solidFill>
              </a:rPr>
              <a:t>Green</a:t>
            </a:r>
            <a:r>
              <a:rPr lang="ja-JP" altLang="en-US" sz="1800" dirty="0" smtClean="0">
                <a:solidFill>
                  <a:srgbClr val="0000FF"/>
                </a:solidFill>
              </a:rPr>
              <a:t>関数、波動関数法）</a:t>
            </a:r>
            <a:endParaRPr lang="ja-JP" altLang="en-US" sz="1800" dirty="0">
              <a:solidFill>
                <a:srgbClr val="0000FF"/>
              </a:solidFill>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atural3-s-1">
  <a:themeElements>
    <a:clrScheme name="natural3-s-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atural3-s-1">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atural3-s-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tural3-s-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tural3-s-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tural3-s-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tural3-s-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tural3-s-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tural3-s-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tural3-s-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tural3-s-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tural3-s-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tural3-s-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tural3-s-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6497</TotalTime>
  <Words>5598</Words>
  <Application>Microsoft Macintosh PowerPoint</Application>
  <PresentationFormat>画面に合わせる (4:3)</PresentationFormat>
  <Paragraphs>978</Paragraphs>
  <Slides>64</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2</vt:i4>
      </vt:variant>
      <vt:variant>
        <vt:lpstr>スライド タイトル</vt:lpstr>
      </vt:variant>
      <vt:variant>
        <vt:i4>64</vt:i4>
      </vt:variant>
    </vt:vector>
  </HeadingPairs>
  <TitlesOfParts>
    <vt:vector size="67" baseType="lpstr">
      <vt:lpstr>natural3-s-1</vt:lpstr>
      <vt:lpstr>数式</vt:lpstr>
      <vt:lpstr>Equation</vt:lpstr>
      <vt:lpstr>実空間第一原理電子状態計算コードRSDFT講習会</vt:lpstr>
      <vt:lpstr>内容</vt:lpstr>
      <vt:lpstr>第一原理電子状態計算とは？</vt:lpstr>
      <vt:lpstr>第一原理（電子状態）計算：　何を計算するのか？</vt:lpstr>
      <vt:lpstr>基底状態エネルギー以外にDFTで計算できるtこと</vt:lpstr>
      <vt:lpstr>DFTの理論的側面</vt:lpstr>
      <vt:lpstr>密度汎関数理論まとめ①</vt:lpstr>
      <vt:lpstr>密度汎関数理論まとめ②</vt:lpstr>
      <vt:lpstr>密度汎関数法における近似の精度</vt:lpstr>
      <vt:lpstr>DFTの数値計算的側面</vt:lpstr>
      <vt:lpstr>平面波基底関数展開法　ー FFTが必須 ー</vt:lpstr>
      <vt:lpstr>Real-Space finite-difference pseudopotential method</vt:lpstr>
      <vt:lpstr>擬ポテンシャル①</vt:lpstr>
      <vt:lpstr>擬ポテンシャル：局所＋非局所演算子</vt:lpstr>
      <vt:lpstr>アルゴリズム①</vt:lpstr>
      <vt:lpstr>アルゴリズム②</vt:lpstr>
      <vt:lpstr>密度•ポテンシャルの更新</vt:lpstr>
      <vt:lpstr>Flow chart of the self-consistent procedure</vt:lpstr>
      <vt:lpstr>Flow chart ( Sweep )</vt:lpstr>
      <vt:lpstr>RSDFTの高速化のポイント　（行列×行列にして BLAS 3 を使う）</vt:lpstr>
      <vt:lpstr>再帰的アルゴリズム</vt:lpstr>
      <vt:lpstr>Self-Consistent解　→　全エネルギー</vt:lpstr>
      <vt:lpstr>全エネルギーのイオン座標に関する微分</vt:lpstr>
      <vt:lpstr>原子構造最適化</vt:lpstr>
      <vt:lpstr>RSDFTの並列化</vt:lpstr>
      <vt:lpstr>RSDFTの並列化</vt:lpstr>
      <vt:lpstr>MPI並列</vt:lpstr>
      <vt:lpstr>Orbital parallel（Band parallel）</vt:lpstr>
      <vt:lpstr>分散メモリ, 共有メモリ, マルチコア</vt:lpstr>
      <vt:lpstr>Grid parallel　（MPI &amp; OpenMP）</vt:lpstr>
      <vt:lpstr>Grid, band, k, spin Parallelization</vt:lpstr>
      <vt:lpstr>RSDFTの利用</vt:lpstr>
      <vt:lpstr>計算機へのログイン方法</vt:lpstr>
      <vt:lpstr>プログラムのダウンロード</vt:lpstr>
      <vt:lpstr>もし git に馴染みがあれば</vt:lpstr>
      <vt:lpstr>コンパイル</vt:lpstr>
      <vt:lpstr>必要なファイル</vt:lpstr>
      <vt:lpstr>原子座標</vt:lpstr>
      <vt:lpstr>原子座標の例（RSDFTのXYZと格子座標）</vt:lpstr>
      <vt:lpstr>格子座標</vt:lpstr>
      <vt:lpstr>原子座標の例（ XYZ, CIF ）</vt:lpstr>
      <vt:lpstr>実習①　Siのバンド構造 (SCFポテンシャル)</vt:lpstr>
      <vt:lpstr>Brillouin Zone サンプリング</vt:lpstr>
      <vt:lpstr>INFOLEVEL　（標準出力の情報量）</vt:lpstr>
      <vt:lpstr>実習① Siのバンド構造（バンド計算）</vt:lpstr>
      <vt:lpstr>実習① Siのバンド構造（バンドのプロット）</vt:lpstr>
      <vt:lpstr>N2分子　（スーパーセル計算）</vt:lpstr>
      <vt:lpstr>N2分子　（孤立系境界条件計算）</vt:lpstr>
      <vt:lpstr>その他のサンプル</vt:lpstr>
      <vt:lpstr>Si64原子セル中の単原子空孔</vt:lpstr>
      <vt:lpstr>グラフェンナノリボン（ジグザグエッジ）</vt:lpstr>
      <vt:lpstr>初期スピン配置の指定（ fort.980 ）</vt:lpstr>
      <vt:lpstr>HSE 汎関数</vt:lpstr>
      <vt:lpstr>格子定数の最適化</vt:lpstr>
      <vt:lpstr>計算時間の目安</vt:lpstr>
      <vt:lpstr>twisted bilayer graphene</vt:lpstr>
      <vt:lpstr>magic angle in nanofacets on sic(0001) vicinal surface</vt:lpstr>
      <vt:lpstr>full-node test @K</vt:lpstr>
      <vt:lpstr>計算時間の見積もり</vt:lpstr>
      <vt:lpstr>付録</vt:lpstr>
      <vt:lpstr>差分公式の次数</vt:lpstr>
      <vt:lpstr>Real-Space vs Plane-Wave Method</vt:lpstr>
      <vt:lpstr>A pflops computer - K computer -</vt:lpstr>
      <vt:lpstr>Full node test @ 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RSDFT on K conputer</dc:title>
  <dc:creator>iwata</dc:creator>
  <cp:lastModifiedBy>岩田 潤一</cp:lastModifiedBy>
  <cp:revision>227</cp:revision>
  <dcterms:created xsi:type="dcterms:W3CDTF">2011-06-06T13:16:10Z</dcterms:created>
  <dcterms:modified xsi:type="dcterms:W3CDTF">2016-03-08T01:37:14Z</dcterms:modified>
</cp:coreProperties>
</file>